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2/30/2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12/30/2020</a:t>
            </a:r>
          </a:p>
        </p:txBody>
      </p:sp>
      <p:sp>
        <p:nvSpPr>
          <p:cNvPr id="152" name="The Battle of Neighborhoods"/>
          <p:cNvSpPr txBox="1"/>
          <p:nvPr>
            <p:ph type="ctrTitle"/>
          </p:nvPr>
        </p:nvSpPr>
        <p:spPr>
          <a:xfrm>
            <a:off x="1763344" y="1274180"/>
            <a:ext cx="21971004" cy="4648201"/>
          </a:xfrm>
          <a:prstGeom prst="rect">
            <a:avLst/>
          </a:prstGeom>
        </p:spPr>
        <p:txBody>
          <a:bodyPr/>
          <a:lstStyle/>
          <a:p>
            <a:pPr/>
            <a:r>
              <a:t>The Battle of Neighborhoods</a:t>
            </a:r>
          </a:p>
        </p:txBody>
      </p:sp>
      <p:sp>
        <p:nvSpPr>
          <p:cNvPr id="153" name="Open restaurant in New York City"/>
          <p:cNvSpPr txBox="1"/>
          <p:nvPr>
            <p:ph type="subTitle" sz="quarter" idx="1"/>
          </p:nvPr>
        </p:nvSpPr>
        <p:spPr>
          <a:xfrm>
            <a:off x="1763346" y="6682952"/>
            <a:ext cx="21971001" cy="1905001"/>
          </a:xfrm>
          <a:prstGeom prst="rect">
            <a:avLst/>
          </a:prstGeom>
        </p:spPr>
        <p:txBody>
          <a:bodyPr/>
          <a:lstStyle>
            <a:lvl1pPr defTabSz="1365469">
              <a:lnSpc>
                <a:spcPct val="80000"/>
              </a:lnSpc>
              <a:defRPr spc="-129" sz="6496">
                <a:solidFill>
                  <a:srgbClr val="FFFFFF"/>
                </a:solidFill>
              </a:defRPr>
            </a:lvl1pPr>
          </a:lstStyle>
          <a:p>
            <a:pPr/>
            <a:r>
              <a:t>Open restaurant in New York City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iscussion"/>
          <p:cNvSpPr txBox="1"/>
          <p:nvPr>
            <p:ph type="title" idx="4294967295"/>
          </p:nvPr>
        </p:nvSpPr>
        <p:spPr>
          <a:xfrm>
            <a:off x="1206500" y="952500"/>
            <a:ext cx="10477500" cy="1435100"/>
          </a:xfrm>
          <a:prstGeom prst="rect">
            <a:avLst/>
          </a:prstGeom>
        </p:spPr>
        <p:txBody>
          <a:bodyPr/>
          <a:lstStyle/>
          <a:p>
            <a:pPr/>
            <a:r>
              <a:t>Discussion </a:t>
            </a:r>
          </a:p>
        </p:txBody>
      </p:sp>
      <p:sp>
        <p:nvSpPr>
          <p:cNvPr id="193" name="From data of top 10 common venues in New York City, there are plenty of the best place for investors to open a restaurant, that means investor have lots of choices. The data only told us the current numbers of each kind of venues, but no other factors su"/>
          <p:cNvSpPr txBox="1"/>
          <p:nvPr/>
        </p:nvSpPr>
        <p:spPr>
          <a:xfrm>
            <a:off x="1334039" y="2853336"/>
            <a:ext cx="18758470" cy="559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defTabSz="355600">
              <a:defRPr sz="5300">
                <a:solidFill>
                  <a:srgbClr val="000000"/>
                </a:solidFill>
              </a:defRPr>
            </a:lvl1pPr>
          </a:lstStyle>
          <a:p>
            <a:pPr/>
            <a:r>
              <a:t>From data of top 10 common venues in New York City, there are plenty of the best place for investors to open a restaurant, that means investor have lots of choices. The data only told us the current numbers of each kind of venues, but no other factors such as cost of the place or environment. The investor should compare each neighborhoods and find the preferable place to open restaurant.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Conclusion"/>
          <p:cNvSpPr txBox="1"/>
          <p:nvPr>
            <p:ph type="title" idx="4294967295"/>
          </p:nvPr>
        </p:nvSpPr>
        <p:spPr>
          <a:xfrm>
            <a:off x="532423" y="1040423"/>
            <a:ext cx="10477501" cy="1435101"/>
          </a:xfrm>
          <a:prstGeom prst="rect">
            <a:avLst/>
          </a:prstGeom>
        </p:spPr>
        <p:txBody>
          <a:bodyPr/>
          <a:lstStyle/>
          <a:p>
            <a:pPr/>
            <a:r>
              <a:t>Conclusion </a:t>
            </a:r>
          </a:p>
        </p:txBody>
      </p:sp>
      <p:sp>
        <p:nvSpPr>
          <p:cNvPr id="196" name="As a result, The investors to open a restaurant in New York city should consider several factors. First , consider the number of restaurants in different neighborhoods of each district of New York. Second is the population of different districts, which d"/>
          <p:cNvSpPr txBox="1"/>
          <p:nvPr/>
        </p:nvSpPr>
        <p:spPr>
          <a:xfrm>
            <a:off x="381000" y="2802579"/>
            <a:ext cx="23941240" cy="70557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355600">
              <a:defRPr sz="5100">
                <a:solidFill>
                  <a:srgbClr val="000000"/>
                </a:solidFill>
              </a:defRPr>
            </a:pPr>
            <a:r>
              <a:t>As a result, The investors to open a restaurant in New York city should consider several factors. First , consider the number of restaurants in different neighborhoods of each district of New York. Second is the population of different districts, which depends on the kinds of venues in different areas. For example,If the restaurant is opened close to downtown, it must be more people.</a:t>
            </a:r>
          </a:p>
          <a:p>
            <a:pPr algn="l" defTabSz="355600">
              <a:defRPr sz="5100">
                <a:solidFill>
                  <a:srgbClr val="000000"/>
                </a:solidFill>
              </a:defRPr>
            </a:pPr>
          </a:p>
          <a:p>
            <a:pPr algn="l" defTabSz="355600">
              <a:defRPr sz="5100">
                <a:solidFill>
                  <a:srgbClr val="000000"/>
                </a:solidFill>
              </a:defRPr>
            </a:pPr>
            <a:r>
              <a:t>The investors should consider competitive restaurants in the same district also. </a:t>
            </a:r>
          </a:p>
          <a:p>
            <a:pPr algn="l" defTabSz="355600">
              <a:defRPr sz="5100">
                <a:solidFill>
                  <a:srgbClr val="000000"/>
                </a:solidFill>
              </a:defRPr>
            </a:pPr>
            <a:r>
              <a:t>Try not to open restaurant with more similar restaurants nearby. It helps restaurant get easy start.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Background…"/>
          <p:cNvSpPr txBox="1"/>
          <p:nvPr>
            <p:ph type="body" sz="half" idx="1"/>
          </p:nvPr>
        </p:nvSpPr>
        <p:spPr>
          <a:prstGeom prst="rect">
            <a:avLst/>
          </a:prstGeom>
        </p:spPr>
        <p:txBody>
          <a:bodyPr/>
          <a:lstStyle/>
          <a:p>
            <a:pPr/>
            <a:r>
              <a:t>Background</a:t>
            </a:r>
          </a:p>
          <a:p>
            <a:pPr/>
            <a:r>
              <a:t>Problem</a:t>
            </a:r>
          </a:p>
          <a:p>
            <a:pPr/>
            <a:r>
              <a:t>Interest</a:t>
            </a:r>
          </a:p>
        </p:txBody>
      </p:sp>
      <p:sp>
        <p:nvSpPr>
          <p:cNvPr id="156" name="Instruction"/>
          <p:cNvSpPr txBox="1"/>
          <p:nvPr>
            <p:ph type="title"/>
          </p:nvPr>
        </p:nvSpPr>
        <p:spPr>
          <a:xfrm>
            <a:off x="796192" y="1216269"/>
            <a:ext cx="9779001" cy="1843361"/>
          </a:xfrm>
          <a:prstGeom prst="rect">
            <a:avLst/>
          </a:prstGeom>
        </p:spPr>
        <p:txBody>
          <a:bodyPr/>
          <a:lstStyle/>
          <a:p>
            <a:pPr/>
            <a:r>
              <a:t>Instruction</a:t>
            </a:r>
          </a:p>
        </p:txBody>
      </p:sp>
      <p:grpSp>
        <p:nvGrpSpPr>
          <p:cNvPr id="159" name="Screen Shot 2020-12-31 at 10.20.06 AM.png"/>
          <p:cNvGrpSpPr/>
          <p:nvPr/>
        </p:nvGrpSpPr>
        <p:grpSpPr>
          <a:xfrm>
            <a:off x="12065148" y="3479102"/>
            <a:ext cx="12069142" cy="9189383"/>
            <a:chOff x="0" y="0"/>
            <a:chExt cx="12069141" cy="9189382"/>
          </a:xfrm>
        </p:grpSpPr>
        <p:pic>
          <p:nvPicPr>
            <p:cNvPr id="158" name="Screen Shot 2020-12-31 at 10.20.06 AM.png" descr="Screen Shot 2020-12-31 at 10.20.06 AM.png"/>
            <p:cNvPicPr>
              <a:picLocks noChangeAspect="1"/>
            </p:cNvPicPr>
            <p:nvPr/>
          </p:nvPicPr>
          <p:blipFill>
            <a:blip r:embed="rId2">
              <a:extLst/>
            </a:blip>
            <a:stretch>
              <a:fillRect/>
            </a:stretch>
          </p:blipFill>
          <p:spPr>
            <a:xfrm>
              <a:off x="203200" y="215900"/>
              <a:ext cx="11662742" cy="8757583"/>
            </a:xfrm>
            <a:prstGeom prst="rect">
              <a:avLst/>
            </a:prstGeom>
            <a:ln>
              <a:noFill/>
            </a:ln>
            <a:effectLst/>
          </p:spPr>
        </p:pic>
        <p:pic>
          <p:nvPicPr>
            <p:cNvPr id="157" name="Screen Shot 2020-12-31 at 10.20.06 AM.png" descr="Screen Shot 2020-12-31 at 10.20.06 AM.png"/>
            <p:cNvPicPr>
              <a:picLocks noChangeAspect="0"/>
            </p:cNvPicPr>
            <p:nvPr/>
          </p:nvPicPr>
          <p:blipFill>
            <a:blip r:embed="rId3">
              <a:extLst/>
            </a:blip>
            <a:stretch>
              <a:fillRect/>
            </a:stretch>
          </p:blipFill>
          <p:spPr>
            <a:xfrm>
              <a:off x="0" y="0"/>
              <a:ext cx="12069142" cy="9189383"/>
            </a:xfrm>
            <a:prstGeom prst="rect">
              <a:avLst/>
            </a:prstGeom>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Data Description"/>
          <p:cNvSpPr txBox="1"/>
          <p:nvPr>
            <p:ph type="title"/>
          </p:nvPr>
        </p:nvSpPr>
        <p:spPr>
          <a:prstGeom prst="rect">
            <a:avLst/>
          </a:prstGeom>
        </p:spPr>
        <p:txBody>
          <a:bodyPr/>
          <a:lstStyle/>
          <a:p>
            <a:pPr/>
            <a:r>
              <a:t>Data Description</a:t>
            </a:r>
          </a:p>
        </p:txBody>
      </p:sp>
      <p:sp>
        <p:nvSpPr>
          <p:cNvPr id="162" name="Data Sour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Source</a:t>
            </a:r>
          </a:p>
        </p:txBody>
      </p:sp>
      <p:sp>
        <p:nvSpPr>
          <p:cNvPr id="163" name="Wikipedia : https://en.wikipedia.org/wiki/New_York_City…"/>
          <p:cNvSpPr txBox="1"/>
          <p:nvPr>
            <p:ph type="body" idx="1"/>
          </p:nvPr>
        </p:nvSpPr>
        <p:spPr>
          <a:prstGeom prst="rect">
            <a:avLst/>
          </a:prstGeom>
        </p:spPr>
        <p:txBody>
          <a:bodyPr/>
          <a:lstStyle/>
          <a:p>
            <a:pPr>
              <a:defRPr b="1"/>
            </a:pPr>
            <a:r>
              <a:t>Wikipedia : </a:t>
            </a:r>
            <a:r>
              <a:rPr b="0"/>
              <a:t>https://en.wikipedia.org/wiki/New_York_City</a:t>
            </a:r>
          </a:p>
          <a:p>
            <a:pPr/>
            <a:r>
              <a:rPr b="1"/>
              <a:t>Google Map :</a:t>
            </a:r>
            <a:r>
              <a:t> to search for nearby places and explore the area.</a:t>
            </a:r>
          </a:p>
          <a:p>
            <a:pPr/>
            <a:r>
              <a:rPr b="1"/>
              <a:t>FourSquare API :</a:t>
            </a:r>
            <a:r>
              <a:t> to research for venues, learn more about particular venues,       and explore FourSquare users.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Processing"/>
          <p:cNvSpPr txBox="1"/>
          <p:nvPr>
            <p:ph type="title"/>
          </p:nvPr>
        </p:nvSpPr>
        <p:spPr>
          <a:prstGeom prst="rect">
            <a:avLst/>
          </a:prstGeom>
        </p:spPr>
        <p:txBody>
          <a:bodyPr/>
          <a:lstStyle/>
          <a:p>
            <a:pPr/>
            <a:r>
              <a:t>Data Processing</a:t>
            </a:r>
          </a:p>
        </p:txBody>
      </p:sp>
      <p:sp>
        <p:nvSpPr>
          <p:cNvPr id="166" name="Download the files and place it on the server.…"/>
          <p:cNvSpPr txBox="1"/>
          <p:nvPr>
            <p:ph type="body" idx="1"/>
          </p:nvPr>
        </p:nvSpPr>
        <p:spPr>
          <a:xfrm>
            <a:off x="1001346" y="3310658"/>
            <a:ext cx="21971001" cy="8256012"/>
          </a:xfrm>
          <a:prstGeom prst="rect">
            <a:avLst/>
          </a:prstGeom>
        </p:spPr>
        <p:txBody>
          <a:bodyPr/>
          <a:lstStyle/>
          <a:p>
            <a:pPr/>
            <a:r>
              <a:t>Download the files and place it on the server.</a:t>
            </a:r>
          </a:p>
          <a:p>
            <a:pPr/>
            <a:r>
              <a:t>Load the data to the notebook.</a:t>
            </a:r>
          </a:p>
          <a:p>
            <a:pPr/>
            <a:r>
              <a:t>Clean the data, and transfer into a pandas data frame to explore.</a:t>
            </a:r>
          </a:p>
          <a:p>
            <a:pPr/>
            <a:r>
              <a:t>Exam the resulting data frame.</a:t>
            </a:r>
          </a:p>
          <a:p>
            <a:pPr/>
            <a:r>
              <a:t>Use goopy library to get the latitude and longitude values of New York City.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New York City"/>
          <p:cNvSpPr txBox="1"/>
          <p:nvPr>
            <p:ph type="title"/>
          </p:nvPr>
        </p:nvSpPr>
        <p:spPr>
          <a:prstGeom prst="rect">
            <a:avLst/>
          </a:prstGeom>
        </p:spPr>
        <p:txBody>
          <a:bodyPr/>
          <a:lstStyle/>
          <a:p>
            <a:pPr/>
            <a:r>
              <a:t>New York City</a:t>
            </a:r>
          </a:p>
        </p:txBody>
      </p:sp>
      <p:grpSp>
        <p:nvGrpSpPr>
          <p:cNvPr id="171" name="Screen Shot 2020-12-31 at 11.41.41 AM.png"/>
          <p:cNvGrpSpPr/>
          <p:nvPr/>
        </p:nvGrpSpPr>
        <p:grpSpPr>
          <a:xfrm>
            <a:off x="9352901" y="2124259"/>
            <a:ext cx="13902923" cy="9877790"/>
            <a:chOff x="0" y="0"/>
            <a:chExt cx="13902921" cy="9877789"/>
          </a:xfrm>
        </p:grpSpPr>
        <p:pic>
          <p:nvPicPr>
            <p:cNvPr id="170" name="Screen Shot 2020-12-31 at 11.41.41 AM.png" descr="Screen Shot 2020-12-31 at 11.41.41 AM.png"/>
            <p:cNvPicPr>
              <a:picLocks noChangeAspect="1"/>
            </p:cNvPicPr>
            <p:nvPr/>
          </p:nvPicPr>
          <p:blipFill>
            <a:blip r:embed="rId2">
              <a:extLst/>
            </a:blip>
            <a:stretch>
              <a:fillRect/>
            </a:stretch>
          </p:blipFill>
          <p:spPr>
            <a:xfrm>
              <a:off x="139700" y="139700"/>
              <a:ext cx="13623522" cy="9598390"/>
            </a:xfrm>
            <a:prstGeom prst="rect">
              <a:avLst/>
            </a:prstGeom>
            <a:ln>
              <a:noFill/>
            </a:ln>
            <a:effectLst/>
          </p:spPr>
        </p:pic>
        <p:pic>
          <p:nvPicPr>
            <p:cNvPr id="169" name="Screen Shot 2020-12-31 at 11.41.41 AM.png" descr="Screen Shot 2020-12-31 at 11.41.41 AM.png"/>
            <p:cNvPicPr>
              <a:picLocks noChangeAspect="0"/>
            </p:cNvPicPr>
            <p:nvPr/>
          </p:nvPicPr>
          <p:blipFill>
            <a:blip r:embed="rId3">
              <a:extLst/>
            </a:blip>
            <a:stretch>
              <a:fillRect/>
            </a:stretch>
          </p:blipFill>
          <p:spPr>
            <a:xfrm>
              <a:off x="0" y="0"/>
              <a:ext cx="13902922" cy="9877790"/>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Methodology"/>
          <p:cNvSpPr txBox="1"/>
          <p:nvPr>
            <p:ph type="title"/>
          </p:nvPr>
        </p:nvSpPr>
        <p:spPr>
          <a:prstGeom prst="rect">
            <a:avLst/>
          </a:prstGeom>
        </p:spPr>
        <p:txBody>
          <a:bodyPr/>
          <a:lstStyle/>
          <a:p>
            <a:pPr/>
            <a:r>
              <a:t>Methodology</a:t>
            </a:r>
          </a:p>
        </p:txBody>
      </p:sp>
      <p:sp>
        <p:nvSpPr>
          <p:cNvPr id="174" name="Github repository…"/>
          <p:cNvSpPr txBox="1"/>
          <p:nvPr>
            <p:ph type="body" idx="1"/>
          </p:nvPr>
        </p:nvSpPr>
        <p:spPr>
          <a:xfrm>
            <a:off x="1206500" y="3398581"/>
            <a:ext cx="21971000" cy="8256012"/>
          </a:xfrm>
          <a:prstGeom prst="rect">
            <a:avLst/>
          </a:prstGeom>
        </p:spPr>
        <p:txBody>
          <a:bodyPr/>
          <a:lstStyle/>
          <a:p>
            <a:pPr/>
            <a:r>
              <a:t>Github repository </a:t>
            </a:r>
          </a:p>
          <a:p>
            <a:pPr/>
            <a:r>
              <a:t>Python folium library : to visualize geographic of New York City and its boroughs.</a:t>
            </a:r>
          </a:p>
          <a:p>
            <a:pPr/>
            <a:r>
              <a:t>FourSquare API : to explore the boroughs and segment them.</a:t>
            </a:r>
          </a:p>
          <a:p>
            <a:pPr/>
            <a:r>
              <a:t>Some basic lumpy, pandas, and other basis fundamental methods.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New York City"/>
          <p:cNvSpPr txBox="1"/>
          <p:nvPr>
            <p:ph type="title"/>
          </p:nvPr>
        </p:nvSpPr>
        <p:spPr>
          <a:xfrm>
            <a:off x="591038" y="1269045"/>
            <a:ext cx="9779001" cy="5882274"/>
          </a:xfrm>
          <a:prstGeom prst="rect">
            <a:avLst/>
          </a:prstGeom>
        </p:spPr>
        <p:txBody>
          <a:bodyPr/>
          <a:lstStyle/>
          <a:p>
            <a:pPr/>
            <a:r>
              <a:t>New York City </a:t>
            </a:r>
          </a:p>
        </p:txBody>
      </p:sp>
      <p:sp>
        <p:nvSpPr>
          <p:cNvPr id="177" name="Neighborhoods.head()"/>
          <p:cNvSpPr txBox="1"/>
          <p:nvPr>
            <p:ph type="body" sz="quarter" idx="1"/>
          </p:nvPr>
        </p:nvSpPr>
        <p:spPr>
          <a:xfrm>
            <a:off x="591038" y="7057052"/>
            <a:ext cx="9779001" cy="5385424"/>
          </a:xfrm>
          <a:prstGeom prst="rect">
            <a:avLst/>
          </a:prstGeom>
        </p:spPr>
        <p:txBody>
          <a:bodyPr/>
          <a:lstStyle/>
          <a:p>
            <a:pPr/>
            <a:r>
              <a:t>Neighborhoods.head()</a:t>
            </a:r>
          </a:p>
        </p:txBody>
      </p:sp>
      <p:grpSp>
        <p:nvGrpSpPr>
          <p:cNvPr id="180" name="Screen Shot 2020-12-31 at 11.54.56 AM.png"/>
          <p:cNvGrpSpPr/>
          <p:nvPr/>
        </p:nvGrpSpPr>
        <p:grpSpPr>
          <a:xfrm>
            <a:off x="8129142" y="2491193"/>
            <a:ext cx="15961433" cy="8733614"/>
            <a:chOff x="0" y="0"/>
            <a:chExt cx="15961431" cy="8733613"/>
          </a:xfrm>
        </p:grpSpPr>
        <p:pic>
          <p:nvPicPr>
            <p:cNvPr id="179" name="Screen Shot 2020-12-31 at 11.54.56 AM.png" descr="Screen Shot 2020-12-31 at 11.54.56 AM.png"/>
            <p:cNvPicPr>
              <a:picLocks noChangeAspect="1"/>
            </p:cNvPicPr>
            <p:nvPr/>
          </p:nvPicPr>
          <p:blipFill>
            <a:blip r:embed="rId2">
              <a:extLst/>
            </a:blip>
            <a:stretch>
              <a:fillRect/>
            </a:stretch>
          </p:blipFill>
          <p:spPr>
            <a:xfrm>
              <a:off x="584200" y="469900"/>
              <a:ext cx="14818432" cy="7641414"/>
            </a:xfrm>
            <a:prstGeom prst="rect">
              <a:avLst/>
            </a:prstGeom>
            <a:ln>
              <a:noFill/>
            </a:ln>
            <a:effectLst/>
          </p:spPr>
        </p:pic>
        <p:pic>
          <p:nvPicPr>
            <p:cNvPr id="178" name="Screen Shot 2020-12-31 at 11.54.56 AM.png" descr="Screen Shot 2020-12-31 at 11.54.56 AM.png"/>
            <p:cNvPicPr>
              <a:picLocks noChangeAspect="0"/>
            </p:cNvPicPr>
            <p:nvPr/>
          </p:nvPicPr>
          <p:blipFill>
            <a:blip r:embed="rId3">
              <a:extLst/>
            </a:blip>
            <a:stretch>
              <a:fillRect/>
            </a:stretch>
          </p:blipFill>
          <p:spPr>
            <a:xfrm>
              <a:off x="0" y="0"/>
              <a:ext cx="15961432" cy="8733614"/>
            </a:xfrm>
            <a:prstGeom prst="rect">
              <a:avLst/>
            </a:prstGeom>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anhattan"/>
          <p:cNvSpPr txBox="1"/>
          <p:nvPr>
            <p:ph type="title"/>
          </p:nvPr>
        </p:nvSpPr>
        <p:spPr>
          <a:xfrm>
            <a:off x="210038" y="1269045"/>
            <a:ext cx="9779001" cy="5882274"/>
          </a:xfrm>
          <a:prstGeom prst="rect">
            <a:avLst/>
          </a:prstGeom>
        </p:spPr>
        <p:txBody>
          <a:bodyPr/>
          <a:lstStyle/>
          <a:p>
            <a:pPr/>
            <a:r>
              <a:t>Manhattan</a:t>
            </a:r>
          </a:p>
        </p:txBody>
      </p:sp>
      <p:sp>
        <p:nvSpPr>
          <p:cNvPr id="183" name="manhattan_data.head()"/>
          <p:cNvSpPr txBox="1"/>
          <p:nvPr>
            <p:ph type="body" sz="quarter" idx="1"/>
          </p:nvPr>
        </p:nvSpPr>
        <p:spPr>
          <a:xfrm>
            <a:off x="210038" y="7057052"/>
            <a:ext cx="9779001" cy="5385424"/>
          </a:xfrm>
          <a:prstGeom prst="rect">
            <a:avLst/>
          </a:prstGeom>
        </p:spPr>
        <p:txBody>
          <a:bodyPr/>
          <a:lstStyle/>
          <a:p>
            <a:pPr/>
            <a:r>
              <a:t>manhattan_data.head()</a:t>
            </a:r>
          </a:p>
        </p:txBody>
      </p:sp>
      <p:grpSp>
        <p:nvGrpSpPr>
          <p:cNvPr id="186" name="Screen Shot 2020-12-31 at 11.56.44 AM.png"/>
          <p:cNvGrpSpPr/>
          <p:nvPr/>
        </p:nvGrpSpPr>
        <p:grpSpPr>
          <a:xfrm>
            <a:off x="7887721" y="3034968"/>
            <a:ext cx="16377000" cy="8087404"/>
            <a:chOff x="0" y="0"/>
            <a:chExt cx="16376998" cy="8087403"/>
          </a:xfrm>
        </p:grpSpPr>
        <p:pic>
          <p:nvPicPr>
            <p:cNvPr id="185" name="Screen Shot 2020-12-31 at 11.56.44 AM.png" descr="Screen Shot 2020-12-31 at 11.56.44 AM.png"/>
            <p:cNvPicPr>
              <a:picLocks noChangeAspect="1"/>
            </p:cNvPicPr>
            <p:nvPr/>
          </p:nvPicPr>
          <p:blipFill>
            <a:blip r:embed="rId2">
              <a:extLst/>
            </a:blip>
            <a:stretch>
              <a:fillRect/>
            </a:stretch>
          </p:blipFill>
          <p:spPr>
            <a:xfrm>
              <a:off x="584200" y="469900"/>
              <a:ext cx="15233999" cy="6995204"/>
            </a:xfrm>
            <a:prstGeom prst="rect">
              <a:avLst/>
            </a:prstGeom>
            <a:ln>
              <a:noFill/>
            </a:ln>
            <a:effectLst/>
          </p:spPr>
        </p:pic>
        <p:pic>
          <p:nvPicPr>
            <p:cNvPr id="184" name="Screen Shot 2020-12-31 at 11.56.44 AM.png" descr="Screen Shot 2020-12-31 at 11.56.44 AM.png"/>
            <p:cNvPicPr>
              <a:picLocks noChangeAspect="0"/>
            </p:cNvPicPr>
            <p:nvPr/>
          </p:nvPicPr>
          <p:blipFill>
            <a:blip r:embed="rId3">
              <a:extLst/>
            </a:blip>
            <a:stretch>
              <a:fillRect/>
            </a:stretch>
          </p:blipFill>
          <p:spPr>
            <a:xfrm>
              <a:off x="0" y="0"/>
              <a:ext cx="16376999" cy="8087404"/>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sults"/>
          <p:cNvSpPr txBox="1"/>
          <p:nvPr>
            <p:ph type="title"/>
          </p:nvPr>
        </p:nvSpPr>
        <p:spPr>
          <a:prstGeom prst="rect">
            <a:avLst/>
          </a:prstGeom>
        </p:spPr>
        <p:txBody>
          <a:bodyPr/>
          <a:lstStyle/>
          <a:p>
            <a:pPr/>
            <a:r>
              <a:t>Results</a:t>
            </a:r>
          </a:p>
        </p:txBody>
      </p:sp>
      <p:sp>
        <p:nvSpPr>
          <p:cNvPr id="189" name="New York C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New York City </a:t>
            </a:r>
          </a:p>
        </p:txBody>
      </p:sp>
      <p:sp>
        <p:nvSpPr>
          <p:cNvPr id="190" name="Current status: New York City is one of the world’s most populous megacities. Investor could choose their preferable neighborhoods to open restaurant.…"/>
          <p:cNvSpPr txBox="1"/>
          <p:nvPr>
            <p:ph type="body" idx="1"/>
          </p:nvPr>
        </p:nvSpPr>
        <p:spPr>
          <a:prstGeom prst="rect">
            <a:avLst/>
          </a:prstGeom>
        </p:spPr>
        <p:txBody>
          <a:bodyPr/>
          <a:lstStyle/>
          <a:p>
            <a:pPr/>
            <a:r>
              <a:t>Current status: New York City is one of the world’s most populous megacities. Investor could choose their preferable neighborhoods to open restaurant. </a:t>
            </a:r>
          </a:p>
          <a:p>
            <a:pPr/>
            <a:r>
              <a:t>Opinion: the neighborhoods should be more crowds and more developed.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