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75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aticPath"/>
          <p:cNvSpPr/>
          <p:nvPr/>
        </p:nvSpPr>
        <p:spPr>
          <a:xfrm rot="-1557600">
            <a:off x="5259373" y="2075013"/>
            <a:ext cx="6450806" cy="2428377"/>
          </a:xfrm>
          <a:prstGeom prst="rect">
            <a:avLst/>
          </a:prstGeom>
          <a:solidFill>
            <a:srgbClr val="3F51B5"/>
          </a:solidFill>
          <a:ln/>
        </p:spPr>
        <p:txBody>
          <a:bodyPr/>
          <a:lstStyle/>
          <a:p>
            <a:endParaRPr lang="en-ID" dirty="0"/>
          </a:p>
        </p:txBody>
      </p:sp>
      <p:sp>
        <p:nvSpPr>
          <p:cNvPr id="2" name="Title"/>
          <p:cNvSpPr/>
          <p:nvPr/>
        </p:nvSpPr>
        <p:spPr>
          <a:xfrm>
            <a:off x="537543" y="1629347"/>
            <a:ext cx="8068866" cy="6416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98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Multivariate Analysis on Taiwan’s Unemployment</a:t>
            </a:r>
            <a:endParaRPr lang="en-US" sz="1987" dirty="0"/>
          </a:p>
          <a:p>
            <a:pPr marL="0" indent="0" algn="ctr">
              <a:buNone/>
            </a:pPr>
            <a:r>
              <a:rPr lang="en-US" sz="198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Foreign Workers vs. Macro-Economic Drivers, 2015 – 2024</a:t>
            </a:r>
            <a:endParaRPr lang="en-US" sz="1987" dirty="0"/>
          </a:p>
        </p:txBody>
      </p:sp>
      <p:sp>
        <p:nvSpPr>
          <p:cNvPr id="4" name="StaticPath"/>
          <p:cNvSpPr/>
          <p:nvPr/>
        </p:nvSpPr>
        <p:spPr>
          <a:xfrm rot="-1557600">
            <a:off x="8392667" y="559146"/>
            <a:ext cx="6450806" cy="2428377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StaticPath"/>
          <p:cNvSpPr/>
          <p:nvPr/>
        </p:nvSpPr>
        <p:spPr>
          <a:xfrm>
            <a:off x="402622" y="145828"/>
            <a:ext cx="356352" cy="31166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6" name="StaticPath"/>
          <p:cNvSpPr/>
          <p:nvPr/>
        </p:nvSpPr>
        <p:spPr>
          <a:xfrm>
            <a:off x="394002" y="473964"/>
            <a:ext cx="356352" cy="31166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StaticPath"/>
          <p:cNvSpPr/>
          <p:nvPr/>
        </p:nvSpPr>
        <p:spPr>
          <a:xfrm>
            <a:off x="682800" y="313325"/>
            <a:ext cx="356352" cy="311660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Labour-Market Panels: Source &amp; Logic</a:t>
            </a:r>
            <a:endParaRPr lang="en-US" sz="2062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DGBAS A04: Labour Force, Employment, Unemployment – in persons (k) and %.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MoL WQ6401: Monthly foreign-worker head-count by sector &amp; origin.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Derived: FW Ratio % = (FW ÷ Labour Force) × 100 – tracked monthly.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Snapshot logic: End-of-month counts; no missing data in 2015–2024.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Open Licence: Taiwan ODL v1.0 – reuse allowed with attribution.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3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Macro &amp; Policy Data Overview</a:t>
            </a:r>
            <a:endParaRPr lang="en-US" sz="2338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GDP Growth %: Quarterly values copied to each month; real, y-o-y basis.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Inflation %: Monthly CPI from DGBAS; seasonally adjusted.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Interest Rate: CBC discount rate history – 4 steps across decade.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FDI: Net liabilities (USD M) from CBC BoP – quarterly, no FX conversion.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Validation: Max difference vs IMF = 0.05 ppt – datasets confirmed aligned.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Harmonisation &amp; Transformations</a:t>
            </a:r>
            <a:endParaRPr lang="en-US" sz="2062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Dates: ROC calendar → Gregorian (民國 104/01 → 2015-01).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Quarter → Month: Q-values duplicated to 3 months; is_quarterly = 1 flag added.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Units: Head-counts to ‘000s; FDI = USD M; Rates kept in %.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Merge: Inner-join on YYYY-MM to ensure full 120-month alignment.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Derived fields: FW %, LF participation, Employment Rate (later dropped).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2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Quality &amp; Completeness Checks</a:t>
            </a:r>
            <a:endParaRPr lang="en-US" sz="2121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Missing values: &lt;0.3 % rows; handled via coercion or drop-row rule.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Outliers: Z-score scan on all columns; none exceeded |3|.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Revisions: Final DGBAS pull (2025-06-18); minor back-edits &lt; 0.02 ppt.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Version control: Git tag v1.0-clean-panel with SHA checksum logged.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Ethics: Foreign-worker data anonymised; no identifiers retained.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3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ETL Pipeline: From Raw to Final Panel</a:t>
            </a:r>
            <a:endParaRPr lang="en-US" sz="2034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Ingest: Labour, FW, GDP, CPI, Rate, FDI from CSV/XLSX files.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Normalize Dates: Convert ROC → Gregorian; expand quarters.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Standardise Units: Apply % / USD M / thousands transformations.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Cleanse: Coerce numerics, drop nulls, trim to 2015–2024 window.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Join &amp; Export: Inner-merge → 120-month panel → raw → clean → final layers.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3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Date &amp; Frequency Fixes</a:t>
            </a:r>
            <a:endParaRPr lang="en-US" sz="2637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ROC calendar: 民國 104/03 → 2015-03 (subtract 1911).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Quarter data: GDP 2021 Q2 = +7.5 % → replicated to Apr–Jun.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Month tag fix: '2020M7' → parsed to 2020-07 via regex.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Unified key: All tables indexed by YYYY-MM.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Completeness: 0 missing or misaligned months in full panel.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3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Unit Standardisation &amp; Derived Fields</a:t>
            </a:r>
            <a:endParaRPr lang="en-US" sz="2034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 &amp; FW: persons → thousands (÷ 1 000).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FDI: USD 1 000s → USD million (÷ 1 000).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Rates (GDP %, CPI %, Rate): already in %; kept unchanged.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 Worker % = FW_k ÷ Labour_k × 100.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LF Participation % = Labour_k ÷ Working-Age Pop_k × 100.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91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Data-Quality Gates</a:t>
            </a:r>
            <a:endParaRPr lang="en-US" sz="2915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00112" y="544457"/>
            <a:ext cx="5093897" cy="17064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Nulls: 87 '—' or '..' strings coerced to NaN; forward-filled if quarterly, else d</a:t>
            </a:r>
            <a:r>
              <a:rPr lang="en-US" altLang="zh-CN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roppe</a:t>
            </a: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 (0.28 % loss).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895349" y="1541878"/>
            <a:ext cx="4371975" cy="1012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Numeric coercion: removed commas/Chinese numerals; cast all to float64.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95688" cy="4314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Outliers: Z-score |3| scan → none flagged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Duplicates: 3 MoL rows (re-uploads) → retained most recent.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Audit trail: etl_log.md logs all transforms &amp; output SHAs.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2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Master Panel Snapshot &amp; Versioning</a:t>
            </a:r>
            <a:endParaRPr lang="en-US" sz="2121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21719" cy="2321719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Raw layer: 840×?? rows from all sources → saved as panel_raw_20250618.csv.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Cleaned layer: 120×11 (after merge, null drops) → panel_clean_v0.9.csv.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Final modelling set: 120×7 after pruning collinear vars → panel_final_v1.0.csv.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Collinearity filter: dropped Total Pop, Employment Rate %, FW_k.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Reproducibility: `make etl` regenerates all layers with fixed SHA checksums.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9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Universe of Candidate Variables (11 → 7)</a:t>
            </a:r>
            <a:endParaRPr lang="en-US" sz="189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These Were Collected</a:t>
            </a:r>
            <a:endParaRPr lang="en-US" sz="1303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**Labour levels:** We tracked workforce size (Labor_Force_k), absolute foreign-worker inflow (Foreign_Workers_k), and the derived ratio of foreign workers in the labour force (Foreign_Worker_Ratio_%) to represent policy exposure and supply.</a:t>
            </a:r>
            <a:endParaRPr lang="en-US" sz="1026" dirty="0"/>
          </a:p>
        </p:txBody>
      </p:sp>
      <p:sp>
        <p:nvSpPr>
          <p:cNvPr id="5" name="Subtitle 2"/>
          <p:cNvSpPr/>
          <p:nvPr/>
        </p:nvSpPr>
        <p:spPr>
          <a:xfrm>
            <a:off x="3095625" y="2055788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Macro &amp; Demographic Coverage</a:t>
            </a:r>
            <a:endParaRPr lang="en-US" sz="1303" dirty="0"/>
          </a:p>
        </p:txBody>
      </p:sp>
      <p:sp>
        <p:nvSpPr>
          <p:cNvPr id="6" name="Paragraph 2"/>
          <p:cNvSpPr/>
          <p:nvPr/>
        </p:nvSpPr>
        <p:spPr>
          <a:xfrm>
            <a:off x="3095625" y="2476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**Macro metrics** like GDP_Growth_%, Inflation_%, Interest_Rate_%, and FDI_USD_M cover cyclical forces, inflation pressure, and policy stance. **Population_k** gauges slack and size beyond LF.</a:t>
            </a:r>
            <a:endParaRPr lang="en-US" sz="1026" dirty="0"/>
          </a:p>
        </p:txBody>
      </p:sp>
      <p:sp>
        <p:nvSpPr>
          <p:cNvPr id="7" name="Subtitle 3"/>
          <p:cNvSpPr/>
          <p:nvPr/>
        </p:nvSpPr>
        <p:spPr>
          <a:xfrm>
            <a:off x="3095625" y="3095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Redundancies to Watch</a:t>
            </a:r>
            <a:endParaRPr lang="en-US" sz="1303" dirty="0"/>
          </a:p>
        </p:txBody>
      </p:sp>
      <p:sp>
        <p:nvSpPr>
          <p:cNvPr id="8" name="Paragraph 3"/>
          <p:cNvSpPr/>
          <p:nvPr/>
        </p:nvSpPr>
        <p:spPr>
          <a:xfrm>
            <a:off x="3095625" y="3476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Several variables overlap heavily: Employment_% mirrors LF_Participation_% and Foreign_Workers_k tracks Labor_Force_k too closely. These redundancies motivate collinearity checks in the next steps.</a:t>
            </a:r>
            <a:endParaRPr lang="en-US" sz="1026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26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4465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766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Framing the Question</a:t>
            </a:r>
            <a:endParaRPr lang="en-US" sz="2766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416427" y="88669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3679183" y="929673"/>
            <a:ext cx="4837037" cy="1857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Core debate: Do foreign workers raise Taiwan’s jobless rate?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416427" y="145819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3679182" y="1437924"/>
            <a:ext cx="4837037" cy="3714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Alternative view: Macroeconomic forces (GDP, inflation, rates, FDI) dominate unemployment.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416427" y="202969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3679183" y="2072673"/>
            <a:ext cx="4837037" cy="3714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Goal: Disentangle these effects using statistical models, not assumptions.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416427" y="260119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3679183" y="2644173"/>
            <a:ext cx="4837037" cy="1857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Rising FW presence may reflect demand, not displacement.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416427" y="317269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3679183" y="3215673"/>
            <a:ext cx="4837037" cy="1857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Approach: Multivariate analysis to isolate net effect cleanly.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Correlation Heat-Map Overview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045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Pearson ρ on 120 Monthly Rows</a:t>
            </a:r>
            <a:endParaRPr lang="en-US" sz="1267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5354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Pairwise Pearson correlations calculated after standardisation. Blue tones indicate negative correlation, red positive, and white implies no significant linear relation.</a:t>
            </a:r>
            <a:endParaRPr lang="en-US" sz="1105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045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Patterns Identified</a:t>
            </a:r>
            <a:endParaRPr lang="en-US" sz="1267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7139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Labour-size variables are tightly clustered.</a:t>
            </a:r>
            <a:endParaRPr lang="en-US" sz="1105" dirty="0"/>
          </a:p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Employment % ↔ LF Participation %: ρ = +0.93.</a:t>
            </a:r>
            <a:endParaRPr lang="en-US" sz="1105" dirty="0"/>
          </a:p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Employment % ↔ Unemployment %: ρ = −0.92.</a:t>
            </a:r>
            <a:endParaRPr lang="en-US" sz="1105" dirty="0"/>
          </a:p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Foreign_Workers_k ↔ Labor_Force_k: ρ = +0.95.</a:t>
            </a:r>
            <a:endParaRPr lang="en-US" sz="1105" dirty="0"/>
          </a:p>
        </p:txBody>
      </p:sp>
      <p:sp>
        <p:nvSpPr>
          <p:cNvPr id="7" name="Subtitle 3"/>
          <p:cNvSpPr/>
          <p:nvPr/>
        </p:nvSpPr>
        <p:spPr>
          <a:xfrm>
            <a:off x="3095625" y="3527405"/>
            <a:ext cx="5238750" cy="2045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Implication for Modelling</a:t>
            </a:r>
            <a:endParaRPr lang="en-US" sz="1267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5354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 collinearity demands pruning. Overlapping metrics inflate noise and reduce robustness. Next step: eliminate redundant variables while retaining theoretical and statistical value.</a:t>
            </a:r>
            <a:endParaRPr lang="en-US" sz="1105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66E1FA-FBD8-87E7-2232-8AFB8DD2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3053460" cy="25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228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High-Collinearity Pairs (|ρ| &gt; 0.90)</a:t>
            </a:r>
            <a:endParaRPr lang="en-US" sz="2000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26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Redundant Metrics Identified</a:t>
            </a:r>
            <a:endParaRPr lang="en-US" sz="1403" dirty="0"/>
          </a:p>
        </p:txBody>
      </p:sp>
      <p:sp>
        <p:nvSpPr>
          <p:cNvPr id="4" name="Paragraph 1"/>
          <p:cNvSpPr/>
          <p:nvPr/>
        </p:nvSpPr>
        <p:spPr>
          <a:xfrm>
            <a:off x="3095625" y="1429893"/>
            <a:ext cx="5238750" cy="7153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Labor_Force_k ↔ Population_k: ρ = +0.97</a:t>
            </a:r>
            <a:endParaRPr lang="en-US" sz="1108" dirty="0"/>
          </a:p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Foreign_Workers_k ↔ Labor_Force_k: ρ = +0.95</a:t>
            </a:r>
            <a:endParaRPr lang="en-US" sz="1108" dirty="0"/>
          </a:p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Employment_% ↔ LF_Participation_%: ρ = +0.93</a:t>
            </a:r>
            <a:endParaRPr lang="en-US" sz="1108" dirty="0"/>
          </a:p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Employment_% ↔ Unemployment_%: ρ = −0.92</a:t>
            </a:r>
            <a:endParaRPr lang="en-US" sz="1108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26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Interpretation</a:t>
            </a:r>
            <a:endParaRPr lang="en-US" sz="1403" dirty="0"/>
          </a:p>
        </p:txBody>
      </p:sp>
      <p:sp>
        <p:nvSpPr>
          <p:cNvPr id="6" name="Paragraph 2"/>
          <p:cNvSpPr/>
          <p:nvPr/>
        </p:nvSpPr>
        <p:spPr>
          <a:xfrm>
            <a:off x="3095625" y="2524668"/>
            <a:ext cx="5238750" cy="7153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These strong correlations reflect overlapping economic meanings. High correlation implies duplicated signal — e.g., population and LF scale together; employment % and participation % both describe engagement.</a:t>
            </a:r>
            <a:endParaRPr lang="en-US" sz="1108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26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Modelling Impact</a:t>
            </a:r>
            <a:endParaRPr lang="en-US" sz="1403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5364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Leaving all these in would distort regression weights and inflate variance. This confirms the need to drop some metrics before multivariate steps like PCA.</a:t>
            </a:r>
            <a:endParaRPr lang="en-US" sz="1108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Pruning &amp; Retention Logic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985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Rules for Keeping vs. Dropping</a:t>
            </a:r>
            <a:endParaRPr lang="en-US" sz="1229" dirty="0"/>
          </a:p>
        </p:txBody>
      </p:sp>
      <p:sp>
        <p:nvSpPr>
          <p:cNvPr id="4" name="Paragraph 1"/>
          <p:cNvSpPr/>
          <p:nvPr/>
        </p:nvSpPr>
        <p:spPr>
          <a:xfrm>
            <a:off x="3095625" y="1205865"/>
            <a:ext cx="5238750" cy="10653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Prefer % over absolute count → kept Foreign_Worker_Ratio_%, dropped FW_k</a:t>
            </a:r>
            <a:endParaRPr lang="en-US" sz="1100" dirty="0"/>
          </a:p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Keep policy-relevant indicators → retained Unemployment_%, dropped Employment_%</a:t>
            </a:r>
            <a:endParaRPr lang="en-US" sz="1100" dirty="0"/>
          </a:p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Avoid overcounting size → dropped Population_k due to high ρ with LF_k</a:t>
            </a:r>
            <a:endParaRPr lang="en-US" sz="1100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1985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Multicollinearity Check</a:t>
            </a:r>
            <a:endParaRPr lang="en-US" sz="1229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3550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After drops, all retained variables show VIF &lt; 3.5 — confirming minimal multicollinearity risk for further PCA or regression analysis.</a:t>
            </a:r>
            <a:endParaRPr lang="en-US" sz="1100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19850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Next Step: Final Variable Set</a:t>
            </a:r>
            <a:endParaRPr lang="en-US" sz="1229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7102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Remaining variables: Labor_Force_k, Foreign_Worker_Ratio_%, LF_Participation_%, Unemployment_%, GDP_Growth_%, Inflation_%, Interest_Rate_%, FDI_USD_M. Ready for standardisation and dimension reduction.</a:t>
            </a:r>
            <a:endParaRPr lang="en-US" sz="1100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372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Final Modelling Set (7 Variables)</a:t>
            </a:r>
            <a:endParaRPr lang="en-US" sz="2089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222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We Kept</a:t>
            </a:r>
            <a:endParaRPr lang="en-US" sz="1377" dirty="0"/>
          </a:p>
        </p:txBody>
      </p:sp>
      <p:sp>
        <p:nvSpPr>
          <p:cNvPr id="4" name="Paragraph 1"/>
          <p:cNvSpPr/>
          <p:nvPr/>
        </p:nvSpPr>
        <p:spPr>
          <a:xfrm>
            <a:off x="3095625" y="1434399"/>
            <a:ext cx="5238750" cy="7511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Labor_Force_k: Base supply (z-scored)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Foreign_Worker_Ratio_%: Main policy variable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LF_Participation_%: Controls for engagement variation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Unemployment_%: Target outcome</a:t>
            </a:r>
            <a:endParaRPr lang="en-US" sz="1163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222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Macro Drivers &amp; Expected Effects</a:t>
            </a:r>
            <a:endParaRPr lang="en-US" sz="1377" dirty="0"/>
          </a:p>
        </p:txBody>
      </p:sp>
      <p:sp>
        <p:nvSpPr>
          <p:cNvPr id="6" name="Paragraph 2"/>
          <p:cNvSpPr/>
          <p:nvPr/>
        </p:nvSpPr>
        <p:spPr>
          <a:xfrm>
            <a:off x="3095625" y="2568942"/>
            <a:ext cx="5238750" cy="7511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GDP_Growth_%: Higher growth → lower unemployment (−)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Inflation_%: Mild inflation typically lowers jobless (−)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Interest_Rate_%: Tightening → higher unemployment (+)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FDI_USD_M: Inflows improve hiring outlook (−)</a:t>
            </a:r>
            <a:endParaRPr lang="en-US" sz="1163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222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Final Panel Shape</a:t>
            </a:r>
            <a:endParaRPr lang="en-US" sz="1377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3755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→ 120 monthly rows × 7 variables</a:t>
            </a:r>
            <a:endParaRPr lang="en-US" sz="1163" dirty="0"/>
          </a:p>
          <a:p>
            <a:pPr marL="0" indent="0" algn="l">
              <a:buNone/>
            </a:pPr>
            <a:r>
              <a:rPr lang="en-US" sz="116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→ Ready for standardisation, PCA &amp; clustering</a:t>
            </a:r>
            <a:endParaRPr lang="en-US" sz="1163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43960" cy="23439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216908" y="-77638"/>
            <a:ext cx="6162789" cy="5535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Labour-Supply Growth in Context (Yearly Averages)</a:t>
            </a:r>
            <a:endParaRPr lang="en-US" sz="1714" dirty="0"/>
          </a:p>
        </p:txBody>
      </p:sp>
      <p:sp>
        <p:nvSpPr>
          <p:cNvPr id="3" name="Subtitle 1"/>
          <p:cNvSpPr/>
          <p:nvPr/>
        </p:nvSpPr>
        <p:spPr>
          <a:xfrm>
            <a:off x="216909" y="560012"/>
            <a:ext cx="5238750" cy="2348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Labour Force Growth</a:t>
            </a:r>
            <a:endParaRPr lang="en-US" sz="1455" dirty="0"/>
          </a:p>
        </p:txBody>
      </p:sp>
      <p:sp>
        <p:nvSpPr>
          <p:cNvPr id="4" name="Paragraph 1"/>
          <p:cNvSpPr/>
          <p:nvPr/>
        </p:nvSpPr>
        <p:spPr>
          <a:xfrm>
            <a:off x="216909" y="899060"/>
            <a:ext cx="3771282" cy="61445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Between 2015 and 2024, Taiwan’s labour force increased modestly from 11.4 million to 11.6 million, reflecting a growth of just 1.7%.</a:t>
            </a:r>
            <a:endParaRPr lang="en-US" sz="1269" dirty="0"/>
          </a:p>
        </p:txBody>
      </p:sp>
      <p:sp>
        <p:nvSpPr>
          <p:cNvPr id="5" name="Subtitle 2"/>
          <p:cNvSpPr/>
          <p:nvPr/>
        </p:nvSpPr>
        <p:spPr>
          <a:xfrm>
            <a:off x="216909" y="1645959"/>
            <a:ext cx="5238750" cy="2348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Foreign Worker Surge</a:t>
            </a:r>
            <a:endParaRPr lang="en-US" sz="1455" dirty="0"/>
          </a:p>
        </p:txBody>
      </p:sp>
      <p:sp>
        <p:nvSpPr>
          <p:cNvPr id="6" name="Paragraph 2"/>
          <p:cNvSpPr/>
          <p:nvPr/>
        </p:nvSpPr>
        <p:spPr>
          <a:xfrm>
            <a:off x="216909" y="2091355"/>
            <a:ext cx="3602470" cy="61445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 contrast, the number of foreign workers rose sharply from 0.56 million to 0.78 million—a 39% increase—making them the main source of labour force expansion.</a:t>
            </a:r>
            <a:endParaRPr lang="en-US" sz="1269" dirty="0"/>
          </a:p>
        </p:txBody>
      </p:sp>
      <p:sp>
        <p:nvSpPr>
          <p:cNvPr id="7" name="Subtitle 3"/>
          <p:cNvSpPr/>
          <p:nvPr/>
        </p:nvSpPr>
        <p:spPr>
          <a:xfrm>
            <a:off x="216909" y="2988817"/>
            <a:ext cx="5238750" cy="2348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Population Flatline</a:t>
            </a:r>
            <a:endParaRPr lang="en-US" sz="1455" dirty="0"/>
          </a:p>
        </p:txBody>
      </p:sp>
      <p:sp>
        <p:nvSpPr>
          <p:cNvPr id="8" name="Paragraph 3"/>
          <p:cNvSpPr/>
          <p:nvPr/>
        </p:nvSpPr>
        <p:spPr>
          <a:xfrm>
            <a:off x="216909" y="3248389"/>
            <a:ext cx="3623571" cy="61445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Taiwan’s population stayed almost constant (~23.5M), reinforcing the role of foreign workers in driving workforce growth.</a:t>
            </a:r>
            <a:endParaRPr lang="en-US" sz="1269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8" y="2305052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6594FF-FC87-8981-2E5D-99ACBC41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585844"/>
            <a:ext cx="5238751" cy="142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0" y="0"/>
            <a:ext cx="5238750" cy="5841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Monthly Labour Head-Count Trends (2015–2024)</a:t>
            </a:r>
            <a:endParaRPr lang="en-US" sz="1809" dirty="0"/>
          </a:p>
        </p:txBody>
      </p:sp>
      <p:sp>
        <p:nvSpPr>
          <p:cNvPr id="3" name="Subtitle 1"/>
          <p:cNvSpPr/>
          <p:nvPr/>
        </p:nvSpPr>
        <p:spPr>
          <a:xfrm>
            <a:off x="85136" y="663105"/>
            <a:ext cx="3685003" cy="1841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4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Labour Force: steady 1.7% rise</a:t>
            </a:r>
            <a:endParaRPr lang="en-US" sz="1140" dirty="0"/>
          </a:p>
        </p:txBody>
      </p:sp>
      <p:sp>
        <p:nvSpPr>
          <p:cNvPr id="4" name="Paragraph 1"/>
          <p:cNvSpPr/>
          <p:nvPr/>
        </p:nvSpPr>
        <p:spPr>
          <a:xfrm>
            <a:off x="85138" y="888394"/>
            <a:ext cx="3685003" cy="6388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From Jan-2015 to Dec-2024, Taiwan’s total labour force climbed slowly from ~11.4M to ~11.6M, a modest +1.7% change across the decade.</a:t>
            </a:r>
            <a:endParaRPr lang="en-US" sz="1319" dirty="0"/>
          </a:p>
        </p:txBody>
      </p:sp>
      <p:sp>
        <p:nvSpPr>
          <p:cNvPr id="5" name="Subtitle 2"/>
          <p:cNvSpPr/>
          <p:nvPr/>
        </p:nvSpPr>
        <p:spPr>
          <a:xfrm>
            <a:off x="85137" y="1696532"/>
            <a:ext cx="3685003" cy="1841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4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Foreign Workers: sharp climb with COVID dip</a:t>
            </a:r>
            <a:endParaRPr lang="en-US" sz="1140" dirty="0"/>
          </a:p>
        </p:txBody>
      </p:sp>
      <p:sp>
        <p:nvSpPr>
          <p:cNvPr id="6" name="Paragraph 2"/>
          <p:cNvSpPr/>
          <p:nvPr/>
        </p:nvSpPr>
        <p:spPr>
          <a:xfrm>
            <a:off x="85139" y="1966579"/>
            <a:ext cx="3685003" cy="6388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Foreign-worker numbers grew from 0.56M to 0.78M (+39%), with a visible dip during COVID mid-2020 and a fast rebound post-2021.</a:t>
            </a:r>
            <a:endParaRPr lang="en-US" sz="1319" dirty="0"/>
          </a:p>
        </p:txBody>
      </p:sp>
      <p:sp>
        <p:nvSpPr>
          <p:cNvPr id="7" name="Subtitle 3"/>
          <p:cNvSpPr/>
          <p:nvPr/>
        </p:nvSpPr>
        <p:spPr>
          <a:xfrm>
            <a:off x="3929243" y="571046"/>
            <a:ext cx="3685003" cy="1841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4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Population: flat baseline</a:t>
            </a:r>
            <a:endParaRPr lang="en-US" sz="1140" dirty="0"/>
          </a:p>
        </p:txBody>
      </p:sp>
      <p:sp>
        <p:nvSpPr>
          <p:cNvPr id="8" name="Paragraph 3"/>
          <p:cNvSpPr/>
          <p:nvPr/>
        </p:nvSpPr>
        <p:spPr>
          <a:xfrm>
            <a:off x="3929243" y="952046"/>
            <a:ext cx="3685003" cy="6388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total population remained nearly flat at ~23.5M, confirming that labour-force growth is not demographically driven.</a:t>
            </a:r>
            <a:endParaRPr lang="en-US" sz="1319" dirty="0"/>
          </a:p>
        </p:txBody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0705D94-C80A-9B05-3055-6F11004A9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2566471"/>
            <a:ext cx="5523392" cy="225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1070" y="0"/>
            <a:ext cx="7061249" cy="5535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Rate Dynamics — Unemployment vs. Foreign Presence</a:t>
            </a:r>
            <a:endParaRPr lang="en-US" sz="1714" dirty="0"/>
          </a:p>
        </p:txBody>
      </p:sp>
      <p:sp>
        <p:nvSpPr>
          <p:cNvPr id="3" name="Subtitle 1"/>
          <p:cNvSpPr/>
          <p:nvPr/>
        </p:nvSpPr>
        <p:spPr>
          <a:xfrm>
            <a:off x="72500" y="511683"/>
            <a:ext cx="2909851" cy="222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Diverging Trends Since 2020</a:t>
            </a:r>
            <a:endParaRPr lang="en-US" sz="1375" dirty="0"/>
          </a:p>
        </p:txBody>
      </p:sp>
      <p:sp>
        <p:nvSpPr>
          <p:cNvPr id="4" name="Paragraph 1"/>
          <p:cNvSpPr/>
          <p:nvPr/>
        </p:nvSpPr>
        <p:spPr>
          <a:xfrm>
            <a:off x="72500" y="887905"/>
            <a:ext cx="2909851" cy="5958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Unemployment % peaked at 4.4% in mid-2020, then steadily declined to 3.3% by end-2024. Meanwhile, the Foreign Worker Ratio % rose from 4.9% to 6.7%.</a:t>
            </a:r>
            <a:endParaRPr lang="en-US" sz="1230" dirty="0"/>
          </a:p>
        </p:txBody>
      </p:sp>
      <p:sp>
        <p:nvSpPr>
          <p:cNvPr id="5" name="Subtitle 2"/>
          <p:cNvSpPr/>
          <p:nvPr/>
        </p:nvSpPr>
        <p:spPr>
          <a:xfrm>
            <a:off x="72500" y="1998315"/>
            <a:ext cx="2909851" cy="222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 Contrast</a:t>
            </a:r>
            <a:endParaRPr lang="en-US" sz="1375" dirty="0"/>
          </a:p>
        </p:txBody>
      </p:sp>
      <p:sp>
        <p:nvSpPr>
          <p:cNvPr id="6" name="Paragraph 2"/>
          <p:cNvSpPr/>
          <p:nvPr/>
        </p:nvSpPr>
        <p:spPr>
          <a:xfrm>
            <a:off x="72500" y="2302089"/>
            <a:ext cx="2909851" cy="5958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two lines move in opposite directions post-COVID. As foreign-worker share increases, joblessness decreases — contradicting fears of crowd-out.</a:t>
            </a:r>
            <a:endParaRPr lang="en-US" sz="1230" dirty="0"/>
          </a:p>
        </p:txBody>
      </p:sp>
      <p:sp>
        <p:nvSpPr>
          <p:cNvPr id="7" name="Subtitle 3"/>
          <p:cNvSpPr/>
          <p:nvPr/>
        </p:nvSpPr>
        <p:spPr>
          <a:xfrm>
            <a:off x="3505016" y="558843"/>
            <a:ext cx="2909851" cy="222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Preliminary Inference</a:t>
            </a:r>
            <a:endParaRPr lang="en-US" sz="1375" dirty="0"/>
          </a:p>
        </p:txBody>
      </p:sp>
      <p:sp>
        <p:nvSpPr>
          <p:cNvPr id="8" name="Paragraph 3"/>
          <p:cNvSpPr/>
          <p:nvPr/>
        </p:nvSpPr>
        <p:spPr>
          <a:xfrm>
            <a:off x="3505016" y="939843"/>
            <a:ext cx="2909851" cy="5958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inverse slope suggests macroeconomic recovery may drive hiring, and foreign labour supports rather than suppresses domestic employment.</a:t>
            </a:r>
            <a:endParaRPr lang="en-US" sz="1230" dirty="0"/>
          </a:p>
        </p:txBody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13BA79D3-55BE-9AE5-DACF-3B1DF0B6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446" y="1998792"/>
            <a:ext cx="5761725" cy="235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664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 Worker % vs Unemployment %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149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Negative Correlation (ρ = –0.52)</a:t>
            </a:r>
            <a:endParaRPr lang="en-US" sz="1331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634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shows clear inverse relationship between FW ratio and unemployment. Higher foreign-worker share links with lower jobless rate.</a:t>
            </a:r>
            <a:endParaRPr lang="en-US" sz="1309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149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Colour by Year Cluster</a:t>
            </a:r>
            <a:endParaRPr lang="en-US" sz="1331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634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Purple: 2015–16 = low FW %, high unemployment.</a:t>
            </a:r>
            <a:endParaRPr lang="en-US" sz="1309" dirty="0"/>
          </a:p>
          <a:p>
            <a:pPr marL="0" indent="0" algn="l">
              <a:buNone/>
            </a:pPr>
            <a:r>
              <a:rPr lang="en-US" sz="13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Red: 2020 = COVID spike, high jobless.</a:t>
            </a:r>
            <a:endParaRPr lang="en-US" sz="1309" dirty="0"/>
          </a:p>
          <a:p>
            <a:pPr marL="0" indent="0" algn="l">
              <a:buNone/>
            </a:pPr>
            <a:r>
              <a:rPr lang="en-US" sz="13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Green/Blue: 2022–24 = high FW %, low unemployment.</a:t>
            </a:r>
            <a:endParaRPr lang="en-US" sz="1309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149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Implication</a:t>
            </a:r>
            <a:endParaRPr lang="en-US" sz="1331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227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Scatter contradicts 'crowd-out' theory. Trend suggests higher FW may be associated with labour market stability.</a:t>
            </a:r>
            <a:endParaRPr lang="en-US" sz="1309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048F99-ACFC-B4D9-6D01-A44567E2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3" y="1193316"/>
            <a:ext cx="2994272" cy="185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289120" y="247651"/>
            <a:ext cx="5238750" cy="31427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Macro Overlay — GDP, CPI &amp; Policy Rate</a:t>
            </a:r>
            <a:endParaRPr lang="en-US" sz="1947" dirty="0"/>
          </a:p>
        </p:txBody>
      </p:sp>
      <p:sp>
        <p:nvSpPr>
          <p:cNvPr id="3" name="Subtitle 1"/>
          <p:cNvSpPr/>
          <p:nvPr/>
        </p:nvSpPr>
        <p:spPr>
          <a:xfrm>
            <a:off x="289120" y="700755"/>
            <a:ext cx="2806505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GDP Growth %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289120" y="1081755"/>
            <a:ext cx="2806505" cy="4383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Collapsed to –1.1% in 2020-Q2, rebounded to +7.3% in 2021-Q2, stabilised near 3% by 2024.</a:t>
            </a:r>
            <a:endParaRPr lang="en-US" sz="1358" dirty="0"/>
          </a:p>
        </p:txBody>
      </p:sp>
      <p:sp>
        <p:nvSpPr>
          <p:cNvPr id="5" name="Subtitle 2"/>
          <p:cNvSpPr/>
          <p:nvPr/>
        </p:nvSpPr>
        <p:spPr>
          <a:xfrm>
            <a:off x="289120" y="1796130"/>
            <a:ext cx="2806505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CPI &amp; Policy Rate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289120" y="2177130"/>
            <a:ext cx="2806505" cy="65755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Inflation spiked to 3.2% by 2022 after staying mild pre-COVID. Central bank cut rates sharply in 2020, then hiked 2022–23.</a:t>
            </a:r>
            <a:endParaRPr lang="en-US" sz="1358" dirty="0"/>
          </a:p>
        </p:txBody>
      </p:sp>
      <p:sp>
        <p:nvSpPr>
          <p:cNvPr id="7" name="Subtitle 3"/>
          <p:cNvSpPr/>
          <p:nvPr/>
        </p:nvSpPr>
        <p:spPr>
          <a:xfrm>
            <a:off x="289120" y="2891505"/>
            <a:ext cx="2806505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Insight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289120" y="3272505"/>
            <a:ext cx="2806505" cy="4383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Unemployment spikes align with GDP crash and rate cuts, not with foreign-worker surges.</a:t>
            </a:r>
            <a:endParaRPr lang="en-US" sz="1358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860412" y="-49124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BA551E-A4A9-D283-9FDF-B75A53B7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57" y="1088383"/>
            <a:ext cx="5944840" cy="243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5775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Exploratory Insights — What We Learned So Far</a:t>
            </a:r>
            <a:endParaRPr lang="en-US" sz="1789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0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Labour Supply</a:t>
            </a:r>
            <a:endParaRPr lang="en-US" sz="1489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331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 hiring is the main driver of labour-force expansion post-2015; domestic labour growth was marginal.</a:t>
            </a:r>
            <a:endParaRPr lang="en-US" sz="1341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0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Macro Shock Pattern</a:t>
            </a:r>
            <a:endParaRPr lang="en-US" sz="1489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6496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Unemployment surged with GDP collapse and emergency rate cuts — not with foreign-worker influx (which paused during COVID).</a:t>
            </a:r>
            <a:endParaRPr lang="en-US" sz="1341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0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Multivariate Need</a:t>
            </a:r>
            <a:endParaRPr lang="en-US" sz="1489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6496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Inverse correlation (FW % ↓ jobless %) might reflect hidden confounders. PCA, clustering, and CCA follow to untangle effects.</a:t>
            </a:r>
            <a:endParaRPr lang="en-US" sz="1341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3916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26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Precise Research Objective</a:t>
            </a:r>
            <a:endParaRPr lang="en-US" sz="2426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4595" cy="2474595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648091" y="73988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3910847" y="711867"/>
            <a:ext cx="4189923" cy="283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Target variable: Unemployment Rate.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648091" y="131138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3910847" y="1283367"/>
            <a:ext cx="4189923" cy="283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Main predictor: Foreign Worker % of labour force.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648091" y="188288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3910847" y="1854867"/>
            <a:ext cx="4189923" cy="283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Controls: GDP growth, inflation, interest rate, FDI.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648091" y="245438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3910847" y="2426367"/>
            <a:ext cx="4189923" cy="283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Goal: Isolate FW % impact net of macro effects.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648091" y="3025889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3910847" y="2997867"/>
            <a:ext cx="4189923" cy="2830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Method: Multivariate setup to disentangle true drivers.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3" y="95250"/>
            <a:ext cx="2329148" cy="2329148"/>
          </a:xfrm>
          <a:prstGeom prst="rect">
            <a:avLst/>
          </a:prstGeom>
        </p:spPr>
      </p:pic>
      <p:sp>
        <p:nvSpPr>
          <p:cNvPr id="3" name="StaticPath"/>
          <p:cNvSpPr/>
          <p:nvPr/>
        </p:nvSpPr>
        <p:spPr>
          <a:xfrm rot="1186200">
            <a:off x="1201757" y="-792878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4" name="StaticPath"/>
          <p:cNvSpPr/>
          <p:nvPr/>
        </p:nvSpPr>
        <p:spPr>
          <a:xfrm rot="-3794400">
            <a:off x="-756387" y="108052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5" name="StaticPath"/>
          <p:cNvSpPr/>
          <p:nvPr/>
        </p:nvSpPr>
        <p:spPr>
          <a:xfrm>
            <a:off x="519446" y="3590544"/>
            <a:ext cx="380048" cy="1551622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taticPath"/>
          <p:cNvSpPr/>
          <p:nvPr/>
        </p:nvSpPr>
        <p:spPr>
          <a:xfrm>
            <a:off x="519017" y="3391662"/>
            <a:ext cx="380048" cy="38004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7" name="StaticPath"/>
          <p:cNvSpPr/>
          <p:nvPr/>
        </p:nvSpPr>
        <p:spPr>
          <a:xfrm>
            <a:off x="1428750" y="1381125"/>
            <a:ext cx="5715000" cy="2286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Title"/>
          <p:cNvSpPr/>
          <p:nvPr/>
        </p:nvSpPr>
        <p:spPr>
          <a:xfrm>
            <a:off x="1905000" y="1571625"/>
            <a:ext cx="5000625" cy="27474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0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Why Compress the Data?</a:t>
            </a:r>
            <a:endParaRPr lang="en-US" sz="1702" dirty="0"/>
          </a:p>
        </p:txBody>
      </p:sp>
      <p:sp>
        <p:nvSpPr>
          <p:cNvPr id="9" name="Subtitle"/>
          <p:cNvSpPr/>
          <p:nvPr/>
        </p:nvSpPr>
        <p:spPr>
          <a:xfrm>
            <a:off x="1905000" y="1916812"/>
            <a:ext cx="5000625" cy="2065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Motivation for PCA and Factor Analysis</a:t>
            </a:r>
            <a:endParaRPr lang="en-US" sz="1600" dirty="0"/>
          </a:p>
        </p:txBody>
      </p:sp>
      <p:sp>
        <p:nvSpPr>
          <p:cNvPr id="10" name="Text"/>
          <p:cNvSpPr/>
          <p:nvPr/>
        </p:nvSpPr>
        <p:spPr>
          <a:xfrm>
            <a:off x="1904999" y="2793807"/>
            <a:ext cx="5000625" cy="7612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Even with just 7 variables, multicollinearity and hidden structure remain.</a:t>
            </a:r>
            <a:endParaRPr lang="en-US" sz="1400" dirty="0"/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Dimensionality reduction helps: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Avoid overfitting in clustering &amp; CCA.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Reveal latent economic patterns (e.g. 'labour scale', 'macro slack').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Simplify visualization: plot regimes in 2D factor planes.</a:t>
            </a:r>
            <a:endParaRPr 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5535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Dimension Reduction: Principal Component Analysis</a:t>
            </a:r>
            <a:endParaRPr lang="en-US" sz="1714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PCA?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7622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 reduce noise and simplify relationships by collapsing 7 correlated variables into uncorrelated factors. PCA identifies the directions of maximum variance, enabling clearer structure and easier clustering.</a:t>
            </a:r>
            <a:endParaRPr lang="en-US" sz="1180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Steps Followed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7622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1. Z-score standardisation of all variables.</a:t>
            </a:r>
            <a:endParaRPr lang="en-US" sz="1180" dirty="0"/>
          </a:p>
          <a:p>
            <a:pPr marL="0" indent="0" algn="l">
              <a:buNone/>
            </a:pPr>
            <a:r>
              <a:rPr lang="en-US" sz="11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2. PCA fitted on correlation matrix (n=120).</a:t>
            </a:r>
            <a:endParaRPr lang="en-US" sz="1180" dirty="0"/>
          </a:p>
          <a:p>
            <a:pPr marL="0" indent="0" algn="l">
              <a:buNone/>
            </a:pPr>
            <a:r>
              <a:rPr lang="en-US" sz="11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3. Retained components with eigenvalue &gt;1 &amp; cumulative variance &gt;80%.</a:t>
            </a:r>
            <a:endParaRPr lang="en-US" sz="1180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Interpretation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3811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Each component is a linear blend of original metrics. Loadings show which variables contribute most to each latent factor.</a:t>
            </a:r>
            <a:endParaRPr lang="en-US" sz="1180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142875" y="221691"/>
            <a:ext cx="2860577" cy="3372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PCA – Scree Plot &amp; Eigen Spectrum</a:t>
            </a:r>
            <a:endParaRPr lang="en-US" sz="2089" dirty="0"/>
          </a:p>
        </p:txBody>
      </p:sp>
      <p:sp>
        <p:nvSpPr>
          <p:cNvPr id="3" name="Subtitle 1"/>
          <p:cNvSpPr/>
          <p:nvPr/>
        </p:nvSpPr>
        <p:spPr>
          <a:xfrm>
            <a:off x="142875" y="1174191"/>
            <a:ext cx="2860577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Explained Variance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142875" y="1555191"/>
            <a:ext cx="2860577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PC1: 49.3%, PC2: 18.4%, PC3: 11.3% — first 3 components cover 79% of total variance.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142875" y="2269566"/>
            <a:ext cx="2860577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Retain Top 3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142875" y="2650566"/>
            <a:ext cx="2860577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Elbow appears after PC3, so components beyond that likely reflect noise rather than structure.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142875" y="3364941"/>
            <a:ext cx="2860577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Justification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142875" y="3745941"/>
            <a:ext cx="2860577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Dimensionality reduction with 3 PCs balances interpretability and data fidelity.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3B01881-6D04-8FAB-776F-B0DEDE58D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420" y="1107565"/>
            <a:ext cx="5293590" cy="32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200025" y="97655"/>
            <a:ext cx="3556049" cy="3479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5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PCA Loadings &amp; Economic Meaning</a:t>
            </a:r>
            <a:endParaRPr lang="en-US" sz="2155" dirty="0"/>
          </a:p>
        </p:txBody>
      </p:sp>
      <p:sp>
        <p:nvSpPr>
          <p:cNvPr id="3" name="Subtitle 1"/>
          <p:cNvSpPr/>
          <p:nvPr/>
        </p:nvSpPr>
        <p:spPr>
          <a:xfrm>
            <a:off x="200025" y="1050155"/>
            <a:ext cx="3556049" cy="2190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PC1 – Labour-Supply Scale</a:t>
            </a:r>
            <a:endParaRPr lang="en-US" sz="1357" dirty="0"/>
          </a:p>
        </p:txBody>
      </p:sp>
      <p:sp>
        <p:nvSpPr>
          <p:cNvPr id="4" name="Paragraph 1"/>
          <p:cNvSpPr/>
          <p:nvPr/>
        </p:nvSpPr>
        <p:spPr>
          <a:xfrm>
            <a:off x="200025" y="1431155"/>
            <a:ext cx="3556049" cy="6611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 negative loadings on Labor_Force_k, FW_Ratio_%, LF_Participation_% suggest this component reflects labour supply.</a:t>
            </a:r>
            <a:endParaRPr lang="en-US" sz="1365" dirty="0"/>
          </a:p>
        </p:txBody>
      </p:sp>
      <p:sp>
        <p:nvSpPr>
          <p:cNvPr id="5" name="Subtitle 2"/>
          <p:cNvSpPr/>
          <p:nvPr/>
        </p:nvSpPr>
        <p:spPr>
          <a:xfrm>
            <a:off x="200025" y="2145530"/>
            <a:ext cx="3556049" cy="2190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PC2 – Growth vs Slack</a:t>
            </a:r>
            <a:endParaRPr lang="en-US" sz="1357" dirty="0"/>
          </a:p>
        </p:txBody>
      </p:sp>
      <p:sp>
        <p:nvSpPr>
          <p:cNvPr id="6" name="Paragraph 2"/>
          <p:cNvSpPr/>
          <p:nvPr/>
        </p:nvSpPr>
        <p:spPr>
          <a:xfrm>
            <a:off x="200025" y="2526530"/>
            <a:ext cx="3556049" cy="44076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Driven by GDP_Growth_% and LF size — measures demand-side dynamics.</a:t>
            </a:r>
            <a:endParaRPr lang="en-US" sz="1365" dirty="0"/>
          </a:p>
        </p:txBody>
      </p:sp>
      <p:sp>
        <p:nvSpPr>
          <p:cNvPr id="7" name="Subtitle 3"/>
          <p:cNvSpPr/>
          <p:nvPr/>
        </p:nvSpPr>
        <p:spPr>
          <a:xfrm>
            <a:off x="200025" y="3240905"/>
            <a:ext cx="3556049" cy="2190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PC3 – Policy &amp; Prices</a:t>
            </a:r>
            <a:endParaRPr lang="en-US" sz="1357" dirty="0"/>
          </a:p>
        </p:txBody>
      </p:sp>
      <p:sp>
        <p:nvSpPr>
          <p:cNvPr id="8" name="Paragraph 3"/>
          <p:cNvSpPr/>
          <p:nvPr/>
        </p:nvSpPr>
        <p:spPr>
          <a:xfrm>
            <a:off x="200025" y="3621905"/>
            <a:ext cx="3556049" cy="44076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 weights from Inflation_% and Interest_Rate_% indicate a monetary-policy driven dimension.</a:t>
            </a:r>
            <a:endParaRPr lang="en-US" sz="1365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7D18DD3-DD7A-CFDE-0D8B-88A377C3E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44" y="472170"/>
            <a:ext cx="5067391" cy="378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32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Factor Analysis Setup &amp; Extraction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Methodology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Used principal-axis factoring with varimax rotation. Retained 3 factors based on eigen &gt; 1 and scree elbow.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Diagnostics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KMO = 0.62 (‘mediocre but acceptable’). Bartlett’s test p &lt; 0.001 confirms factorable structure.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Variance Captured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Combined 3-factor solution explains ~79% of variance — aligns closely with PCA findings.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39816" cy="23398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142875" y="153719"/>
            <a:ext cx="4281414" cy="33723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Rotated Factor Loadings (Varimax)</a:t>
            </a:r>
            <a:endParaRPr lang="en-US" sz="2089" dirty="0"/>
          </a:p>
        </p:txBody>
      </p:sp>
      <p:sp>
        <p:nvSpPr>
          <p:cNvPr id="3" name="Subtitle 1"/>
          <p:cNvSpPr/>
          <p:nvPr/>
        </p:nvSpPr>
        <p:spPr>
          <a:xfrm>
            <a:off x="142875" y="686314"/>
            <a:ext cx="2593291" cy="2079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Factor 1 – Labour Supply</a:t>
            </a:r>
            <a:endParaRPr lang="en-US" sz="1288" dirty="0"/>
          </a:p>
        </p:txBody>
      </p:sp>
      <p:sp>
        <p:nvSpPr>
          <p:cNvPr id="4" name="Paragraph 1"/>
          <p:cNvSpPr/>
          <p:nvPr/>
        </p:nvSpPr>
        <p:spPr>
          <a:xfrm>
            <a:off x="142875" y="1067314"/>
            <a:ext cx="2593291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Strong negative weights on Labor_Force_k, FW_Ratio_%, LF_Participation_% → captures supply dynamics.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2736166" y="689678"/>
            <a:ext cx="2593291" cy="2079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Factor 2 – Slack vs Boom</a:t>
            </a:r>
            <a:endParaRPr lang="en-US" sz="1288" dirty="0"/>
          </a:p>
        </p:txBody>
      </p:sp>
      <p:sp>
        <p:nvSpPr>
          <p:cNvPr id="6" name="Paragraph 2"/>
          <p:cNvSpPr/>
          <p:nvPr/>
        </p:nvSpPr>
        <p:spPr>
          <a:xfrm>
            <a:off x="2718760" y="1067314"/>
            <a:ext cx="2767640" cy="5684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Positive loadings from Unemployment_% and GDP_Growth_% (inverse signs reflect economic tension).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5312051" y="686314"/>
            <a:ext cx="2593291" cy="2079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8" b="1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Factor 3 – Policy Pressure</a:t>
            </a:r>
            <a:endParaRPr lang="en-US" sz="1288" dirty="0"/>
          </a:p>
        </p:txBody>
      </p:sp>
      <p:sp>
        <p:nvSpPr>
          <p:cNvPr id="8" name="Paragraph 3"/>
          <p:cNvSpPr/>
          <p:nvPr/>
        </p:nvSpPr>
        <p:spPr>
          <a:xfrm>
            <a:off x="5312051" y="1067314"/>
            <a:ext cx="2593291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 err="1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Interest_Rate</a:t>
            </a: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_% (–), Inflation_% (+), Unemployment_% (+) → reflects monetary stance.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0DEE8D5-DF8C-9436-A6B4-CAAEE992C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5" y="1949216"/>
            <a:ext cx="8255607" cy="226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32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Factor Score Timelines (2015–2024)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F1 – Labour Supply</a:t>
            </a:r>
            <a:endParaRPr lang="en-US" sz="1477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Climbs steadily, mirroring the rise in foreign-worker participation.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F2 – Slack/Cycle</a:t>
            </a:r>
            <a:endParaRPr lang="en-US" sz="1477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Dips in 2020, then rebounds post-COVID, aligned with GDP trends.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384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F3 – Policy Pressure</a:t>
            </a:r>
            <a:endParaRPr lang="en-US" sz="1477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Switches sign in 2022–23 with rate hikes and inflation surge.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3" y="95250"/>
            <a:ext cx="2317814" cy="2317814"/>
          </a:xfrm>
          <a:prstGeom prst="rect">
            <a:avLst/>
          </a:prstGeom>
        </p:spPr>
      </p:pic>
      <p:sp>
        <p:nvSpPr>
          <p:cNvPr id="3" name="StaticPath"/>
          <p:cNvSpPr/>
          <p:nvPr/>
        </p:nvSpPr>
        <p:spPr>
          <a:xfrm rot="1186200">
            <a:off x="1201757" y="-792878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4" name="StaticPath"/>
          <p:cNvSpPr/>
          <p:nvPr/>
        </p:nvSpPr>
        <p:spPr>
          <a:xfrm rot="-3794400">
            <a:off x="-756387" y="108052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5" name="StaticPath"/>
          <p:cNvSpPr/>
          <p:nvPr/>
        </p:nvSpPr>
        <p:spPr>
          <a:xfrm>
            <a:off x="519446" y="3590544"/>
            <a:ext cx="380048" cy="1551622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6" name="StaticPath"/>
          <p:cNvSpPr/>
          <p:nvPr/>
        </p:nvSpPr>
        <p:spPr>
          <a:xfrm>
            <a:off x="519017" y="3391662"/>
            <a:ext cx="380048" cy="38004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7" name="StaticPath"/>
          <p:cNvSpPr/>
          <p:nvPr/>
        </p:nvSpPr>
        <p:spPr>
          <a:xfrm>
            <a:off x="1428750" y="1381125"/>
            <a:ext cx="5715000" cy="2286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Title"/>
          <p:cNvSpPr/>
          <p:nvPr/>
        </p:nvSpPr>
        <p:spPr>
          <a:xfrm>
            <a:off x="1905000" y="1571625"/>
            <a:ext cx="5000625" cy="268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6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Why Keep Three Factors?</a:t>
            </a:r>
            <a:endParaRPr lang="en-US" sz="1664" dirty="0"/>
          </a:p>
        </p:txBody>
      </p:sp>
      <p:sp>
        <p:nvSpPr>
          <p:cNvPr id="9" name="Subtitle"/>
          <p:cNvSpPr/>
          <p:nvPr/>
        </p:nvSpPr>
        <p:spPr>
          <a:xfrm>
            <a:off x="1905000" y="2143125"/>
            <a:ext cx="5000625" cy="1919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Factor Analysis Retention Logic &amp; Next Steps</a:t>
            </a:r>
            <a:endParaRPr lang="en-US" sz="1600" dirty="0"/>
          </a:p>
        </p:txBody>
      </p:sp>
      <p:sp>
        <p:nvSpPr>
          <p:cNvPr id="10" name="Text"/>
          <p:cNvSpPr/>
          <p:nvPr/>
        </p:nvSpPr>
        <p:spPr>
          <a:xfrm>
            <a:off x="1904999" y="2797016"/>
            <a:ext cx="5000625" cy="6583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✓ Scree elbow appears clearly after the third factor.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✓ First 3 factors explain 79.2% of total variance — consistent with PCA.</a:t>
            </a: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✓ Interpretation clarity: Each factor aligns cleanly with an economic theme.</a:t>
            </a:r>
            <a:endParaRPr lang="en-US" sz="1400" dirty="0"/>
          </a:p>
          <a:p>
            <a:pPr marL="0" indent="0" algn="l">
              <a:buNone/>
            </a:pPr>
            <a:endParaRPr lang="en-US" sz="1400" dirty="0"/>
          </a:p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→ These 3 scores will power k-Means clustering and CCA.</a:t>
            </a:r>
            <a:endParaRPr lang="en-US" sz="1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32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Why Cluster Labour-Market Regimes?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Purpose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5956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Clustering lets us detect hidden labour-market regimes and distinguish periods by macro conditions, not arbitrary dates. This supports a more data-driven narrative.</a:t>
            </a:r>
            <a:endParaRPr lang="en-US" sz="1230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Inputs Used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5956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3 Factor Scores (F1–F3), plus raw Interest Rate % and GDP Growth %. Together they capture policy, supply, and demand dynamics.</a:t>
            </a:r>
            <a:endParaRPr lang="en-US" sz="1230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Algorithm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5956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k-Means (k = 3, n_init = 20, max_iter = 300, random_state = 42). Tested with multiple cluster numbers; 3 best balances interpretability and metrics.</a:t>
            </a:r>
            <a:endParaRPr lang="en-US" sz="1230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228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Choosing k: Elbow &amp; Validity Indices</a:t>
            </a:r>
            <a:endParaRPr lang="en-US" sz="2000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365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Best Cluster Count</a:t>
            </a:r>
            <a:endParaRPr lang="en-US" sz="1465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Tried k = 2 through 5. Elbow curve shows steepest drop in inertia between k = 2 and 3.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365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Metrics Support k = 3</a:t>
            </a:r>
            <a:endParaRPr lang="en-US" sz="1465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6619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 = 3 yields highest silhouette score (0.369), best Calinski–Harabasz (72.7), and lowest Davies–Bouldin (1.08).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365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Interpretability</a:t>
            </a:r>
            <a:endParaRPr lang="en-US" sz="1465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Aligns with economic logic: Pre-COVID, COVID shock, Post-COVID recovery.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0A5DC8C-E704-8CF0-F3C3-E69D02B5E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0" y="989242"/>
            <a:ext cx="3038845" cy="200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729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5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Foreign-Worker Boom in Numbers</a:t>
            </a:r>
            <a:endParaRPr lang="en-US" sz="2258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623891" y="1019225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4010757" y="994267"/>
            <a:ext cx="3381185" cy="2951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Registered foreign workers: 556k → 775k (+39%) from 2015 to 2024.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623891" y="1590725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4010757" y="1565767"/>
            <a:ext cx="3381185" cy="1475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Share of labour force rose from 4.9% to 6.7%.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623891" y="2162225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4010757" y="2137267"/>
            <a:ext cx="3381185" cy="1475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Key sectors: manufacturing, elder-care, construction.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623891" y="2733725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4010757" y="2708767"/>
            <a:ext cx="3381185" cy="1475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Domestic labour force growth was only 1.7%.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623891" y="3305225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4010757" y="3280267"/>
            <a:ext cx="3381185" cy="1475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Taiwan’s total population stayed flat (~23.5 million).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0" y="-106156"/>
            <a:ext cx="5556738" cy="5908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Timeline of Cluster Assignments (2015–2024)</a:t>
            </a:r>
            <a:endParaRPr lang="en-US" sz="1830" dirty="0"/>
          </a:p>
        </p:txBody>
      </p:sp>
      <p:sp>
        <p:nvSpPr>
          <p:cNvPr id="3" name="Subtitle 1"/>
          <p:cNvSpPr/>
          <p:nvPr/>
        </p:nvSpPr>
        <p:spPr>
          <a:xfrm>
            <a:off x="0" y="452493"/>
            <a:ext cx="3101926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Chronological Coherence</a:t>
            </a:r>
            <a:endParaRPr lang="en-US" sz="1444" dirty="0"/>
          </a:p>
        </p:txBody>
      </p:sp>
      <p:sp>
        <p:nvSpPr>
          <p:cNvPr id="4" name="Paragraph 1"/>
          <p:cNvSpPr/>
          <p:nvPr/>
        </p:nvSpPr>
        <p:spPr>
          <a:xfrm>
            <a:off x="-1" y="806433"/>
            <a:ext cx="4438357" cy="636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0 (2015–2019): Pre-COVID stabilit</a:t>
            </a:r>
            <a:r>
              <a:rPr lang="en-US" altLang="zh-CN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y</a:t>
            </a:r>
            <a:endParaRPr lang="en-US" sz="1314" dirty="0"/>
          </a:p>
          <a:p>
            <a:pPr marL="0" indent="0" algn="l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1 (2020–2021): COVID shock with GDP crash</a:t>
            </a:r>
            <a:endParaRPr lang="en-US" sz="1314" dirty="0"/>
          </a:p>
          <a:p>
            <a:pPr marL="0" indent="0" algn="l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2 (2022–2024): Post-COVID rebound with rate hikes</a:t>
            </a:r>
            <a:endParaRPr lang="en-US" sz="1314" dirty="0"/>
          </a:p>
        </p:txBody>
      </p:sp>
      <p:sp>
        <p:nvSpPr>
          <p:cNvPr id="5" name="Subtitle 2"/>
          <p:cNvSpPr/>
          <p:nvPr/>
        </p:nvSpPr>
        <p:spPr>
          <a:xfrm>
            <a:off x="4327574" y="498300"/>
            <a:ext cx="3101926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Economic Anchoring</a:t>
            </a:r>
            <a:endParaRPr lang="en-US" sz="1444" dirty="0"/>
          </a:p>
        </p:txBody>
      </p:sp>
      <p:sp>
        <p:nvSpPr>
          <p:cNvPr id="6" name="Paragraph 2"/>
          <p:cNvSpPr/>
          <p:nvPr/>
        </p:nvSpPr>
        <p:spPr>
          <a:xfrm>
            <a:off x="4327574" y="879300"/>
            <a:ext cx="3101926" cy="424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Each regime matches known macro phases — growth, crisis, and recovery.</a:t>
            </a:r>
            <a:endParaRPr lang="en-US" sz="1314" dirty="0"/>
          </a:p>
        </p:txBody>
      </p:sp>
      <p:sp>
        <p:nvSpPr>
          <p:cNvPr id="7" name="Subtitle 3"/>
          <p:cNvSpPr/>
          <p:nvPr/>
        </p:nvSpPr>
        <p:spPr>
          <a:xfrm>
            <a:off x="2666322" y="4143375"/>
            <a:ext cx="41841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 Outcome</a:t>
            </a:r>
            <a:endParaRPr lang="en-US" sz="1444" dirty="0"/>
          </a:p>
        </p:txBody>
      </p:sp>
      <p:sp>
        <p:nvSpPr>
          <p:cNvPr id="8" name="Paragraph 3"/>
          <p:cNvSpPr/>
          <p:nvPr/>
        </p:nvSpPr>
        <p:spPr>
          <a:xfrm>
            <a:off x="2666322" y="4524375"/>
            <a:ext cx="4184150" cy="424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No random jumping between clusters. Transitions are smooth and meaningful.</a:t>
            </a:r>
            <a:endParaRPr lang="en-US" sz="1314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637EAC20-0171-97EF-2C36-9856A3F69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61" y="1487288"/>
            <a:ext cx="7896225" cy="258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0" y="29956"/>
            <a:ext cx="4677508" cy="3274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2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Centroid Profiles: Cluster Averages</a:t>
            </a:r>
            <a:endParaRPr lang="en-US" sz="2028" dirty="0"/>
          </a:p>
        </p:txBody>
      </p:sp>
      <p:sp>
        <p:nvSpPr>
          <p:cNvPr id="3" name="Subtitle 1"/>
          <p:cNvSpPr/>
          <p:nvPr/>
        </p:nvSpPr>
        <p:spPr>
          <a:xfrm>
            <a:off x="0" y="489371"/>
            <a:ext cx="4677508" cy="2275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Labour &amp; Macro Features</a:t>
            </a:r>
            <a:endParaRPr lang="en-US" sz="1410" dirty="0"/>
          </a:p>
        </p:txBody>
      </p:sp>
      <p:sp>
        <p:nvSpPr>
          <p:cNvPr id="4" name="Paragraph 1"/>
          <p:cNvSpPr/>
          <p:nvPr/>
        </p:nvSpPr>
        <p:spPr>
          <a:xfrm>
            <a:off x="0" y="691440"/>
            <a:ext cx="4677508" cy="8326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2: Highest FW Ratio %, lowest Unemployment %.</a:t>
            </a:r>
            <a:endParaRPr lang="en-US" sz="1289" dirty="0"/>
          </a:p>
          <a:p>
            <a:pPr marL="0" indent="0" algn="l">
              <a:buNone/>
            </a:pPr>
            <a:r>
              <a:rPr lang="en-US" sz="12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1: COVID shock — high Unemployment, low GDP and FDI.</a:t>
            </a:r>
            <a:endParaRPr lang="en-US" sz="1289" dirty="0"/>
          </a:p>
          <a:p>
            <a:pPr marL="0" indent="0" algn="l">
              <a:buNone/>
            </a:pPr>
            <a:r>
              <a:rPr lang="en-US" sz="12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Cluster 0: Pre-COVID – neutral rates, modest FW inflow.</a:t>
            </a:r>
            <a:endParaRPr lang="en-US" sz="1289" dirty="0"/>
          </a:p>
        </p:txBody>
      </p:sp>
      <p:sp>
        <p:nvSpPr>
          <p:cNvPr id="5" name="Subtitle 2"/>
          <p:cNvSpPr/>
          <p:nvPr/>
        </p:nvSpPr>
        <p:spPr>
          <a:xfrm>
            <a:off x="4572000" y="483914"/>
            <a:ext cx="4093698" cy="2275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Policy Shifts Visible</a:t>
            </a:r>
            <a:endParaRPr lang="en-US" sz="1410" dirty="0"/>
          </a:p>
        </p:txBody>
      </p:sp>
      <p:sp>
        <p:nvSpPr>
          <p:cNvPr id="6" name="Paragraph 2"/>
          <p:cNvSpPr/>
          <p:nvPr/>
        </p:nvSpPr>
        <p:spPr>
          <a:xfrm>
            <a:off x="4572000" y="733626"/>
            <a:ext cx="4093698" cy="416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Discount rate drops sharply in Cluster 1, rebounds in Cluster 2.</a:t>
            </a:r>
            <a:endParaRPr lang="en-US" sz="1289" dirty="0"/>
          </a:p>
        </p:txBody>
      </p:sp>
      <p:sp>
        <p:nvSpPr>
          <p:cNvPr id="7" name="Subtitle 3"/>
          <p:cNvSpPr/>
          <p:nvPr/>
        </p:nvSpPr>
        <p:spPr>
          <a:xfrm>
            <a:off x="2444440" y="4235464"/>
            <a:ext cx="4677508" cy="2275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Interpretation</a:t>
            </a:r>
            <a:endParaRPr lang="en-US" sz="1410" dirty="0"/>
          </a:p>
        </p:txBody>
      </p:sp>
      <p:sp>
        <p:nvSpPr>
          <p:cNvPr id="8" name="Paragraph 3"/>
          <p:cNvSpPr/>
          <p:nvPr/>
        </p:nvSpPr>
        <p:spPr>
          <a:xfrm>
            <a:off x="2444440" y="4616464"/>
            <a:ext cx="4677508" cy="416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FW Ratio ↑ in each cluster → Unemployment ↓ → refutes ‘crowd-out’ fears.</a:t>
            </a:r>
            <a:endParaRPr lang="en-US" sz="1289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7AB7334-4E0D-BF61-E834-E55B1B256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3" y="1435676"/>
            <a:ext cx="8067822" cy="265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32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Visual Separation – LDA Projection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31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Clear Cluster Boundaries</a:t>
            </a:r>
            <a:endParaRPr lang="en-US" sz="1435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LD1 captures labour slack; LD2 mixes policy stance &amp; FW share.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31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Accuracy</a:t>
            </a:r>
            <a:endParaRPr lang="en-US" sz="1435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LDA classification achieves 83% cross-validation accuracy → confirms real regime separability.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316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Drivers</a:t>
            </a:r>
            <a:endParaRPr lang="en-US" sz="1435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Top contributing features: Unemployment %, FW Ratio %, Inflation %, and Interest Rate %.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52D7A4F-9C6C-BE46-1760-79CE80242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4" y="1190625"/>
            <a:ext cx="3007921" cy="224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Economic Story per Cluster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20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Cluster 0 – Pre-COVID</a:t>
            </a:r>
            <a:endParaRPr lang="en-US" sz="1364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Stable 3.7–3.9% unemployment, slow FW growth, mild macro.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20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Cluster 1 – COVID Shock</a:t>
            </a:r>
            <a:endParaRPr lang="en-US" sz="1364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Unemployment peaks at 4.4%, GDP crashes, foreign hiring pauses.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20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Cluster 2 – Post-COVID</a:t>
            </a:r>
            <a:endParaRPr lang="en-US" sz="1364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FW ratio surges, unemployment falls to 3.3%, rate hikes &amp; inflation spike.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0865" cy="235086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Takeaways from Clustering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Main Findings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Highest FW share (Cluster 2) coincides with lowest unemployment — contradicting crowd-out.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Shock vs. Labour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COVID unemployment spike occurred without increase in FW inflows → driven by GDP shock.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Policy Alignment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41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Rate cuts, GDP rebounds, and inflation changes align with cluster shifts — macro levers lead.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Why Canonical Correlation?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641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Bivariate correlations miss multivariable dynamics. Canonical Correlation Analysis (CCA) captures relationships between entire variable blocks.</a:t>
            </a:r>
            <a:endParaRPr lang="en-US" sz="1324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Variable Blocks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273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 Block (X): Jobless %, FW ratio, LF participation.</a:t>
            </a:r>
            <a:endParaRPr lang="en-US" sz="1324" dirty="0"/>
          </a:p>
          <a:p>
            <a:pPr marL="0" indent="0" algn="l">
              <a:buNone/>
            </a:pPr>
            <a:r>
              <a:rPr lang="en-US" sz="132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Macro Block (Y): Interest rate, Inflation, GDP growth, FDI.</a:t>
            </a:r>
            <a:endParaRPr lang="en-US" sz="1324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Research Goal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273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Find how labour-market outcomes co-move with macro-policy variables — beyond individual correlations.</a:t>
            </a:r>
            <a:endParaRPr lang="en-US" sz="1324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0865" cy="235086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Canonical Blocks &amp; Diagnostics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Variable Groupings</a:t>
            </a:r>
            <a:endParaRPr lang="en-US" sz="1338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 Block (X): Unemployment %, LF Participation %, Foreign Worker Ratio %.</a:t>
            </a:r>
            <a:endParaRPr lang="en-US" sz="1275" dirty="0"/>
          </a:p>
          <a:p>
            <a:pPr marL="0" indent="0" algn="l">
              <a:buNone/>
            </a:pPr>
            <a:r>
              <a:rPr lang="en-US" sz="127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Macro Block (Y): Interest Rate %, Inflation %, GDP Growth %, FDI (log).</a:t>
            </a:r>
            <a:endParaRPr lang="en-US" sz="1275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Sample &amp; Standardisation</a:t>
            </a:r>
            <a:endParaRPr lang="en-US" sz="1338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All inputs z-scored. Sample n = 120 meets 15× rule. No collinearity issues (cond. index &lt; 18). Multivariate normality holds (p = 0.13).</a:t>
            </a:r>
            <a:endParaRPr lang="en-US" sz="1275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Ready for Canonical Analysis</a:t>
            </a:r>
            <a:endParaRPr lang="en-US" sz="1338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Diagnostics confirm assumptions for Canonical Correlation are satisfied. Proceeding to compute meaningful latent pairings.</a:t>
            </a:r>
            <a:endParaRPr lang="en-US" sz="1275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26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5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Canonical Correlation Significance</a:t>
            </a:r>
            <a:endParaRPr lang="en-US" sz="205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Canonical Pair Correlation Strength</a:t>
            </a:r>
            <a:endParaRPr lang="en-US" sz="1295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CC1: ρ = 0.68 (p &lt; 0.001), </a:t>
            </a:r>
            <a:endParaRPr lang="en-US" sz="1367" dirty="0"/>
          </a:p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CC2: ρ = 0.43 (p = 0.024), </a:t>
            </a:r>
            <a:endParaRPr lang="en-US" sz="1367" dirty="0"/>
          </a:p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CC3: ρ = 0.22 (p = 0.37).</a:t>
            </a:r>
            <a:endParaRPr lang="en-US" sz="136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Statistical Significance</a:t>
            </a:r>
            <a:endParaRPr lang="en-US" sz="1295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Only first two canonical pairs are significant. Wilks Λ and F-tests confirm CC1 and CC2 as valid for interpretation.</a:t>
            </a:r>
            <a:endParaRPr lang="en-US" sz="136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Shared Variance</a:t>
            </a:r>
            <a:endParaRPr lang="en-US" sz="1295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CC1 explains 46 % and CC2 adds 18 % → nearly two-thirds of shared variance covered by top two components.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26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2887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Scatter Plot of Canonical Variates (U₁ vs V₁)</a:t>
            </a:r>
            <a:endParaRPr lang="en-US" sz="1789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21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 Co-Movement</a:t>
            </a:r>
            <a:endParaRPr lang="en-US" sz="137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4282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Strong diagonal clustering of U₁ and V₁ indicates robust linear relationship in the first canonical pair.</a:t>
            </a:r>
            <a:endParaRPr lang="en-US" sz="1326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21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Cluster-Level Separation</a:t>
            </a:r>
            <a:endParaRPr lang="en-US" sz="137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6424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COVID regime (Cluster 1) sits top-left: high unemployment, low rates. Post-COVID (Cluster 2) bottom-right: low jobless, high rates/inflation.</a:t>
            </a:r>
            <a:endParaRPr lang="en-US" sz="1326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212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Role of Foreign Worker %</a:t>
            </a:r>
            <a:endParaRPr lang="en-US" sz="137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4282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While not dominant on CC1, FW % begins to shape CC2, hinting at a second dimension to macro–labour interaction.</a:t>
            </a:r>
            <a:endParaRPr lang="en-US" sz="1326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5B52776-E721-22AA-D07F-4F8D4A933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826"/>
            <a:ext cx="3151163" cy="235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274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2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Canonical Loadings &amp; Interpretation</a:t>
            </a:r>
            <a:endParaRPr lang="en-US" sz="2028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08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CC1 – Policy-Driven Slack</a:t>
            </a:r>
            <a:endParaRPr lang="en-US" sz="1292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5936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Unemployment positively loads (+0.76), while Interest Rate (–0.93) and Foreign Worker % (–0.44) negatively load. Suggests policy easing drives higher jobless rates.</a:t>
            </a:r>
            <a:endParaRPr lang="en-US" sz="1226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08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CC2 – Imported Labour &amp; Price Heat</a:t>
            </a:r>
            <a:endParaRPr lang="en-US" sz="1292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5936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Strong positive loading from Foreign Worker % (+0.75) and Inflation (+0.85). Indicates FW presence rises with price pressure and LF participation.</a:t>
            </a:r>
            <a:endParaRPr lang="en-US" sz="1226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08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9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Combined Insight</a:t>
            </a:r>
            <a:endParaRPr lang="en-US" sz="1292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5936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CC1 is driven by macro-policy vs. slack tradeoff. CC2 captures engagement and labour supply pressure. FW % plays key role in both.</a:t>
            </a:r>
            <a:endParaRPr lang="en-US" sz="1226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3530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8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Public Concern &amp; Media Narrative</a:t>
            </a:r>
            <a:endParaRPr lang="en-US" sz="2187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781481" y="769406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4112515" y="857726"/>
            <a:ext cx="3381185" cy="1436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Headlines warn of crowd-out and wage suppression.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781481" y="1340906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4112515" y="1429226"/>
            <a:ext cx="3381185" cy="1436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Talk-shows blame foreign labour for job search stress.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781481" y="1912406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4112515" y="2000726"/>
            <a:ext cx="3381185" cy="28736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Politicians float permit caps; unions push for tighter rules.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781481" y="2483906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4112515" y="2572226"/>
            <a:ext cx="3381185" cy="1436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COVID, rate cuts &amp; global shocks also played major roles.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781481" y="3055406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4112515" y="3143726"/>
            <a:ext cx="3381185" cy="1436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Narrative often overlooks macro context.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Redundancy &amp; Key Takeaways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Mutual Predictive Power</a:t>
            </a:r>
            <a:endParaRPr lang="en-US" sz="1444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6524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 → Macro: 28 % redundancy</a:t>
            </a:r>
            <a:endParaRPr lang="en-US" sz="1347" dirty="0"/>
          </a:p>
          <a:p>
            <a:pPr marL="0" indent="0" algn="l">
              <a:buNone/>
            </a:pPr>
            <a:r>
              <a:rPr lang="en-US" sz="13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Macro → Labour: 26 % redundancy</a:t>
            </a:r>
            <a:endParaRPr lang="en-US" sz="1347" dirty="0"/>
          </a:p>
          <a:p>
            <a:pPr marL="0" indent="0" algn="l">
              <a:buNone/>
            </a:pPr>
            <a:r>
              <a:rPr lang="en-US" sz="13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Own-set variance explained: 61 % (Labour), 59 % (Macro)</a:t>
            </a:r>
            <a:endParaRPr lang="en-US" sz="134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Core Findings</a:t>
            </a:r>
            <a:endParaRPr lang="en-US" sz="1444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4349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Interest Rate % (–0.93) dominates CC1; FW % also plays a critical but more nuanced role across CC1 and CC2.</a:t>
            </a:r>
            <a:endParaRPr lang="en-US" sz="134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332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1444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6524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Roughly one-fourth of each block’s variance is mutually predictable, validating a multi-factor view of labour-market dynamics.</a:t>
            </a:r>
            <a:endParaRPr lang="en-US" sz="134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43007" cy="234300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637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7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Evidence Synthesis – Method Agreement</a:t>
            </a:r>
            <a:endParaRPr lang="en-US" sz="1973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Converging Signals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9144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All five analytical tools — bivariate scatter, PCA, k-Means, LDA, and CCA — point toward either neutral or beneficial effects of foreign-worker share on unemployment, while macroeconomic levers like interest rates and GDP repeatedly emerge as dominant jobless drivers.</a:t>
            </a:r>
            <a:endParaRPr lang="en-US" sz="1133" dirty="0"/>
          </a:p>
        </p:txBody>
      </p:sp>
      <p:sp>
        <p:nvSpPr>
          <p:cNvPr id="5" name="Subtitle 2"/>
          <p:cNvSpPr/>
          <p:nvPr/>
        </p:nvSpPr>
        <p:spPr>
          <a:xfrm>
            <a:off x="3095625" y="2437371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Consensus Summary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9144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Scatter: –0.52 correlation</a:t>
            </a:r>
            <a:endParaRPr lang="en-US" sz="1133" dirty="0"/>
          </a:p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PCA/Factor: FW part of ‘labour scale’</a:t>
            </a:r>
            <a:endParaRPr lang="en-US" sz="1133" dirty="0"/>
          </a:p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k-Means: High FW ↔ Low jobless</a:t>
            </a:r>
            <a:endParaRPr lang="en-US" sz="1133" dirty="0"/>
          </a:p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LDA: FW % is key separator</a:t>
            </a:r>
            <a:endParaRPr lang="en-US" sz="1133" dirty="0"/>
          </a:p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CCA: FW offsets jobless when rates fall</a:t>
            </a:r>
            <a:endParaRPr lang="en-US" sz="1133" dirty="0"/>
          </a:p>
        </p:txBody>
      </p:sp>
      <p:sp>
        <p:nvSpPr>
          <p:cNvPr id="7" name="Subtitle 3"/>
          <p:cNvSpPr/>
          <p:nvPr/>
        </p:nvSpPr>
        <p:spPr>
          <a:xfrm>
            <a:off x="3095625" y="35508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Takeaway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3658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‘crowd-out’ narrative is not supported. Macro shocks and interest cycles better explain jobless trends.</a:t>
            </a:r>
            <a:endParaRPr lang="en-US" sz="1133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2052" y="87392"/>
            <a:ext cx="5238750" cy="5592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3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Quantifying the Net Impact (Multiple Regression)</a:t>
            </a:r>
            <a:endParaRPr lang="en-US" sz="1732" dirty="0"/>
          </a:p>
        </p:txBody>
      </p:sp>
      <p:sp>
        <p:nvSpPr>
          <p:cNvPr id="3" name="Subtitle 1"/>
          <p:cNvSpPr/>
          <p:nvPr/>
        </p:nvSpPr>
        <p:spPr>
          <a:xfrm>
            <a:off x="0" y="835580"/>
            <a:ext cx="4417255" cy="1801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Multiple Regression Output (Newey-West robust SEs)</a:t>
            </a:r>
            <a:endParaRPr lang="en-US" sz="1426" dirty="0"/>
          </a:p>
        </p:txBody>
      </p:sp>
      <p:sp>
        <p:nvSpPr>
          <p:cNvPr id="4" name="Paragraph 1"/>
          <p:cNvSpPr/>
          <p:nvPr/>
        </p:nvSpPr>
        <p:spPr>
          <a:xfrm>
            <a:off x="0" y="1216580"/>
            <a:ext cx="4417255" cy="8172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 Worker %: –0.071 (t = –4.2)</a:t>
            </a:r>
            <a:endParaRPr lang="en-US" sz="1265" dirty="0"/>
          </a:p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GDP Growth %: –0.194 (t = –7.8)</a:t>
            </a:r>
            <a:endParaRPr lang="en-US" sz="1265" dirty="0"/>
          </a:p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Interest Rate %: +0.118 (t = +6.1)</a:t>
            </a:r>
            <a:endParaRPr lang="en-US" sz="1265" dirty="0"/>
          </a:p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Other predictors show smaller or non-significant coefficients.</a:t>
            </a:r>
            <a:endParaRPr lang="en-US" sz="1265" dirty="0"/>
          </a:p>
        </p:txBody>
      </p:sp>
      <p:sp>
        <p:nvSpPr>
          <p:cNvPr id="5" name="Subtitle 2"/>
          <p:cNvSpPr/>
          <p:nvPr/>
        </p:nvSpPr>
        <p:spPr>
          <a:xfrm>
            <a:off x="-32052" y="2101548"/>
            <a:ext cx="4417255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Interpretation</a:t>
            </a:r>
            <a:endParaRPr lang="en-US" sz="1426" dirty="0"/>
          </a:p>
        </p:txBody>
      </p:sp>
      <p:sp>
        <p:nvSpPr>
          <p:cNvPr id="6" name="Paragraph 2"/>
          <p:cNvSpPr/>
          <p:nvPr/>
        </p:nvSpPr>
        <p:spPr>
          <a:xfrm>
            <a:off x="0" y="2311955"/>
            <a:ext cx="4417255" cy="61293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Elasticity: +1 ppt FW % → –0.07 ppt in unemployment, all else equal.</a:t>
            </a:r>
            <a:endParaRPr lang="en-US" sz="1265" dirty="0"/>
          </a:p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Interest-rate effect is 1.7× stronger than foreign-worker effect.</a:t>
            </a:r>
            <a:endParaRPr lang="en-US" sz="1265" dirty="0"/>
          </a:p>
        </p:txBody>
      </p:sp>
      <p:sp>
        <p:nvSpPr>
          <p:cNvPr id="7" name="Subtitle 3"/>
          <p:cNvSpPr/>
          <p:nvPr/>
        </p:nvSpPr>
        <p:spPr>
          <a:xfrm>
            <a:off x="0" y="3026330"/>
            <a:ext cx="4417255" cy="2302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Stats</a:t>
            </a:r>
            <a:endParaRPr lang="en-US" sz="1426" dirty="0"/>
          </a:p>
        </p:txBody>
      </p:sp>
      <p:sp>
        <p:nvSpPr>
          <p:cNvPr id="8" name="Paragraph 3"/>
          <p:cNvSpPr/>
          <p:nvPr/>
        </p:nvSpPr>
        <p:spPr>
          <a:xfrm>
            <a:off x="0" y="3407330"/>
            <a:ext cx="4417255" cy="4086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Adj. R² = 0.71 | DW = 1.92 | VIF &lt; 3.2 (no multicollinearity).</a:t>
            </a:r>
            <a:endParaRPr lang="en-US" sz="1265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677532" y="-207692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915FDE-6414-64C4-785B-B4DAA893C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255" y="857059"/>
            <a:ext cx="4278292" cy="1642173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5908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Policy Implications – Data-Driven Takeaways</a:t>
            </a:r>
            <a:endParaRPr lang="en-US" sz="1830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041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Caution Against Blanket Caps</a:t>
            </a:r>
            <a:endParaRPr lang="en-US" sz="1264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584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Aggregate crowd-out effects are not supported by the data. Broad restrictions on foreign-worker permits would likely hurt sectors relying on their labour.</a:t>
            </a:r>
            <a:endParaRPr lang="en-US" sz="1206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041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Monetary &amp; Targeted Tools</a:t>
            </a:r>
            <a:endParaRPr lang="en-US" sz="1264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7789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Prioritize interest-rate calibration — macro explains ~65 % of jobless variance.</a:t>
            </a:r>
            <a:endParaRPr lang="en-US" sz="1206" dirty="0"/>
          </a:p>
          <a:p>
            <a:pPr marL="0" indent="0" algn="l">
              <a:buNone/>
            </a:pPr>
            <a:r>
              <a:rPr lang="en-US" sz="120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Promote re-skilling programs alongside FW inflow.</a:t>
            </a:r>
            <a:endParaRPr lang="en-US" sz="1206" dirty="0"/>
          </a:p>
          <a:p>
            <a:pPr marL="0" indent="0" algn="l">
              <a:buNone/>
            </a:pPr>
            <a:r>
              <a:rPr lang="en-US" sz="120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• Only impose sector quotas when data shows wage depression.</a:t>
            </a:r>
            <a:endParaRPr lang="en-US" sz="1206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041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Coordination Opportunity</a:t>
            </a:r>
            <a:endParaRPr lang="en-US" sz="1264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38943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FW % rises with inflation. Coordinate labour and price tools jointly in future economic planning.</a:t>
            </a:r>
            <a:endParaRPr lang="en-US" sz="1206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0865" cy="235086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Conclusion – Answering the Opening Question</a:t>
            </a:r>
            <a:endParaRPr lang="en-US" sz="1830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Short Answer: No Crowd-Out</a:t>
            </a:r>
            <a:endParaRPr lang="en-US" sz="1396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Across 2015–2024, a rising foreign-worker share aligns with lower unemployment when accounting for GDP, inflation, rates, and FDI.</a:t>
            </a:r>
            <a:endParaRPr lang="en-US" sz="1277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Causality &amp; Drivers</a:t>
            </a:r>
            <a:endParaRPr lang="en-US" sz="1396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 labour appears to fill gaps and relieve slack rather than displace locals. Macro forces like GDP shocks and interest-rate policy dominate jobless trends.</a:t>
            </a:r>
            <a:endParaRPr lang="en-US" sz="1277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Effect Size Matters</a:t>
            </a:r>
            <a:endParaRPr lang="en-US" sz="1396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7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Foreign-worker share explains ~12 % of residual unemployment variance. Macro levers explain ~65 %.</a:t>
            </a:r>
            <a:endParaRPr lang="en-US" sz="127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26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Limitations &amp; Future Work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Granularity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6453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Future work should explore industry-specific or firm-level data to test heterogeneous effects across sectors, especially in wage impacts.</a:t>
            </a:r>
            <a:endParaRPr lang="en-US" sz="1332" dirty="0"/>
          </a:p>
        </p:txBody>
      </p:sp>
      <p:sp>
        <p:nvSpPr>
          <p:cNvPr id="5" name="Subtitle 2"/>
          <p:cNvSpPr/>
          <p:nvPr/>
        </p:nvSpPr>
        <p:spPr>
          <a:xfrm>
            <a:off x="3095625" y="2286000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Enhancements</a:t>
            </a:r>
            <a:endParaRPr lang="en-US" sz="1500" dirty="0"/>
          </a:p>
        </p:txBody>
      </p:sp>
      <p:sp>
        <p:nvSpPr>
          <p:cNvPr id="6" name="Paragraph 2"/>
          <p:cNvSpPr/>
          <p:nvPr/>
        </p:nvSpPr>
        <p:spPr>
          <a:xfrm>
            <a:off x="3095625" y="2667000"/>
            <a:ext cx="5238750" cy="6453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Shift from static OLS to dynamic models like VECM or Bayesian VAR to capture lag structures and dynamic causality.</a:t>
            </a:r>
            <a:endParaRPr lang="en-US" sz="1332" dirty="0"/>
          </a:p>
        </p:txBody>
      </p:sp>
      <p:sp>
        <p:nvSpPr>
          <p:cNvPr id="7" name="Subtitle 3"/>
          <p:cNvSpPr/>
          <p:nvPr/>
        </p:nvSpPr>
        <p:spPr>
          <a:xfrm>
            <a:off x="3095625" y="338137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Scope Extensions</a:t>
            </a:r>
            <a:endParaRPr lang="en-US" sz="1500" dirty="0"/>
          </a:p>
        </p:txBody>
      </p:sp>
      <p:sp>
        <p:nvSpPr>
          <p:cNvPr id="8" name="Paragraph 3"/>
          <p:cNvSpPr/>
          <p:nvPr/>
        </p:nvSpPr>
        <p:spPr>
          <a:xfrm>
            <a:off x="3095625" y="3762375"/>
            <a:ext cx="5238750" cy="6453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Include wage outcomes, distinguish types of FDI, and introduce external shocks like export orders and global PMIs.</a:t>
            </a:r>
            <a:endParaRPr lang="en-US" sz="1332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095625" y="238125"/>
            <a:ext cx="5238750" cy="34980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Thank You / Q&amp;A</a:t>
            </a:r>
            <a:endParaRPr lang="en-US" sz="2167" dirty="0"/>
          </a:p>
        </p:txBody>
      </p:sp>
      <p:sp>
        <p:nvSpPr>
          <p:cNvPr id="3" name="Subtitle 1"/>
          <p:cNvSpPr/>
          <p:nvPr/>
        </p:nvSpPr>
        <p:spPr>
          <a:xfrm>
            <a:off x="3095625" y="1190625"/>
            <a:ext cx="5238750" cy="2421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Open Floor</a:t>
            </a:r>
            <a:endParaRPr lang="en-US" sz="1500" dirty="0"/>
          </a:p>
        </p:txBody>
      </p:sp>
      <p:sp>
        <p:nvSpPr>
          <p:cNvPr id="4" name="Paragraph 1"/>
          <p:cNvSpPr/>
          <p:nvPr/>
        </p:nvSpPr>
        <p:spPr>
          <a:xfrm>
            <a:off x="3095625" y="1571625"/>
            <a:ext cx="5238750" cy="2206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Questions, clarifications, and challenges are welcome.</a:t>
            </a:r>
            <a:endParaRPr lang="en-US" sz="1367" dirty="0"/>
          </a:p>
        </p:txBody>
      </p:sp>
      <p:sp>
        <p:nvSpPr>
          <p:cNvPr id="9" name="Circle 1"/>
          <p:cNvSpPr/>
          <p:nvPr/>
        </p:nvSpPr>
        <p:spPr>
          <a:xfrm>
            <a:off x="714375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0" name="Circle 2"/>
          <p:cNvSpPr/>
          <p:nvPr/>
        </p:nvSpPr>
        <p:spPr>
          <a:xfrm>
            <a:off x="7477125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1" name="Circle 3"/>
          <p:cNvSpPr/>
          <p:nvPr/>
        </p:nvSpPr>
        <p:spPr>
          <a:xfrm>
            <a:off x="7810500" y="4524375"/>
            <a:ext cx="285750" cy="28575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2" name="StaticPath"/>
          <p:cNvSpPr/>
          <p:nvPr/>
        </p:nvSpPr>
        <p:spPr>
          <a:xfrm>
            <a:off x="8572500" y="4033647"/>
            <a:ext cx="371475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13" name="StaticPath"/>
          <p:cNvSpPr/>
          <p:nvPr/>
        </p:nvSpPr>
        <p:spPr>
          <a:xfrm>
            <a:off x="8572500" y="3842290"/>
            <a:ext cx="368618" cy="368618"/>
          </a:xfrm>
          <a:prstGeom prst="ellipse">
            <a:avLst/>
          </a:prstGeom>
          <a:solidFill>
            <a:srgbClr val="787777"/>
          </a:solidFill>
          <a:ln/>
        </p:spPr>
      </p:sp>
      <p:sp>
        <p:nvSpPr>
          <p:cNvPr id="14" name="StaticPath"/>
          <p:cNvSpPr/>
          <p:nvPr/>
        </p:nvSpPr>
        <p:spPr>
          <a:xfrm rot="1993200">
            <a:off x="8740836" y="915788"/>
            <a:ext cx="1143000" cy="1143000"/>
          </a:xfrm>
          <a:prstGeom prst="rect">
            <a:avLst/>
          </a:prstGeom>
          <a:solidFill>
            <a:srgbClr val="787777"/>
          </a:solidFill>
          <a:ln/>
        </p:spPr>
      </p:sp>
      <p:sp>
        <p:nvSpPr>
          <p:cNvPr id="15" name="StaticPath"/>
          <p:cNvSpPr/>
          <p:nvPr/>
        </p:nvSpPr>
        <p:spPr>
          <a:xfrm rot="1638000">
            <a:off x="1102977" y="4700502"/>
            <a:ext cx="1143000" cy="11430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333500"/>
            <a:ext cx="2359009" cy="23590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4465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766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Scope &amp; Data Horizon</a:t>
            </a:r>
            <a:endParaRPr lang="en-US" sz="2766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623891" y="985642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3886647" y="971679"/>
            <a:ext cx="5076972" cy="159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120 monthly observations: Jan-2015 → Dec-2024.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623891" y="1557142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3886647" y="1543179"/>
            <a:ext cx="5076972" cy="159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 &amp; macro data from DGBAS.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623891" y="2128642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3886647" y="2114679"/>
            <a:ext cx="5076972" cy="159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Foreign-worker data from Ministry of Labour.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623891" y="2700142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3886647" y="2686179"/>
            <a:ext cx="5076972" cy="1593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CBC discount rate &amp; BoP + IMF deflators.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623891" y="3271642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3886647" y="3257679"/>
            <a:ext cx="5076972" cy="3187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Monthly granularity captures policy shifts while smoothing noise.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3773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Analytical Toolkit (Preview)</a:t>
            </a:r>
            <a:endParaRPr lang="en-US" sz="2338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537736" y="737547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3924602" y="712589"/>
            <a:ext cx="3381185" cy="1454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Trend &amp; scatter plots: explore raw patterns.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537736" y="1309047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3924602" y="1284089"/>
            <a:ext cx="3381185" cy="1454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PCA &amp; Factor Analysis: reduce variable count.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537736" y="1880547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3924602" y="1855589"/>
            <a:ext cx="3381185" cy="2909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k-Means: split data into Pre-, COVID-, and Post-COVID clusters.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537736" y="2452047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3924602" y="2427089"/>
            <a:ext cx="3381185" cy="1454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LDA (83% accuracy): validate cluster separability.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537736" y="3023547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3924602" y="2998589"/>
            <a:ext cx="3381185" cy="2909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Canonical Correlation: test co-movement of labour vs. macro metrics.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4257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3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the Answer Matters</a:t>
            </a:r>
            <a:endParaRPr lang="en-US" sz="2637" dirty="0"/>
          </a:p>
        </p:txBody>
      </p:sp>
      <p:pic>
        <p:nvPicPr>
          <p:cNvPr id="3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6" y="1398365"/>
            <a:ext cx="2478453" cy="2478453"/>
          </a:xfrm>
          <a:prstGeom prst="rect">
            <a:avLst/>
          </a:prstGeom>
        </p:spPr>
      </p:pic>
      <p:sp>
        <p:nvSpPr>
          <p:cNvPr id="4" name="StaticPath"/>
          <p:cNvSpPr/>
          <p:nvPr/>
        </p:nvSpPr>
        <p:spPr>
          <a:xfrm rot="5401800">
            <a:off x="3537736" y="883018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Bullet text 1"/>
          <p:cNvSpPr/>
          <p:nvPr/>
        </p:nvSpPr>
        <p:spPr>
          <a:xfrm>
            <a:off x="3924602" y="858060"/>
            <a:ext cx="3381185" cy="2712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Policy: If crowd-out is real, cap permits; if not, focus on macro levers.</a:t>
            </a:r>
            <a:endParaRPr lang="en-US" sz="1400" dirty="0"/>
          </a:p>
        </p:txBody>
      </p:sp>
      <p:sp>
        <p:nvSpPr>
          <p:cNvPr id="6" name="StaticPath"/>
          <p:cNvSpPr/>
          <p:nvPr/>
        </p:nvSpPr>
        <p:spPr>
          <a:xfrm rot="5401800">
            <a:off x="3537736" y="1454518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7" name="Bullet text 2"/>
          <p:cNvSpPr/>
          <p:nvPr/>
        </p:nvSpPr>
        <p:spPr>
          <a:xfrm>
            <a:off x="3924602" y="1429560"/>
            <a:ext cx="3381185" cy="2712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Business: Hiring and expansion need clarity on labour availability.</a:t>
            </a:r>
            <a:endParaRPr lang="en-US" sz="1400" dirty="0"/>
          </a:p>
        </p:txBody>
      </p:sp>
      <p:sp>
        <p:nvSpPr>
          <p:cNvPr id="8" name="StaticPath"/>
          <p:cNvSpPr/>
          <p:nvPr/>
        </p:nvSpPr>
        <p:spPr>
          <a:xfrm rot="5401800">
            <a:off x="3537736" y="2026018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9" name="Bullet text 3"/>
          <p:cNvSpPr/>
          <p:nvPr/>
        </p:nvSpPr>
        <p:spPr>
          <a:xfrm>
            <a:off x="3924602" y="2001060"/>
            <a:ext cx="3381185" cy="135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Social equity: Debate needs data, not anecdotes or fear.</a:t>
            </a:r>
            <a:endParaRPr lang="en-US" sz="1400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537736" y="2597518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1" name="Bullet text 4"/>
          <p:cNvSpPr/>
          <p:nvPr/>
        </p:nvSpPr>
        <p:spPr>
          <a:xfrm>
            <a:off x="3924602" y="2572560"/>
            <a:ext cx="3381185" cy="135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Strategy: Up-skilling beats scapegoating for resilience.</a:t>
            </a:r>
            <a:endParaRPr lang="en-US" sz="1400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537736" y="3169018"/>
            <a:ext cx="282893" cy="24247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3" name="Bullet text 5"/>
          <p:cNvSpPr/>
          <p:nvPr/>
        </p:nvSpPr>
        <p:spPr>
          <a:xfrm>
            <a:off x="3924602" y="3144060"/>
            <a:ext cx="3381185" cy="135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Evidence-based decisions improve labour-market stability.</a:t>
            </a:r>
            <a:endParaRPr lang="en-US" sz="1400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15" name="StaticPath"/>
          <p:cNvSpPr/>
          <p:nvPr/>
        </p:nvSpPr>
        <p:spPr>
          <a:xfrm>
            <a:off x="1188149" y="165021"/>
            <a:ext cx="1701641" cy="980903"/>
          </a:xfrm>
          <a:prstGeom prst="rect">
            <a:avLst/>
          </a:prstGeom>
          <a:solidFill>
            <a:srgbClr val="3F51B5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428625" y="238125"/>
            <a:ext cx="4286250" cy="66565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0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Master Data Map: One-Glance Overview</a:t>
            </a:r>
            <a:endParaRPr lang="en-US" sz="2062" dirty="0"/>
          </a:p>
        </p:txBody>
      </p:sp>
      <p:sp>
        <p:nvSpPr>
          <p:cNvPr id="3" name="StaticPath"/>
          <p:cNvSpPr/>
          <p:nvPr/>
        </p:nvSpPr>
        <p:spPr>
          <a:xfrm rot="1174800">
            <a:off x="5923961" y="-1184562"/>
            <a:ext cx="1588770" cy="158877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904875"/>
            <a:ext cx="2332863" cy="2332863"/>
          </a:xfrm>
          <a:prstGeom prst="rect">
            <a:avLst/>
          </a:prstGeom>
        </p:spPr>
      </p:pic>
      <p:sp>
        <p:nvSpPr>
          <p:cNvPr id="5" name="Index border 1"/>
          <p:cNvSpPr/>
          <p:nvPr/>
        </p:nvSpPr>
        <p:spPr>
          <a:xfrm>
            <a:off x="523875" y="1285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Index 1"/>
          <p:cNvSpPr/>
          <p:nvPr/>
        </p:nvSpPr>
        <p:spPr>
          <a:xfrm>
            <a:off x="528638" y="1335881"/>
            <a:ext cx="285750" cy="226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</a:t>
            </a:r>
            <a:endParaRPr lang="en-US" sz="1400" dirty="0"/>
          </a:p>
        </p:txBody>
      </p:sp>
      <p:sp>
        <p:nvSpPr>
          <p:cNvPr id="7" name="Bullet text 1"/>
          <p:cNvSpPr/>
          <p:nvPr/>
        </p:nvSpPr>
        <p:spPr>
          <a:xfrm>
            <a:off x="976312" y="1300163"/>
            <a:ext cx="3571875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Labour: DGBAS A040107010 &amp; MoL WQ6401 – Monthly (2015–2024)</a:t>
            </a:r>
            <a:endParaRPr lang="en-US" sz="1400" dirty="0"/>
          </a:p>
        </p:txBody>
      </p:sp>
      <p:sp>
        <p:nvSpPr>
          <p:cNvPr id="8" name="Index border 2"/>
          <p:cNvSpPr/>
          <p:nvPr/>
        </p:nvSpPr>
        <p:spPr>
          <a:xfrm>
            <a:off x="523875" y="1857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9" name="Index 2"/>
          <p:cNvSpPr/>
          <p:nvPr/>
        </p:nvSpPr>
        <p:spPr>
          <a:xfrm>
            <a:off x="528638" y="1907381"/>
            <a:ext cx="285750" cy="226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</a:t>
            </a:r>
            <a:endParaRPr lang="en-US" sz="1400" dirty="0"/>
          </a:p>
        </p:txBody>
      </p:sp>
      <p:sp>
        <p:nvSpPr>
          <p:cNvPr id="10" name="Bullet text 2"/>
          <p:cNvSpPr/>
          <p:nvPr/>
        </p:nvSpPr>
        <p:spPr>
          <a:xfrm>
            <a:off x="976312" y="1871663"/>
            <a:ext cx="3571875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Macro: GDP, CPI, FDI, Interest Rate – DGBAS &amp; CBC – Monthly/Quarterly</a:t>
            </a:r>
            <a:endParaRPr lang="en-US" sz="1400" dirty="0"/>
          </a:p>
        </p:txBody>
      </p:sp>
      <p:sp>
        <p:nvSpPr>
          <p:cNvPr id="11" name="Index border 3"/>
          <p:cNvSpPr/>
          <p:nvPr/>
        </p:nvSpPr>
        <p:spPr>
          <a:xfrm>
            <a:off x="523875" y="2428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Index 3"/>
          <p:cNvSpPr/>
          <p:nvPr/>
        </p:nvSpPr>
        <p:spPr>
          <a:xfrm>
            <a:off x="528638" y="2478881"/>
            <a:ext cx="285750" cy="226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3</a:t>
            </a:r>
            <a:endParaRPr lang="en-US" sz="1400" dirty="0"/>
          </a:p>
        </p:txBody>
      </p:sp>
      <p:sp>
        <p:nvSpPr>
          <p:cNvPr id="13" name="Bullet text 3"/>
          <p:cNvSpPr/>
          <p:nvPr/>
        </p:nvSpPr>
        <p:spPr>
          <a:xfrm>
            <a:off x="976312" y="2443163"/>
            <a:ext cx="3571875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Reference: IMF deflators, FX series – Annual/Daily for validation only</a:t>
            </a:r>
            <a:endParaRPr lang="en-US" sz="1400" dirty="0"/>
          </a:p>
        </p:txBody>
      </p:sp>
      <p:sp>
        <p:nvSpPr>
          <p:cNvPr id="14" name="Index border 4"/>
          <p:cNvSpPr/>
          <p:nvPr/>
        </p:nvSpPr>
        <p:spPr>
          <a:xfrm>
            <a:off x="523875" y="30003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Index 4"/>
          <p:cNvSpPr/>
          <p:nvPr/>
        </p:nvSpPr>
        <p:spPr>
          <a:xfrm>
            <a:off x="528638" y="3050381"/>
            <a:ext cx="285750" cy="226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4</a:t>
            </a:r>
            <a:endParaRPr lang="en-US" sz="1400" dirty="0"/>
          </a:p>
        </p:txBody>
      </p:sp>
      <p:sp>
        <p:nvSpPr>
          <p:cNvPr id="16" name="Bullet text 4"/>
          <p:cNvSpPr/>
          <p:nvPr/>
        </p:nvSpPr>
        <p:spPr>
          <a:xfrm>
            <a:off x="976312" y="3014663"/>
            <a:ext cx="3571875" cy="157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Merge: All sources aligned via YYYY-MM key</a:t>
            </a:r>
            <a:endParaRPr lang="en-US" sz="1400" dirty="0"/>
          </a:p>
        </p:txBody>
      </p:sp>
      <p:sp>
        <p:nvSpPr>
          <p:cNvPr id="17" name="Index border 5"/>
          <p:cNvSpPr/>
          <p:nvPr/>
        </p:nvSpPr>
        <p:spPr>
          <a:xfrm>
            <a:off x="523875" y="3571875"/>
            <a:ext cx="285750" cy="285750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8" name="Index 5"/>
          <p:cNvSpPr/>
          <p:nvPr/>
        </p:nvSpPr>
        <p:spPr>
          <a:xfrm>
            <a:off x="528638" y="3621881"/>
            <a:ext cx="285750" cy="2260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5</a:t>
            </a:r>
            <a:endParaRPr lang="en-US" sz="1400" dirty="0"/>
          </a:p>
        </p:txBody>
      </p:sp>
      <p:sp>
        <p:nvSpPr>
          <p:cNvPr id="19" name="Bullet text 5"/>
          <p:cNvSpPr/>
          <p:nvPr/>
        </p:nvSpPr>
        <p:spPr>
          <a:xfrm>
            <a:off x="976312" y="3586163"/>
            <a:ext cx="3571875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Format: Sankey-style pipeline from raw to final merged panel</a:t>
            </a:r>
            <a:endParaRPr lang="en-US" sz="1400" dirty="0"/>
          </a:p>
        </p:txBody>
      </p:sp>
      <p:sp>
        <p:nvSpPr>
          <p:cNvPr id="20" name="StaticPath"/>
          <p:cNvSpPr/>
          <p:nvPr/>
        </p:nvSpPr>
        <p:spPr>
          <a:xfrm rot="1504800">
            <a:off x="-321135" y="4259018"/>
            <a:ext cx="1143000" cy="1143000"/>
          </a:xfrm>
          <a:prstGeom prst="rect">
            <a:avLst/>
          </a:prstGeom>
          <a:solidFill>
            <a:srgbClr val="404040"/>
          </a:solidFill>
          <a:ln/>
        </p:spPr>
      </p:sp>
      <p:sp>
        <p:nvSpPr>
          <p:cNvPr id="21" name="StaticPath"/>
          <p:cNvSpPr/>
          <p:nvPr/>
        </p:nvSpPr>
        <p:spPr>
          <a:xfrm rot="11315400">
            <a:off x="8210965" y="4330437"/>
            <a:ext cx="1428750" cy="1428750"/>
          </a:xfrm>
          <a:prstGeom prst="rect">
            <a:avLst/>
          </a:prstGeom>
          <a:solidFill>
            <a:srgbClr val="787777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4440</Words>
  <Application>Microsoft Office PowerPoint</Application>
  <PresentationFormat>On-screen Show (16:9)</PresentationFormat>
  <Paragraphs>512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OpenSans-Bold</vt:lpstr>
      <vt:lpstr>OpenSans-Regular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Enzo Fabien</cp:lastModifiedBy>
  <cp:revision>7</cp:revision>
  <dcterms:created xsi:type="dcterms:W3CDTF">2025-06-20T09:32:13Z</dcterms:created>
  <dcterms:modified xsi:type="dcterms:W3CDTF">2025-06-20T10:38:02Z</dcterms:modified>
</cp:coreProperties>
</file>