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4" r:id="rId2"/>
    <p:sldId id="295" r:id="rId3"/>
    <p:sldId id="296" r:id="rId4"/>
    <p:sldId id="297" r:id="rId5"/>
    <p:sldId id="298" r:id="rId6"/>
    <p:sldId id="299" r:id="rId7"/>
  </p:sldIdLst>
  <p:sldSz cx="10693400" cy="7556500"/>
  <p:notesSz cx="106934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6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2F2F2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1" i="0">
                <a:solidFill>
                  <a:srgbClr val="720E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2F2F2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rgbClr val="720E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2F2F2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2F2F2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7847" y="0"/>
            <a:ext cx="10076687" cy="755599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630029" y="0"/>
            <a:ext cx="756285" cy="7557770"/>
          </a:xfrm>
          <a:custGeom>
            <a:avLst/>
            <a:gdLst/>
            <a:ahLst/>
            <a:cxnLst/>
            <a:rect l="l" t="t" r="r" b="b"/>
            <a:pathLst>
              <a:path w="756284" h="7557770">
                <a:moveTo>
                  <a:pt x="755904" y="6801612"/>
                </a:moveTo>
                <a:lnTo>
                  <a:pt x="0" y="6801612"/>
                </a:lnTo>
                <a:lnTo>
                  <a:pt x="0" y="7557503"/>
                </a:lnTo>
                <a:lnTo>
                  <a:pt x="755904" y="7557503"/>
                </a:lnTo>
                <a:lnTo>
                  <a:pt x="755904" y="6801612"/>
                </a:lnTo>
                <a:close/>
              </a:path>
              <a:path w="756284" h="7557770">
                <a:moveTo>
                  <a:pt x="755904" y="0"/>
                </a:moveTo>
                <a:lnTo>
                  <a:pt x="0" y="0"/>
                </a:lnTo>
                <a:lnTo>
                  <a:pt x="0" y="6045708"/>
                </a:lnTo>
                <a:lnTo>
                  <a:pt x="755904" y="6045708"/>
                </a:lnTo>
                <a:lnTo>
                  <a:pt x="755904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30034" y="6045707"/>
            <a:ext cx="756285" cy="756285"/>
          </a:xfrm>
          <a:custGeom>
            <a:avLst/>
            <a:gdLst/>
            <a:ahLst/>
            <a:cxnLst/>
            <a:rect l="l" t="t" r="r" b="b"/>
            <a:pathLst>
              <a:path w="756284" h="756284">
                <a:moveTo>
                  <a:pt x="755903" y="755903"/>
                </a:moveTo>
                <a:lnTo>
                  <a:pt x="755903" y="0"/>
                </a:lnTo>
                <a:lnTo>
                  <a:pt x="0" y="0"/>
                </a:lnTo>
                <a:lnTo>
                  <a:pt x="0" y="755903"/>
                </a:lnTo>
                <a:lnTo>
                  <a:pt x="755903" y="755903"/>
                </a:lnTo>
                <a:close/>
              </a:path>
            </a:pathLst>
          </a:custGeom>
          <a:solidFill>
            <a:srgbClr val="A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81687" y="228098"/>
            <a:ext cx="4759325" cy="427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2F2F2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01200" y="1396214"/>
            <a:ext cx="5329555" cy="2012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1" i="0">
                <a:solidFill>
                  <a:srgbClr val="720E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9676" y="1394690"/>
            <a:ext cx="5329555" cy="2012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4500">
              <a:lnSpc>
                <a:spcPts val="8080"/>
              </a:lnSpc>
            </a:pPr>
            <a:r>
              <a:rPr sz="4850" spc="-145" dirty="0">
                <a:solidFill>
                  <a:srgbClr val="720E00"/>
                </a:solidFill>
              </a:rPr>
              <a:t>Programação</a:t>
            </a:r>
            <a:r>
              <a:rPr sz="4850" b="0" spc="-325" dirty="0">
                <a:solidFill>
                  <a:srgbClr val="720E00"/>
                </a:solidFill>
                <a:latin typeface="Times New Roman"/>
                <a:cs typeface="Times New Roman"/>
              </a:rPr>
              <a:t> </a:t>
            </a:r>
            <a:r>
              <a:rPr sz="4850" spc="-25" dirty="0">
                <a:solidFill>
                  <a:srgbClr val="720E00"/>
                </a:solidFill>
              </a:rPr>
              <a:t>de</a:t>
            </a:r>
            <a:r>
              <a:rPr sz="4850" b="0" spc="-25" dirty="0">
                <a:solidFill>
                  <a:srgbClr val="720E00"/>
                </a:solidFill>
                <a:latin typeface="Times New Roman"/>
                <a:cs typeface="Times New Roman"/>
              </a:rPr>
              <a:t> </a:t>
            </a:r>
            <a:r>
              <a:rPr sz="4850" spc="-140" dirty="0">
                <a:solidFill>
                  <a:srgbClr val="720E00"/>
                </a:solidFill>
              </a:rPr>
              <a:t>Computadores</a:t>
            </a:r>
            <a:r>
              <a:rPr sz="4850" b="0" spc="-280" dirty="0">
                <a:solidFill>
                  <a:srgbClr val="720E00"/>
                </a:solidFill>
                <a:latin typeface="Times New Roman"/>
                <a:cs typeface="Times New Roman"/>
              </a:rPr>
              <a:t> </a:t>
            </a:r>
            <a:r>
              <a:rPr sz="4850" spc="-45" dirty="0">
                <a:solidFill>
                  <a:srgbClr val="720E00"/>
                </a:solidFill>
              </a:rPr>
              <a:t>(PC</a:t>
            </a:r>
            <a:r>
              <a:rPr sz="5300" spc="-45" dirty="0">
                <a:solidFill>
                  <a:srgbClr val="720E00"/>
                </a:solidFill>
              </a:rPr>
              <a:t>)</a:t>
            </a:r>
            <a:endParaRPr sz="53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251" y="0"/>
            <a:ext cx="1626106" cy="7208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2248" y="5022069"/>
            <a:ext cx="7994015" cy="198755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600" b="1" dirty="0">
                <a:solidFill>
                  <a:srgbClr val="AD0101"/>
                </a:solidFill>
                <a:latin typeface="Calibri"/>
                <a:cs typeface="Calibri"/>
              </a:rPr>
              <a:t>Aula</a:t>
            </a:r>
            <a:r>
              <a:rPr sz="2600" spc="-15" dirty="0">
                <a:solidFill>
                  <a:srgbClr val="AD0101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AD0101"/>
                </a:solidFill>
                <a:latin typeface="Calibri"/>
                <a:cs typeface="Calibri"/>
              </a:rPr>
              <a:t>01</a:t>
            </a:r>
            <a:r>
              <a:rPr sz="2600" spc="-40" dirty="0">
                <a:solidFill>
                  <a:srgbClr val="AD0101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AD0101"/>
                </a:solidFill>
                <a:latin typeface="Calibri"/>
                <a:cs typeface="Calibri"/>
              </a:rPr>
              <a:t>–</a:t>
            </a:r>
            <a:r>
              <a:rPr sz="2600" spc="-25" dirty="0">
                <a:solidFill>
                  <a:srgbClr val="AD0101"/>
                </a:solidFill>
                <a:latin typeface="Times New Roman"/>
                <a:cs typeface="Times New Roman"/>
              </a:rPr>
              <a:t> </a:t>
            </a:r>
            <a:r>
              <a:rPr sz="3500" b="1" spc="-30" dirty="0">
                <a:solidFill>
                  <a:srgbClr val="0000FF"/>
                </a:solidFill>
                <a:latin typeface="Calibri"/>
                <a:cs typeface="Calibri"/>
              </a:rPr>
              <a:t>Prática</a:t>
            </a:r>
            <a:r>
              <a:rPr sz="3500" spc="-2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AD0101"/>
                </a:solidFill>
                <a:latin typeface="Calibri"/>
                <a:cs typeface="Calibri"/>
              </a:rPr>
              <a:t>Comandos:</a:t>
            </a:r>
            <a:endParaRPr sz="260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spcBef>
                <a:spcPts val="695"/>
              </a:spcBef>
              <a:buClr>
                <a:srgbClr val="AD0101"/>
              </a:buClr>
              <a:buFont typeface="Arial MT"/>
              <a:buChar char="•"/>
              <a:tabLst>
                <a:tab pos="390525" algn="l"/>
              </a:tabLst>
            </a:pPr>
            <a:r>
              <a:rPr sz="2400" b="1" dirty="0">
                <a:solidFill>
                  <a:srgbClr val="3F3F3F"/>
                </a:solidFill>
                <a:latin typeface="Calibri"/>
                <a:cs typeface="Calibri"/>
              </a:rPr>
              <a:t>Entrada</a:t>
            </a:r>
            <a:r>
              <a:rPr sz="2400" spc="-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F3F3F"/>
                </a:solidFill>
                <a:latin typeface="Calibri"/>
                <a:cs typeface="Calibri"/>
              </a:rPr>
              <a:t>e</a:t>
            </a:r>
            <a:r>
              <a:rPr sz="24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3F3F3F"/>
                </a:solidFill>
                <a:latin typeface="Calibri"/>
                <a:cs typeface="Calibri"/>
              </a:rPr>
              <a:t>Saída</a:t>
            </a:r>
            <a:endParaRPr sz="240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spcBef>
                <a:spcPts val="600"/>
              </a:spcBef>
              <a:buClr>
                <a:srgbClr val="AD0101"/>
              </a:buClr>
              <a:buFont typeface="Arial MT"/>
              <a:buChar char="•"/>
              <a:tabLst>
                <a:tab pos="390525" algn="l"/>
              </a:tabLst>
            </a:pPr>
            <a:r>
              <a:rPr sz="2400" b="1" spc="-10" dirty="0">
                <a:solidFill>
                  <a:srgbClr val="3F3F3F"/>
                </a:solidFill>
                <a:latin typeface="Calibri"/>
                <a:cs typeface="Calibri"/>
              </a:rPr>
              <a:t>Atribuição</a:t>
            </a:r>
            <a:endParaRPr sz="2400">
              <a:latin typeface="Calibri"/>
              <a:cs typeface="Calibri"/>
            </a:endParaRPr>
          </a:p>
          <a:p>
            <a:pPr marL="4217035">
              <a:lnSpc>
                <a:spcPct val="100000"/>
              </a:lnSpc>
              <a:spcBef>
                <a:spcPts val="560"/>
              </a:spcBef>
            </a:pPr>
            <a:r>
              <a:rPr sz="2200" b="1" spc="-10" dirty="0">
                <a:solidFill>
                  <a:srgbClr val="2F2F2F"/>
                </a:solidFill>
                <a:latin typeface="Calibri"/>
                <a:cs typeface="Calibri"/>
              </a:rPr>
              <a:t>Profa.</a:t>
            </a:r>
            <a:r>
              <a:rPr sz="2200" spc="-10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2F2F2F"/>
                </a:solidFill>
                <a:latin typeface="Calibri"/>
                <a:cs typeface="Calibri"/>
              </a:rPr>
              <a:t>Dra.</a:t>
            </a:r>
            <a:r>
              <a:rPr sz="2200" spc="-7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2F2F2F"/>
                </a:solidFill>
                <a:latin typeface="Calibri"/>
                <a:cs typeface="Calibri"/>
              </a:rPr>
              <a:t>Lúcia</a:t>
            </a:r>
            <a:r>
              <a:rPr sz="2200" spc="-8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200" b="1" spc="-90" dirty="0">
                <a:solidFill>
                  <a:srgbClr val="2F2F2F"/>
                </a:solidFill>
                <a:latin typeface="Calibri"/>
                <a:cs typeface="Calibri"/>
              </a:rPr>
              <a:t>F.</a:t>
            </a:r>
            <a:r>
              <a:rPr sz="2200" spc="-6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2F2F2F"/>
                </a:solidFill>
                <a:latin typeface="Calibri"/>
                <a:cs typeface="Calibri"/>
              </a:rPr>
              <a:t>A.</a:t>
            </a:r>
            <a:r>
              <a:rPr sz="2200" spc="-7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2F2F2F"/>
                </a:solidFill>
                <a:latin typeface="Calibri"/>
                <a:cs typeface="Calibri"/>
              </a:rPr>
              <a:t>Guimarães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2327" y="333253"/>
            <a:ext cx="344805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95" dirty="0">
                <a:solidFill>
                  <a:srgbClr val="2F2F2F"/>
                </a:solidFill>
                <a:latin typeface="Cambria"/>
                <a:cs typeface="Cambria"/>
              </a:rPr>
              <a:t>Introdução</a:t>
            </a:r>
            <a:r>
              <a:rPr sz="2600" spc="-24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F2F2F"/>
                </a:solidFill>
                <a:latin typeface="Cambria"/>
                <a:cs typeface="Cambria"/>
              </a:rPr>
              <a:t>à</a:t>
            </a:r>
            <a:r>
              <a:rPr sz="2600" spc="-24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600" spc="-90" dirty="0">
                <a:solidFill>
                  <a:srgbClr val="2F2F2F"/>
                </a:solidFill>
                <a:latin typeface="Cambria"/>
                <a:cs typeface="Cambria"/>
              </a:rPr>
              <a:t>Linguagem</a:t>
            </a:r>
            <a:r>
              <a:rPr sz="2600" spc="-25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600" spc="-50" dirty="0">
                <a:solidFill>
                  <a:srgbClr val="2F2F2F"/>
                </a:solidFill>
                <a:latin typeface="Cambria"/>
                <a:cs typeface="Cambria"/>
              </a:rPr>
              <a:t>C</a:t>
            </a:r>
            <a:endParaRPr sz="26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9253" y="0"/>
            <a:ext cx="9165590" cy="784860"/>
            <a:chOff x="309253" y="0"/>
            <a:chExt cx="9165590" cy="784860"/>
          </a:xfrm>
        </p:grpSpPr>
        <p:sp>
          <p:nvSpPr>
            <p:cNvPr id="4" name="object 4"/>
            <p:cNvSpPr/>
            <p:nvPr/>
          </p:nvSpPr>
          <p:spPr>
            <a:xfrm>
              <a:off x="586621" y="763523"/>
              <a:ext cx="8888095" cy="0"/>
            </a:xfrm>
            <a:custGeom>
              <a:avLst/>
              <a:gdLst/>
              <a:ahLst/>
              <a:cxnLst/>
              <a:rect l="l" t="t" r="r" b="b"/>
              <a:pathLst>
                <a:path w="8888095">
                  <a:moveTo>
                    <a:pt x="0" y="0"/>
                  </a:moveTo>
                  <a:lnTo>
                    <a:pt x="8887964" y="0"/>
                  </a:lnTo>
                </a:path>
              </a:pathLst>
            </a:custGeom>
            <a:ln w="41980">
              <a:solidFill>
                <a:srgbClr val="81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253" y="0"/>
              <a:ext cx="1626106" cy="71780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47761" y="2200153"/>
            <a:ext cx="418274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-10" dirty="0">
                <a:solidFill>
                  <a:srgbClr val="000FFF"/>
                </a:solidFill>
                <a:latin typeface="Calibri"/>
                <a:cs typeface="Calibri"/>
              </a:rPr>
              <a:t>Lembre-</a:t>
            </a:r>
            <a:r>
              <a:rPr sz="3500" dirty="0">
                <a:solidFill>
                  <a:srgbClr val="000FFF"/>
                </a:solidFill>
                <a:latin typeface="Calibri"/>
                <a:cs typeface="Calibri"/>
              </a:rPr>
              <a:t>se</a:t>
            </a:r>
            <a:r>
              <a:rPr sz="3500" b="0" spc="-85" dirty="0">
                <a:solidFill>
                  <a:srgbClr val="000FFF"/>
                </a:solidFill>
                <a:latin typeface="Times New Roman"/>
                <a:cs typeface="Times New Roman"/>
              </a:rPr>
              <a:t> </a:t>
            </a:r>
            <a:r>
              <a:rPr sz="3500" spc="-10" dirty="0">
                <a:solidFill>
                  <a:srgbClr val="000FFF"/>
                </a:solidFill>
                <a:latin typeface="Calibri"/>
                <a:cs typeface="Calibri"/>
              </a:rPr>
              <a:t>sempre!!!!!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30612" y="3166970"/>
            <a:ext cx="4174490" cy="18726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7665" marR="5080" indent="-334010">
              <a:lnSpc>
                <a:spcPct val="132500"/>
              </a:lnSpc>
              <a:spcBef>
                <a:spcPts val="90"/>
              </a:spcBef>
            </a:pPr>
            <a:r>
              <a:rPr sz="3050" b="1" dirty="0">
                <a:solidFill>
                  <a:srgbClr val="C00000"/>
                </a:solidFill>
                <a:latin typeface="Calibri"/>
                <a:cs typeface="Calibri"/>
              </a:rPr>
              <a:t>Só</a:t>
            </a:r>
            <a:r>
              <a:rPr sz="3050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C00000"/>
                </a:solidFill>
                <a:latin typeface="Calibri"/>
                <a:cs typeface="Calibri"/>
              </a:rPr>
              <a:t>se</a:t>
            </a:r>
            <a:r>
              <a:rPr sz="3050" spc="-5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C00000"/>
                </a:solidFill>
                <a:latin typeface="Calibri"/>
                <a:cs typeface="Calibri"/>
              </a:rPr>
              <a:t>Aprende</a:t>
            </a:r>
            <a:r>
              <a:rPr sz="3050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50" b="1" spc="-10" dirty="0">
                <a:solidFill>
                  <a:srgbClr val="C00000"/>
                </a:solidFill>
                <a:latin typeface="Calibri"/>
                <a:cs typeface="Calibri"/>
              </a:rPr>
              <a:t>Programar</a:t>
            </a:r>
            <a:r>
              <a:rPr sz="305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50" b="1" spc="-10" dirty="0">
                <a:solidFill>
                  <a:srgbClr val="C00000"/>
                </a:solidFill>
                <a:latin typeface="Calibri"/>
                <a:cs typeface="Calibri"/>
              </a:rPr>
              <a:t>PROGRAMANDO!!!!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305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3050" spc="-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C00000"/>
                </a:solidFill>
                <a:latin typeface="Calibri"/>
                <a:cs typeface="Calibri"/>
              </a:rPr>
              <a:t>prática</a:t>
            </a:r>
            <a:r>
              <a:rPr sz="3050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C00000"/>
                </a:solidFill>
                <a:latin typeface="Calibri"/>
                <a:cs typeface="Calibri"/>
              </a:rPr>
              <a:t>é</a:t>
            </a:r>
            <a:r>
              <a:rPr sz="3050" spc="-7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50" b="1" spc="-10" dirty="0">
                <a:solidFill>
                  <a:srgbClr val="C00000"/>
                </a:solidFill>
                <a:latin typeface="Calibri"/>
                <a:cs typeface="Calibri"/>
              </a:rPr>
              <a:t>Fundamental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85006" y="228098"/>
            <a:ext cx="105537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70" dirty="0"/>
              <a:t>Python</a:t>
            </a:r>
          </a:p>
        </p:txBody>
      </p:sp>
      <p:sp>
        <p:nvSpPr>
          <p:cNvPr id="3" name="object 3"/>
          <p:cNvSpPr/>
          <p:nvPr/>
        </p:nvSpPr>
        <p:spPr>
          <a:xfrm>
            <a:off x="586621" y="763523"/>
            <a:ext cx="8888095" cy="0"/>
          </a:xfrm>
          <a:custGeom>
            <a:avLst/>
            <a:gdLst/>
            <a:ahLst/>
            <a:cxnLst/>
            <a:rect l="l" t="t" r="r" b="b"/>
            <a:pathLst>
              <a:path w="8888095">
                <a:moveTo>
                  <a:pt x="0" y="0"/>
                </a:moveTo>
                <a:lnTo>
                  <a:pt x="8887964" y="0"/>
                </a:lnTo>
              </a:path>
            </a:pathLst>
          </a:custGeom>
          <a:ln w="41980">
            <a:solidFill>
              <a:srgbClr val="8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0996" y="654548"/>
            <a:ext cx="8438515" cy="620649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1540"/>
              </a:spcBef>
              <a:buClr>
                <a:srgbClr val="AD0101"/>
              </a:buClr>
              <a:buFont typeface="Arial MT"/>
              <a:buChar char="•"/>
              <a:tabLst>
                <a:tab pos="263525" algn="l"/>
              </a:tabLst>
            </a:pPr>
            <a:r>
              <a:rPr sz="2750" b="1" spc="-10" dirty="0">
                <a:latin typeface="Calibri"/>
                <a:cs typeface="Calibri"/>
              </a:rPr>
              <a:t>Exercícios</a:t>
            </a:r>
            <a:r>
              <a:rPr sz="2750" spc="-100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Calibri"/>
                <a:cs typeface="Calibri"/>
              </a:rPr>
              <a:t>–</a:t>
            </a:r>
            <a:r>
              <a:rPr sz="2750" spc="-95" dirty="0">
                <a:latin typeface="Times New Roman"/>
                <a:cs typeface="Times New Roman"/>
              </a:rPr>
              <a:t> </a:t>
            </a:r>
            <a:r>
              <a:rPr sz="2750" b="1" spc="-25" dirty="0">
                <a:latin typeface="Calibri"/>
                <a:cs typeface="Calibri"/>
              </a:rPr>
              <a:t>Vamos</a:t>
            </a:r>
            <a:r>
              <a:rPr sz="2750" spc="-120" dirty="0">
                <a:latin typeface="Times New Roman"/>
                <a:cs typeface="Times New Roman"/>
              </a:rPr>
              <a:t> </a:t>
            </a:r>
            <a:r>
              <a:rPr sz="2750" b="1" spc="-10" dirty="0">
                <a:latin typeface="Calibri"/>
                <a:cs typeface="Calibri"/>
              </a:rPr>
              <a:t>praticar!!!!!</a:t>
            </a:r>
            <a:endParaRPr sz="2750">
              <a:latin typeface="Calibri"/>
              <a:cs typeface="Calibri"/>
            </a:endParaRPr>
          </a:p>
          <a:p>
            <a:pPr marL="692150" marR="902335" lvl="1" indent="-504825">
              <a:lnSpc>
                <a:spcPct val="120900"/>
              </a:lnSpc>
              <a:spcBef>
                <a:spcPts val="640"/>
              </a:spcBef>
              <a:buClr>
                <a:srgbClr val="7F8DA9"/>
              </a:buClr>
              <a:buAutoNum type="arabicPeriod"/>
              <a:tabLst>
                <a:tab pos="692150" algn="l"/>
              </a:tabLst>
            </a:pPr>
            <a:r>
              <a:rPr sz="2300" dirty="0">
                <a:latin typeface="Calibri"/>
                <a:cs typeface="Calibri"/>
              </a:rPr>
              <a:t>Leia</a:t>
            </a:r>
            <a:r>
              <a:rPr sz="2300" spc="-7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um</a:t>
            </a:r>
            <a:r>
              <a:rPr sz="2300" spc="-9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número</a:t>
            </a:r>
            <a:r>
              <a:rPr sz="2300" spc="-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inteiro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-8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imprima</a:t>
            </a:r>
            <a:r>
              <a:rPr sz="2300" spc="-7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o</a:t>
            </a:r>
            <a:r>
              <a:rPr sz="2300" spc="-8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seu</a:t>
            </a:r>
            <a:r>
              <a:rPr sz="2300" spc="-7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antecessor</a:t>
            </a:r>
            <a:r>
              <a:rPr sz="2300" spc="-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-75" dirty="0">
                <a:latin typeface="Times New Roman"/>
                <a:cs typeface="Times New Roman"/>
              </a:rPr>
              <a:t> </a:t>
            </a:r>
            <a:r>
              <a:rPr sz="2300" spc="-25" dirty="0">
                <a:latin typeface="Calibri"/>
                <a:cs typeface="Calibri"/>
              </a:rPr>
              <a:t>seu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Calibri"/>
                <a:cs typeface="Calibri"/>
              </a:rPr>
              <a:t>sucessor</a:t>
            </a:r>
            <a:endParaRPr sz="2300">
              <a:latin typeface="Calibri"/>
              <a:cs typeface="Calibri"/>
            </a:endParaRPr>
          </a:p>
          <a:p>
            <a:pPr marL="692150" lvl="1" indent="-504825">
              <a:lnSpc>
                <a:spcPct val="100000"/>
              </a:lnSpc>
              <a:spcBef>
                <a:spcPts val="1235"/>
              </a:spcBef>
              <a:buClr>
                <a:srgbClr val="7F8DA9"/>
              </a:buClr>
              <a:buAutoNum type="arabicPeriod"/>
              <a:tabLst>
                <a:tab pos="692150" algn="l"/>
              </a:tabLst>
            </a:pPr>
            <a:r>
              <a:rPr sz="2300" dirty="0">
                <a:latin typeface="Calibri"/>
                <a:cs typeface="Calibri"/>
              </a:rPr>
              <a:t>Determine</a:t>
            </a:r>
            <a:r>
              <a:rPr sz="2300" spc="-7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8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área</a:t>
            </a:r>
            <a:r>
              <a:rPr sz="2300" spc="-7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de</a:t>
            </a:r>
            <a:r>
              <a:rPr sz="2300" spc="-7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um</a:t>
            </a:r>
            <a:r>
              <a:rPr sz="2300" spc="-8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Calibri"/>
                <a:cs typeface="Calibri"/>
              </a:rPr>
              <a:t>triângulo</a:t>
            </a:r>
            <a:endParaRPr sz="2300">
              <a:latin typeface="Calibri"/>
              <a:cs typeface="Calibri"/>
            </a:endParaRPr>
          </a:p>
          <a:p>
            <a:pPr marL="692150" marR="186055" lvl="1" indent="-504825">
              <a:lnSpc>
                <a:spcPct val="120900"/>
              </a:lnSpc>
              <a:spcBef>
                <a:spcPts val="650"/>
              </a:spcBef>
              <a:buClr>
                <a:srgbClr val="7F8DA9"/>
              </a:buClr>
              <a:buAutoNum type="arabicPeriod"/>
              <a:tabLst>
                <a:tab pos="692150" algn="l"/>
              </a:tabLst>
            </a:pPr>
            <a:r>
              <a:rPr sz="2300" dirty="0">
                <a:latin typeface="Calibri"/>
                <a:cs typeface="Calibri"/>
              </a:rPr>
              <a:t>Leia</a:t>
            </a:r>
            <a:r>
              <a:rPr sz="2300" spc="-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o</a:t>
            </a:r>
            <a:r>
              <a:rPr sz="2300" spc="-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salário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mensal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atual</a:t>
            </a:r>
            <a:r>
              <a:rPr sz="2300" spc="-6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de</a:t>
            </a:r>
            <a:r>
              <a:rPr sz="2300" spc="-6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um</a:t>
            </a:r>
            <a:r>
              <a:rPr sz="2300" spc="-7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funcionário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-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o</a:t>
            </a:r>
            <a:r>
              <a:rPr sz="2300" spc="-6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Calibri"/>
                <a:cs typeface="Calibri"/>
              </a:rPr>
              <a:t>percentual</a:t>
            </a:r>
            <a:r>
              <a:rPr sz="2300" spc="-65" dirty="0">
                <a:latin typeface="Times New Roman"/>
                <a:cs typeface="Times New Roman"/>
              </a:rPr>
              <a:t> </a:t>
            </a:r>
            <a:r>
              <a:rPr sz="2300" spc="-25" dirty="0">
                <a:latin typeface="Calibri"/>
                <a:cs typeface="Calibri"/>
              </a:rPr>
              <a:t>de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Calibri"/>
                <a:cs typeface="Calibri"/>
              </a:rPr>
              <a:t>reajuste</a:t>
            </a:r>
            <a:r>
              <a:rPr sz="2300" spc="-7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-8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determine</a:t>
            </a:r>
            <a:r>
              <a:rPr sz="2300" spc="-6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o</a:t>
            </a:r>
            <a:r>
              <a:rPr sz="2300" spc="-7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valor</a:t>
            </a:r>
            <a:r>
              <a:rPr sz="2300" spc="-6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do</a:t>
            </a:r>
            <a:r>
              <a:rPr sz="2300" spc="-7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novo</a:t>
            </a:r>
            <a:r>
              <a:rPr sz="2300" spc="-6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Calibri"/>
                <a:cs typeface="Calibri"/>
              </a:rPr>
              <a:t>salário</a:t>
            </a:r>
            <a:endParaRPr sz="2300">
              <a:latin typeface="Calibri"/>
              <a:cs typeface="Calibri"/>
            </a:endParaRPr>
          </a:p>
          <a:p>
            <a:pPr marL="692150" lvl="1" indent="-504825">
              <a:lnSpc>
                <a:spcPct val="100000"/>
              </a:lnSpc>
              <a:spcBef>
                <a:spcPts val="1235"/>
              </a:spcBef>
              <a:buClr>
                <a:srgbClr val="7F8DA9"/>
              </a:buClr>
              <a:buAutoNum type="arabicPeriod"/>
              <a:tabLst>
                <a:tab pos="692150" algn="l"/>
              </a:tabLst>
            </a:pPr>
            <a:r>
              <a:rPr sz="2300" dirty="0">
                <a:latin typeface="Calibri"/>
                <a:cs typeface="Calibri"/>
              </a:rPr>
              <a:t>Calcule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o</a:t>
            </a:r>
            <a:r>
              <a:rPr sz="2300" spc="-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volume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do</a:t>
            </a:r>
            <a:r>
              <a:rPr sz="2300" spc="-60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Calibri"/>
                <a:cs typeface="Calibri"/>
              </a:rPr>
              <a:t>cubo</a:t>
            </a:r>
            <a:endParaRPr sz="2300">
              <a:latin typeface="Calibri"/>
              <a:cs typeface="Calibri"/>
            </a:endParaRPr>
          </a:p>
          <a:p>
            <a:pPr marL="692150" marR="5080" lvl="1" indent="-504825">
              <a:lnSpc>
                <a:spcPct val="120900"/>
              </a:lnSpc>
              <a:spcBef>
                <a:spcPts val="645"/>
              </a:spcBef>
              <a:buClr>
                <a:srgbClr val="7F8DA9"/>
              </a:buClr>
              <a:buAutoNum type="arabicPeriod"/>
              <a:tabLst>
                <a:tab pos="692150" algn="l"/>
              </a:tabLst>
            </a:pPr>
            <a:r>
              <a:rPr sz="2300" dirty="0">
                <a:latin typeface="Calibri"/>
                <a:cs typeface="Calibri"/>
              </a:rPr>
              <a:t>Elabore</a:t>
            </a:r>
            <a:r>
              <a:rPr sz="2300" spc="-6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um</a:t>
            </a:r>
            <a:r>
              <a:rPr sz="2300" spc="-10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Calibri"/>
                <a:cs typeface="Calibri"/>
              </a:rPr>
              <a:t>programa</a:t>
            </a:r>
            <a:r>
              <a:rPr sz="2300" spc="-9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que</a:t>
            </a:r>
            <a:r>
              <a:rPr sz="2300" spc="-8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dada</a:t>
            </a:r>
            <a:r>
              <a:rPr sz="2300" spc="-9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uma</a:t>
            </a:r>
            <a:r>
              <a:rPr sz="2300" spc="-10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distância</a:t>
            </a:r>
            <a:r>
              <a:rPr sz="2300" spc="-10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percorrida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spc="-25" dirty="0">
                <a:latin typeface="Calibri"/>
                <a:cs typeface="Calibri"/>
              </a:rPr>
              <a:t>(em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quilômetros),</a:t>
            </a:r>
            <a:r>
              <a:rPr sz="2300" spc="-6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bem</a:t>
            </a:r>
            <a:r>
              <a:rPr sz="2300" spc="-8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como</a:t>
            </a:r>
            <a:r>
              <a:rPr sz="2300" spc="-9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o</a:t>
            </a:r>
            <a:r>
              <a:rPr sz="2300" spc="-8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total</a:t>
            </a:r>
            <a:r>
              <a:rPr sz="2300" spc="-10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de</a:t>
            </a:r>
            <a:r>
              <a:rPr sz="2300" spc="-8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combustível</a:t>
            </a:r>
            <a:r>
              <a:rPr sz="2300" spc="-6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Calibri"/>
                <a:cs typeface="Calibri"/>
              </a:rPr>
              <a:t>gasto</a:t>
            </a:r>
            <a:r>
              <a:rPr sz="2300" spc="-9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(em</a:t>
            </a:r>
            <a:r>
              <a:rPr sz="2300" spc="-8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Calibri"/>
                <a:cs typeface="Calibri"/>
              </a:rPr>
              <a:t>litros),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informe</a:t>
            </a:r>
            <a:r>
              <a:rPr sz="2300" spc="-7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o</a:t>
            </a:r>
            <a:r>
              <a:rPr sz="2300" spc="-9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consumo</a:t>
            </a:r>
            <a:r>
              <a:rPr sz="2300" spc="-7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do</a:t>
            </a:r>
            <a:r>
              <a:rPr sz="2300" spc="-9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Calibri"/>
                <a:cs typeface="Calibri"/>
              </a:rPr>
              <a:t>veículo</a:t>
            </a:r>
            <a:endParaRPr sz="2300">
              <a:latin typeface="Calibri"/>
              <a:cs typeface="Calibri"/>
            </a:endParaRPr>
          </a:p>
          <a:p>
            <a:pPr marL="690880" marR="60325" lvl="1" indent="-503555" algn="just">
              <a:lnSpc>
                <a:spcPct val="120700"/>
              </a:lnSpc>
              <a:spcBef>
                <a:spcPts val="655"/>
              </a:spcBef>
              <a:buClr>
                <a:srgbClr val="7F8DA9"/>
              </a:buClr>
              <a:buAutoNum type="arabicPeriod"/>
              <a:tabLst>
                <a:tab pos="692150" algn="l"/>
              </a:tabLst>
            </a:pPr>
            <a:r>
              <a:rPr sz="2300" spc="-10" dirty="0">
                <a:latin typeface="Calibri"/>
                <a:cs typeface="Calibri"/>
              </a:rPr>
              <a:t>Faça</a:t>
            </a:r>
            <a:r>
              <a:rPr sz="2300" spc="-10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um</a:t>
            </a:r>
            <a:r>
              <a:rPr sz="2300" spc="-7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Calibri"/>
                <a:cs typeface="Calibri"/>
              </a:rPr>
              <a:t>programa</a:t>
            </a:r>
            <a:r>
              <a:rPr sz="2300" spc="-7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que</a:t>
            </a:r>
            <a:r>
              <a:rPr sz="2300" spc="-7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dadas</a:t>
            </a:r>
            <a:r>
              <a:rPr sz="2300" spc="-7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as</a:t>
            </a:r>
            <a:r>
              <a:rPr sz="2300" spc="-7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medidas</a:t>
            </a:r>
            <a:r>
              <a:rPr sz="2300" spc="-6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de</a:t>
            </a:r>
            <a:r>
              <a:rPr sz="2300" spc="-7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uma</a:t>
            </a:r>
            <a:r>
              <a:rPr sz="2300" spc="-8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sala</a:t>
            </a:r>
            <a:r>
              <a:rPr sz="2300" spc="-6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em</a:t>
            </a:r>
            <a:r>
              <a:rPr sz="2300" spc="-6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Calibri"/>
                <a:cs typeface="Calibri"/>
              </a:rPr>
              <a:t>metro</a:t>
            </a:r>
            <a:r>
              <a:rPr sz="2300" spc="-10" dirty="0">
                <a:latin typeface="Times New Roman"/>
                <a:cs typeface="Times New Roman"/>
              </a:rPr>
              <a:t> 	</a:t>
            </a:r>
            <a:r>
              <a:rPr sz="2300" dirty="0">
                <a:latin typeface="Calibri"/>
                <a:cs typeface="Calibri"/>
              </a:rPr>
              <a:t>(comprimento</a:t>
            </a:r>
            <a:r>
              <a:rPr sz="2300" spc="-8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-8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Calibri"/>
                <a:cs typeface="Calibri"/>
              </a:rPr>
              <a:t>largura),</a:t>
            </a:r>
            <a:r>
              <a:rPr sz="2300" spc="-7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bem</a:t>
            </a:r>
            <a:r>
              <a:rPr sz="2300" spc="-8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como</a:t>
            </a:r>
            <a:r>
              <a:rPr sz="2300" spc="-7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o</a:t>
            </a:r>
            <a:r>
              <a:rPr sz="2300" spc="-9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preço</a:t>
            </a:r>
            <a:r>
              <a:rPr sz="2300" spc="-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do</a:t>
            </a:r>
            <a:r>
              <a:rPr sz="2300" spc="-9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metro</a:t>
            </a:r>
            <a:r>
              <a:rPr sz="2300" spc="-7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Calibri"/>
                <a:cs typeface="Calibri"/>
              </a:rPr>
              <a:t>quadrado</a:t>
            </a:r>
            <a:r>
              <a:rPr sz="2300" spc="-10" dirty="0">
                <a:latin typeface="Times New Roman"/>
                <a:cs typeface="Times New Roman"/>
              </a:rPr>
              <a:t> 	</a:t>
            </a:r>
            <a:r>
              <a:rPr sz="2300" dirty="0">
                <a:latin typeface="Calibri"/>
                <a:cs typeface="Calibri"/>
              </a:rPr>
              <a:t>do</a:t>
            </a:r>
            <a:r>
              <a:rPr sz="2300" spc="-8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carpete,</a:t>
            </a:r>
            <a:r>
              <a:rPr sz="2300" spc="-9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informe</a:t>
            </a:r>
            <a:r>
              <a:rPr sz="2300" spc="-7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o</a:t>
            </a:r>
            <a:r>
              <a:rPr sz="2300" spc="-10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custo</a:t>
            </a:r>
            <a:r>
              <a:rPr sz="2300" spc="-9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total</a:t>
            </a:r>
            <a:r>
              <a:rPr sz="2300" spc="-10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para</a:t>
            </a:r>
            <a:r>
              <a:rPr sz="2300" spc="-9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Calibri"/>
                <a:cs typeface="Calibri"/>
              </a:rPr>
              <a:t>forrar</a:t>
            </a:r>
            <a:r>
              <a:rPr sz="2300" spc="-8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o</a:t>
            </a:r>
            <a:r>
              <a:rPr sz="2300" spc="-8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piso</a:t>
            </a:r>
            <a:r>
              <a:rPr sz="2300" spc="-7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da</a:t>
            </a:r>
            <a:r>
              <a:rPr sz="2300" spc="-90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Calibri"/>
                <a:cs typeface="Calibri"/>
              </a:rPr>
              <a:t>sala</a:t>
            </a:r>
            <a:endParaRPr sz="23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253" y="0"/>
            <a:ext cx="1626106" cy="71780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9026026" y="6173221"/>
            <a:ext cx="1358900" cy="1383030"/>
            <a:chOff x="9026026" y="6173221"/>
            <a:chExt cx="1358900" cy="138303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55486" y="6202679"/>
              <a:ext cx="1328927" cy="134569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041769" y="6188963"/>
              <a:ext cx="1343025" cy="1367155"/>
            </a:xfrm>
            <a:custGeom>
              <a:avLst/>
              <a:gdLst/>
              <a:ahLst/>
              <a:cxnLst/>
              <a:rect l="l" t="t" r="r" b="b"/>
              <a:pathLst>
                <a:path w="1343025" h="1367154">
                  <a:moveTo>
                    <a:pt x="0" y="0"/>
                  </a:moveTo>
                  <a:lnTo>
                    <a:pt x="0" y="1367027"/>
                  </a:lnTo>
                </a:path>
                <a:path w="1343025" h="1367154">
                  <a:moveTo>
                    <a:pt x="1342646" y="0"/>
                  </a:moveTo>
                  <a:lnTo>
                    <a:pt x="0" y="0"/>
                  </a:lnTo>
                </a:path>
              </a:pathLst>
            </a:custGeom>
            <a:ln w="31485">
              <a:solidFill>
                <a:srgbClr val="FFB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85006" y="228098"/>
            <a:ext cx="105537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70" dirty="0"/>
              <a:t>Python</a:t>
            </a:r>
          </a:p>
        </p:txBody>
      </p:sp>
      <p:sp>
        <p:nvSpPr>
          <p:cNvPr id="3" name="object 3"/>
          <p:cNvSpPr/>
          <p:nvPr/>
        </p:nvSpPr>
        <p:spPr>
          <a:xfrm>
            <a:off x="586621" y="763523"/>
            <a:ext cx="8888095" cy="0"/>
          </a:xfrm>
          <a:custGeom>
            <a:avLst/>
            <a:gdLst/>
            <a:ahLst/>
            <a:cxnLst/>
            <a:rect l="l" t="t" r="r" b="b"/>
            <a:pathLst>
              <a:path w="8888095">
                <a:moveTo>
                  <a:pt x="0" y="0"/>
                </a:moveTo>
                <a:lnTo>
                  <a:pt x="8887964" y="0"/>
                </a:lnTo>
              </a:path>
            </a:pathLst>
          </a:custGeom>
          <a:ln w="41980">
            <a:solidFill>
              <a:srgbClr val="8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35676" y="6483860"/>
            <a:ext cx="76835" cy="30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sz="2400" spc="-50" dirty="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4504" y="606406"/>
            <a:ext cx="8617585" cy="6664325"/>
          </a:xfrm>
          <a:prstGeom prst="rect">
            <a:avLst/>
          </a:prstGeom>
        </p:spPr>
        <p:txBody>
          <a:bodyPr vert="horz" wrap="square" lIns="0" tIns="322580" rIns="0" bIns="0" rtlCol="0">
            <a:spAutoFit/>
          </a:bodyPr>
          <a:lstStyle/>
          <a:p>
            <a:pPr marL="390525" indent="-251460">
              <a:lnSpc>
                <a:spcPct val="100000"/>
              </a:lnSpc>
              <a:spcBef>
                <a:spcPts val="2540"/>
              </a:spcBef>
              <a:buClr>
                <a:srgbClr val="AD0101"/>
              </a:buClr>
              <a:buFont typeface="Arial MT"/>
              <a:buChar char="•"/>
              <a:tabLst>
                <a:tab pos="390525" algn="l"/>
              </a:tabLst>
            </a:pPr>
            <a:r>
              <a:rPr sz="3400" b="1" spc="-10" dirty="0">
                <a:latin typeface="Calibri"/>
                <a:cs typeface="Calibri"/>
              </a:rPr>
              <a:t>Exercícios</a:t>
            </a:r>
            <a:r>
              <a:rPr sz="3400" spc="-140" dirty="0">
                <a:latin typeface="Times New Roman"/>
                <a:cs typeface="Times New Roman"/>
              </a:rPr>
              <a:t> </a:t>
            </a:r>
            <a:r>
              <a:rPr sz="3400" b="1" dirty="0">
                <a:latin typeface="Calibri"/>
                <a:cs typeface="Calibri"/>
              </a:rPr>
              <a:t>–</a:t>
            </a:r>
            <a:r>
              <a:rPr sz="3400" spc="-114" dirty="0">
                <a:latin typeface="Times New Roman"/>
                <a:cs typeface="Times New Roman"/>
              </a:rPr>
              <a:t> </a:t>
            </a:r>
            <a:r>
              <a:rPr sz="3400" b="1" spc="-25" dirty="0">
                <a:latin typeface="Calibri"/>
                <a:cs typeface="Calibri"/>
              </a:rPr>
              <a:t>Vamos</a:t>
            </a:r>
            <a:r>
              <a:rPr sz="3400" spc="-150" dirty="0">
                <a:latin typeface="Times New Roman"/>
                <a:cs typeface="Times New Roman"/>
              </a:rPr>
              <a:t> </a:t>
            </a:r>
            <a:r>
              <a:rPr sz="3400" b="1" spc="-10" dirty="0">
                <a:latin typeface="Calibri"/>
                <a:cs typeface="Calibri"/>
              </a:rPr>
              <a:t>praticar!!!!!</a:t>
            </a:r>
            <a:endParaRPr sz="3400">
              <a:latin typeface="Calibri"/>
              <a:cs typeface="Calibri"/>
            </a:endParaRPr>
          </a:p>
          <a:p>
            <a:pPr marL="516890" marR="5080" indent="-504825">
              <a:lnSpc>
                <a:spcPct val="131400"/>
              </a:lnSpc>
              <a:spcBef>
                <a:spcPts val="840"/>
              </a:spcBef>
              <a:buClr>
                <a:srgbClr val="7F8DA9"/>
              </a:buClr>
              <a:buAutoNum type="arabicPeriod" startAt="7"/>
              <a:tabLst>
                <a:tab pos="516890" algn="l"/>
              </a:tabLst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índice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massa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corpórea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(IMC)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pessoa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igual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peso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(em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quilogramas)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dividido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quadrado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sua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altura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(em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metros).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Construa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programa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dados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peso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altura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de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pessoa,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informe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seu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IMC</a:t>
            </a:r>
            <a:endParaRPr sz="2400">
              <a:latin typeface="Calibri"/>
              <a:cs typeface="Calibri"/>
            </a:endParaRPr>
          </a:p>
          <a:p>
            <a:pPr marL="516890" marR="382905" indent="-504825">
              <a:lnSpc>
                <a:spcPct val="131200"/>
              </a:lnSpc>
              <a:spcBef>
                <a:spcPts val="660"/>
              </a:spcBef>
              <a:buClr>
                <a:srgbClr val="7F8DA9"/>
              </a:buClr>
              <a:buAutoNum type="arabicPeriod" startAt="7"/>
              <a:tabLst>
                <a:tab pos="516890" algn="l"/>
              </a:tabLst>
            </a:pPr>
            <a:r>
              <a:rPr sz="2400" dirty="0">
                <a:latin typeface="Calibri"/>
                <a:cs typeface="Calibri"/>
              </a:rPr>
              <a:t>Uma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certa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importância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será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dividida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entre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três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ganhadores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de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concurso.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Sendo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quantia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total:</a:t>
            </a:r>
            <a:endParaRPr sz="2400">
              <a:latin typeface="Calibri"/>
              <a:cs typeface="Calibri"/>
            </a:endParaRPr>
          </a:p>
          <a:p>
            <a:pPr marL="692150" lvl="1" indent="-377825">
              <a:lnSpc>
                <a:spcPct val="100000"/>
              </a:lnSpc>
              <a:spcBef>
                <a:spcPts val="1560"/>
              </a:spcBef>
              <a:buClr>
                <a:srgbClr val="7F8DA9"/>
              </a:buClr>
              <a:buFont typeface="Arial MT"/>
              <a:buChar char="•"/>
              <a:tabLst>
                <a:tab pos="692150" algn="l"/>
              </a:tabLst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primeiro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ganhador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recebera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46%;</a:t>
            </a:r>
            <a:endParaRPr sz="2400">
              <a:latin typeface="Calibri"/>
              <a:cs typeface="Calibri"/>
            </a:endParaRPr>
          </a:p>
          <a:p>
            <a:pPr marL="692150" lvl="1" indent="-377825">
              <a:lnSpc>
                <a:spcPct val="100000"/>
              </a:lnSpc>
              <a:spcBef>
                <a:spcPts val="1560"/>
              </a:spcBef>
              <a:buClr>
                <a:srgbClr val="7F8DA9"/>
              </a:buClr>
              <a:buFont typeface="Arial MT"/>
              <a:buChar char="•"/>
              <a:tabLst>
                <a:tab pos="692150" algn="l"/>
              </a:tabLst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segundo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recebera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32%;</a:t>
            </a:r>
            <a:endParaRPr sz="2400">
              <a:latin typeface="Calibri"/>
              <a:cs typeface="Calibri"/>
            </a:endParaRPr>
          </a:p>
          <a:p>
            <a:pPr marL="692150" lvl="1" indent="-377825">
              <a:lnSpc>
                <a:spcPct val="100000"/>
              </a:lnSpc>
              <a:spcBef>
                <a:spcPts val="1560"/>
              </a:spcBef>
              <a:buClr>
                <a:srgbClr val="7F8DA9"/>
              </a:buClr>
              <a:buFont typeface="Arial MT"/>
              <a:buChar char="•"/>
              <a:tabLst>
                <a:tab pos="692150" algn="l"/>
              </a:tabLst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terceiro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recebera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restante;</a:t>
            </a:r>
            <a:endParaRPr sz="2400">
              <a:latin typeface="Calibri"/>
              <a:cs typeface="Calibri"/>
            </a:endParaRPr>
          </a:p>
          <a:p>
            <a:pPr marL="314325" marR="248920">
              <a:lnSpc>
                <a:spcPct val="131700"/>
              </a:lnSpc>
              <a:spcBef>
                <a:spcPts val="650"/>
              </a:spcBef>
            </a:pPr>
            <a:r>
              <a:rPr sz="2400" dirty="0">
                <a:latin typeface="Calibri"/>
                <a:cs typeface="Calibri"/>
              </a:rPr>
              <a:t>Elabore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programa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dado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concurso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reais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ele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calcule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imprima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quantia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ganha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por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cada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dos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ganhadores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253" y="0"/>
            <a:ext cx="1626106" cy="717803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9026026" y="6173221"/>
            <a:ext cx="1358900" cy="1383030"/>
            <a:chOff x="9026026" y="6173221"/>
            <a:chExt cx="1358900" cy="138303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55486" y="6202679"/>
              <a:ext cx="1328927" cy="134569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041769" y="6188963"/>
              <a:ext cx="1343025" cy="1367155"/>
            </a:xfrm>
            <a:custGeom>
              <a:avLst/>
              <a:gdLst/>
              <a:ahLst/>
              <a:cxnLst/>
              <a:rect l="l" t="t" r="r" b="b"/>
              <a:pathLst>
                <a:path w="1343025" h="1367154">
                  <a:moveTo>
                    <a:pt x="0" y="0"/>
                  </a:moveTo>
                  <a:lnTo>
                    <a:pt x="0" y="1367027"/>
                  </a:lnTo>
                </a:path>
                <a:path w="1343025" h="1367154">
                  <a:moveTo>
                    <a:pt x="1342646" y="0"/>
                  </a:moveTo>
                  <a:lnTo>
                    <a:pt x="0" y="0"/>
                  </a:lnTo>
                </a:path>
              </a:pathLst>
            </a:custGeom>
            <a:ln w="31485">
              <a:solidFill>
                <a:srgbClr val="FFB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85006" y="228098"/>
            <a:ext cx="105537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70" dirty="0"/>
              <a:t>Python</a:t>
            </a:r>
          </a:p>
        </p:txBody>
      </p:sp>
      <p:sp>
        <p:nvSpPr>
          <p:cNvPr id="3" name="object 3"/>
          <p:cNvSpPr/>
          <p:nvPr/>
        </p:nvSpPr>
        <p:spPr>
          <a:xfrm>
            <a:off x="586621" y="763523"/>
            <a:ext cx="8888095" cy="0"/>
          </a:xfrm>
          <a:custGeom>
            <a:avLst/>
            <a:gdLst/>
            <a:ahLst/>
            <a:cxnLst/>
            <a:rect l="l" t="t" r="r" b="b"/>
            <a:pathLst>
              <a:path w="8888095">
                <a:moveTo>
                  <a:pt x="0" y="0"/>
                </a:moveTo>
                <a:lnTo>
                  <a:pt x="8887964" y="0"/>
                </a:lnTo>
              </a:path>
            </a:pathLst>
          </a:custGeom>
          <a:ln w="41980">
            <a:solidFill>
              <a:srgbClr val="8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0996" y="623668"/>
            <a:ext cx="8511540" cy="6597650"/>
          </a:xfrm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2405"/>
              </a:spcBef>
              <a:buClr>
                <a:srgbClr val="AD0101"/>
              </a:buClr>
              <a:buFont typeface="Arial MT"/>
              <a:buChar char="•"/>
              <a:tabLst>
                <a:tab pos="264160" algn="l"/>
              </a:tabLst>
            </a:pPr>
            <a:r>
              <a:rPr sz="3400" b="1" spc="-10" dirty="0">
                <a:latin typeface="Calibri"/>
                <a:cs typeface="Calibri"/>
              </a:rPr>
              <a:t>Exercícios</a:t>
            </a:r>
            <a:r>
              <a:rPr sz="3400" spc="-140" dirty="0">
                <a:latin typeface="Times New Roman"/>
                <a:cs typeface="Times New Roman"/>
              </a:rPr>
              <a:t> </a:t>
            </a:r>
            <a:r>
              <a:rPr sz="3400" b="1" dirty="0">
                <a:latin typeface="Calibri"/>
                <a:cs typeface="Calibri"/>
              </a:rPr>
              <a:t>–</a:t>
            </a:r>
            <a:r>
              <a:rPr sz="3400" spc="-114" dirty="0">
                <a:latin typeface="Times New Roman"/>
                <a:cs typeface="Times New Roman"/>
              </a:rPr>
              <a:t> </a:t>
            </a:r>
            <a:r>
              <a:rPr sz="3400" b="1" spc="-25" dirty="0">
                <a:latin typeface="Calibri"/>
                <a:cs typeface="Calibri"/>
              </a:rPr>
              <a:t>Vamos</a:t>
            </a:r>
            <a:r>
              <a:rPr sz="3400" spc="-150" dirty="0">
                <a:latin typeface="Times New Roman"/>
                <a:cs typeface="Times New Roman"/>
              </a:rPr>
              <a:t> </a:t>
            </a:r>
            <a:r>
              <a:rPr sz="3400" b="1" spc="-10" dirty="0">
                <a:latin typeface="Calibri"/>
                <a:cs typeface="Calibri"/>
              </a:rPr>
              <a:t>praticar!!!!!</a:t>
            </a:r>
            <a:endParaRPr sz="3400">
              <a:latin typeface="Calibri"/>
              <a:cs typeface="Calibri"/>
            </a:endParaRPr>
          </a:p>
          <a:p>
            <a:pPr marL="692150" marR="261620" indent="-504825">
              <a:lnSpc>
                <a:spcPct val="132300"/>
              </a:lnSpc>
              <a:spcBef>
                <a:spcPts val="800"/>
              </a:spcBef>
              <a:tabLst>
                <a:tab pos="692150" algn="l"/>
              </a:tabLst>
            </a:pPr>
            <a:r>
              <a:rPr sz="2600" spc="-25" dirty="0">
                <a:solidFill>
                  <a:srgbClr val="414D5A"/>
                </a:solidFill>
                <a:latin typeface="Calibri"/>
                <a:cs typeface="Calibri"/>
              </a:rPr>
              <a:t>9.</a:t>
            </a:r>
            <a:r>
              <a:rPr sz="2600" dirty="0">
                <a:solidFill>
                  <a:srgbClr val="414D5A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Calibri"/>
                <a:cs typeface="Calibri"/>
              </a:rPr>
              <a:t>Elabore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um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programa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que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faça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simulação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um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Calibri"/>
                <a:cs typeface="Calibri"/>
              </a:rPr>
              <a:t>caixa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uma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Calibri"/>
                <a:cs typeface="Calibri"/>
              </a:rPr>
              <a:t>loja.</a:t>
            </a:r>
            <a:endParaRPr sz="2600">
              <a:latin typeface="Calibri"/>
              <a:cs typeface="Calibri"/>
            </a:endParaRPr>
          </a:p>
          <a:p>
            <a:pPr marL="792480" marR="5080">
              <a:lnSpc>
                <a:spcPct val="132300"/>
              </a:lnSpc>
              <a:spcBef>
                <a:spcPts val="645"/>
              </a:spcBef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usuário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deverá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digitar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Calibri"/>
                <a:cs typeface="Calibri"/>
              </a:rPr>
              <a:t>Valor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da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Compra,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Calibri"/>
                <a:cs typeface="Calibri"/>
              </a:rPr>
              <a:t>Valor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Calibri"/>
                <a:cs typeface="Calibri"/>
              </a:rPr>
              <a:t>Pago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pelo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Calibri"/>
                <a:cs typeface="Calibri"/>
              </a:rPr>
              <a:t>cliente.</a:t>
            </a:r>
            <a:endParaRPr sz="2600">
              <a:latin typeface="Calibri"/>
              <a:cs typeface="Calibri"/>
            </a:endParaRPr>
          </a:p>
          <a:p>
            <a:pPr marL="792480" marR="83185">
              <a:lnSpc>
                <a:spcPct val="132300"/>
              </a:lnSpc>
              <a:spcBef>
                <a:spcPts val="660"/>
              </a:spcBef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programa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irá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retornar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valor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troco,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cédulas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que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fazem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parte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troco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quantidade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cada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Calibri"/>
                <a:cs typeface="Calibri"/>
              </a:rPr>
              <a:t>cédula.</a:t>
            </a:r>
            <a:endParaRPr sz="2600">
              <a:latin typeface="Calibri"/>
              <a:cs typeface="Calibri"/>
            </a:endParaRPr>
          </a:p>
          <a:p>
            <a:pPr marL="792480" marR="70485">
              <a:lnSpc>
                <a:spcPct val="132300"/>
              </a:lnSpc>
              <a:spcBef>
                <a:spcPts val="650"/>
              </a:spcBef>
            </a:pPr>
            <a:r>
              <a:rPr sz="2600" dirty="0">
                <a:latin typeface="Calibri"/>
                <a:cs typeface="Calibri"/>
              </a:rPr>
              <a:t>Para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este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programa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considere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cédulas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R$20,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Calibri"/>
                <a:cs typeface="Calibri"/>
              </a:rPr>
              <a:t>R$10,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R$5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R$1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Calibri"/>
                <a:cs typeface="Calibri"/>
              </a:rPr>
              <a:t>real</a:t>
            </a:r>
            <a:endParaRPr sz="2600">
              <a:latin typeface="Calibri"/>
              <a:cs typeface="Calibri"/>
            </a:endParaRPr>
          </a:p>
          <a:p>
            <a:pPr marL="792480" marR="1609725">
              <a:lnSpc>
                <a:spcPts val="4790"/>
              </a:lnSpc>
              <a:spcBef>
                <a:spcPts val="235"/>
              </a:spcBef>
            </a:pPr>
            <a:r>
              <a:rPr sz="2600" dirty="0">
                <a:latin typeface="Calibri"/>
                <a:cs typeface="Calibri"/>
              </a:rPr>
              <a:t>Considere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possibilidade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não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haver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Calibri"/>
                <a:cs typeface="Calibri"/>
              </a:rPr>
              <a:t>troco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Veja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Exemplo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na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próxima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Calibri"/>
                <a:cs typeface="Calibri"/>
              </a:rPr>
              <a:t>página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253" y="0"/>
            <a:ext cx="1626106" cy="71780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9026026" y="6173221"/>
            <a:ext cx="1358900" cy="1383030"/>
            <a:chOff x="9026026" y="6173221"/>
            <a:chExt cx="1358900" cy="138303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55486" y="6202679"/>
              <a:ext cx="1328927" cy="134569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041769" y="6188963"/>
              <a:ext cx="1343025" cy="1367155"/>
            </a:xfrm>
            <a:custGeom>
              <a:avLst/>
              <a:gdLst/>
              <a:ahLst/>
              <a:cxnLst/>
              <a:rect l="l" t="t" r="r" b="b"/>
              <a:pathLst>
                <a:path w="1343025" h="1367154">
                  <a:moveTo>
                    <a:pt x="0" y="0"/>
                  </a:moveTo>
                  <a:lnTo>
                    <a:pt x="0" y="1367027"/>
                  </a:lnTo>
                </a:path>
                <a:path w="1343025" h="1367154">
                  <a:moveTo>
                    <a:pt x="1342646" y="0"/>
                  </a:moveTo>
                  <a:lnTo>
                    <a:pt x="0" y="0"/>
                  </a:lnTo>
                </a:path>
              </a:pathLst>
            </a:custGeom>
            <a:ln w="31485">
              <a:solidFill>
                <a:srgbClr val="FFB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85006" y="228098"/>
            <a:ext cx="105537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70" dirty="0"/>
              <a:t>Python</a:t>
            </a:r>
          </a:p>
        </p:txBody>
      </p:sp>
      <p:sp>
        <p:nvSpPr>
          <p:cNvPr id="3" name="object 3"/>
          <p:cNvSpPr/>
          <p:nvPr/>
        </p:nvSpPr>
        <p:spPr>
          <a:xfrm>
            <a:off x="586621" y="763523"/>
            <a:ext cx="8888095" cy="0"/>
          </a:xfrm>
          <a:custGeom>
            <a:avLst/>
            <a:gdLst/>
            <a:ahLst/>
            <a:cxnLst/>
            <a:rect l="l" t="t" r="r" b="b"/>
            <a:pathLst>
              <a:path w="8888095">
                <a:moveTo>
                  <a:pt x="0" y="0"/>
                </a:moveTo>
                <a:lnTo>
                  <a:pt x="8887964" y="0"/>
                </a:lnTo>
              </a:path>
            </a:pathLst>
          </a:custGeom>
          <a:ln w="41980">
            <a:solidFill>
              <a:srgbClr val="8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0996" y="623668"/>
            <a:ext cx="5843905" cy="1463675"/>
          </a:xfrm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2405"/>
              </a:spcBef>
              <a:buClr>
                <a:srgbClr val="AD0101"/>
              </a:buClr>
              <a:buFont typeface="Arial MT"/>
              <a:buChar char="•"/>
              <a:tabLst>
                <a:tab pos="264160" algn="l"/>
              </a:tabLst>
            </a:pPr>
            <a:r>
              <a:rPr sz="3400" b="1" spc="-10" dirty="0">
                <a:latin typeface="Calibri"/>
                <a:cs typeface="Calibri"/>
              </a:rPr>
              <a:t>Exercícios</a:t>
            </a:r>
            <a:r>
              <a:rPr sz="3400" spc="-140" dirty="0">
                <a:latin typeface="Times New Roman"/>
                <a:cs typeface="Times New Roman"/>
              </a:rPr>
              <a:t> </a:t>
            </a:r>
            <a:r>
              <a:rPr sz="3400" b="1" dirty="0">
                <a:latin typeface="Calibri"/>
                <a:cs typeface="Calibri"/>
              </a:rPr>
              <a:t>–</a:t>
            </a:r>
            <a:r>
              <a:rPr sz="3400" spc="-114" dirty="0">
                <a:latin typeface="Times New Roman"/>
                <a:cs typeface="Times New Roman"/>
              </a:rPr>
              <a:t> </a:t>
            </a:r>
            <a:r>
              <a:rPr sz="3400" b="1" spc="-25" dirty="0">
                <a:latin typeface="Calibri"/>
                <a:cs typeface="Calibri"/>
              </a:rPr>
              <a:t>Vamos</a:t>
            </a:r>
            <a:r>
              <a:rPr sz="3400" spc="-150" dirty="0">
                <a:latin typeface="Times New Roman"/>
                <a:cs typeface="Times New Roman"/>
              </a:rPr>
              <a:t> </a:t>
            </a:r>
            <a:r>
              <a:rPr sz="3400" b="1" spc="-10" dirty="0">
                <a:latin typeface="Calibri"/>
                <a:cs typeface="Calibri"/>
              </a:rPr>
              <a:t>praticar!!!!!</a:t>
            </a:r>
            <a:endParaRPr sz="3400">
              <a:latin typeface="Calibri"/>
              <a:cs typeface="Calibri"/>
            </a:endParaRPr>
          </a:p>
          <a:p>
            <a:pPr marL="187325">
              <a:lnSpc>
                <a:spcPct val="100000"/>
              </a:lnSpc>
              <a:spcBef>
                <a:spcPts val="1805"/>
              </a:spcBef>
              <a:tabLst>
                <a:tab pos="692150" algn="l"/>
              </a:tabLst>
            </a:pPr>
            <a:r>
              <a:rPr sz="2600" spc="-25" dirty="0">
                <a:solidFill>
                  <a:srgbClr val="414D5A"/>
                </a:solidFill>
                <a:latin typeface="Calibri"/>
                <a:cs typeface="Calibri"/>
              </a:rPr>
              <a:t>9.</a:t>
            </a:r>
            <a:r>
              <a:rPr sz="2600" dirty="0">
                <a:solidFill>
                  <a:srgbClr val="414D5A"/>
                </a:solidFill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Calibri"/>
                <a:cs typeface="Calibri"/>
              </a:rPr>
              <a:t>Exemplo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253" y="0"/>
            <a:ext cx="1626106" cy="71780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9026026" y="6173221"/>
            <a:ext cx="1358900" cy="1383030"/>
            <a:chOff x="9026026" y="6173221"/>
            <a:chExt cx="1358900" cy="138303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55486" y="6202679"/>
              <a:ext cx="1328927" cy="134569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041769" y="6188963"/>
              <a:ext cx="1343025" cy="1367155"/>
            </a:xfrm>
            <a:custGeom>
              <a:avLst/>
              <a:gdLst/>
              <a:ahLst/>
              <a:cxnLst/>
              <a:rect l="l" t="t" r="r" b="b"/>
              <a:pathLst>
                <a:path w="1343025" h="1367154">
                  <a:moveTo>
                    <a:pt x="0" y="0"/>
                  </a:moveTo>
                  <a:lnTo>
                    <a:pt x="0" y="1367027"/>
                  </a:lnTo>
                </a:path>
                <a:path w="1343025" h="1367154">
                  <a:moveTo>
                    <a:pt x="1342646" y="0"/>
                  </a:moveTo>
                  <a:lnTo>
                    <a:pt x="0" y="0"/>
                  </a:lnTo>
                </a:path>
              </a:pathLst>
            </a:custGeom>
            <a:ln w="31485">
              <a:solidFill>
                <a:srgbClr val="FFB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449291" y="3180933"/>
            <a:ext cx="3855085" cy="2706370"/>
            <a:chOff x="2449291" y="3180933"/>
            <a:chExt cx="3855085" cy="270637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88570" y="3217164"/>
              <a:ext cx="3781044" cy="26349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470281" y="3201923"/>
              <a:ext cx="3813175" cy="2664460"/>
            </a:xfrm>
            <a:custGeom>
              <a:avLst/>
              <a:gdLst/>
              <a:ahLst/>
              <a:cxnLst/>
              <a:rect l="l" t="t" r="r" b="b"/>
              <a:pathLst>
                <a:path w="3813175" h="2664460">
                  <a:moveTo>
                    <a:pt x="0" y="0"/>
                  </a:moveTo>
                  <a:lnTo>
                    <a:pt x="0" y="2663951"/>
                  </a:lnTo>
                  <a:lnTo>
                    <a:pt x="3813047" y="2663951"/>
                  </a:lnTo>
                  <a:lnTo>
                    <a:pt x="3813047" y="0"/>
                  </a:lnTo>
                  <a:lnTo>
                    <a:pt x="0" y="0"/>
                  </a:lnTo>
                  <a:close/>
                </a:path>
              </a:pathLst>
            </a:custGeom>
            <a:ln w="41980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379</Words>
  <Application>Microsoft Office PowerPoint</Application>
  <PresentationFormat>Personalizar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 MT</vt:lpstr>
      <vt:lpstr>Calibri</vt:lpstr>
      <vt:lpstr>Cambria</vt:lpstr>
      <vt:lpstr>Times New Roman</vt:lpstr>
      <vt:lpstr>Office Theme</vt:lpstr>
      <vt:lpstr>Programação de Computadores (PC)</vt:lpstr>
      <vt:lpstr>Lembre-se sempre!!!!!</vt:lpstr>
      <vt:lpstr>Python</vt:lpstr>
      <vt:lpstr>Python</vt:lpstr>
      <vt:lpstr>Python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de Computadores (PC)</dc:title>
  <cp:lastModifiedBy>PAULO CESAR DE ALVARENGA LUCCI</cp:lastModifiedBy>
  <cp:revision>1</cp:revision>
  <dcterms:created xsi:type="dcterms:W3CDTF">2024-07-08T13:48:59Z</dcterms:created>
  <dcterms:modified xsi:type="dcterms:W3CDTF">2024-07-15T11:32:27Z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2024-07-08T00:00:00Z</vt:filetime>
  </property>
  <property fmtid="{D5CDD505-2E9C-101B-9397-08002B2CF9AE}" pid="3" name="Producer">
    <vt:lpwstr>iLovePDF</vt:lpwstr>
  </property>
</Properties>
</file>