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676" y="1394690"/>
            <a:ext cx="5329555" cy="201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z="4850" spc="-145" dirty="0">
                <a:solidFill>
                  <a:srgbClr val="720E00"/>
                </a:solidFill>
              </a:rPr>
              <a:t>Programação</a:t>
            </a:r>
            <a:r>
              <a:rPr sz="4850" b="0" spc="-3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25" dirty="0">
                <a:solidFill>
                  <a:srgbClr val="720E00"/>
                </a:solidFill>
              </a:rPr>
              <a:t>de</a:t>
            </a:r>
            <a:r>
              <a:rPr sz="4850" b="0" spc="-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140" dirty="0">
                <a:solidFill>
                  <a:srgbClr val="720E00"/>
                </a:solidFill>
              </a:rPr>
              <a:t>Computadores</a:t>
            </a:r>
            <a:r>
              <a:rPr sz="4850" b="0" spc="-280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45" dirty="0">
                <a:solidFill>
                  <a:srgbClr val="720E00"/>
                </a:solidFill>
              </a:rPr>
              <a:t>(PC</a:t>
            </a:r>
            <a:r>
              <a:rPr sz="5300" spc="-45" dirty="0">
                <a:solidFill>
                  <a:srgbClr val="720E00"/>
                </a:solidFill>
              </a:rPr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6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2248" y="5022069"/>
            <a:ext cx="7994015" cy="15436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02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Comandos</a:t>
            </a:r>
            <a:r>
              <a:rPr sz="2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Seleção</a:t>
            </a: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45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1842" y="12191"/>
            <a:ext cx="2252471" cy="1680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7231" y="333253"/>
            <a:ext cx="30740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90" dirty="0">
                <a:solidFill>
                  <a:srgbClr val="2F2F2F"/>
                </a:solidFill>
                <a:latin typeface="Cambria"/>
                <a:cs typeface="Cambria"/>
              </a:rPr>
              <a:t>Comandos</a:t>
            </a:r>
            <a:r>
              <a:rPr sz="2600" spc="-2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2F2F2F"/>
                </a:solidFill>
                <a:latin typeface="Cambria"/>
                <a:cs typeface="Cambria"/>
              </a:rPr>
              <a:t>de</a:t>
            </a:r>
            <a:r>
              <a:rPr sz="2600" spc="-2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2F2F2F"/>
                </a:solidFill>
                <a:latin typeface="Cambria"/>
                <a:cs typeface="Cambria"/>
              </a:rPr>
              <a:t>Seleção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761" y="2200153"/>
            <a:ext cx="41827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Lembre-</a:t>
            </a:r>
            <a:r>
              <a:rPr sz="3500" dirty="0">
                <a:solidFill>
                  <a:srgbClr val="000FFF"/>
                </a:solidFill>
                <a:latin typeface="Calibri"/>
                <a:cs typeface="Calibri"/>
              </a:rPr>
              <a:t>se</a:t>
            </a:r>
            <a:r>
              <a:rPr sz="3500" b="0" spc="-85" dirty="0">
                <a:solidFill>
                  <a:srgbClr val="000FFF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sempre!!!!!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612" y="3166970"/>
            <a:ext cx="4174490" cy="1872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080" indent="-334010">
              <a:lnSpc>
                <a:spcPct val="132500"/>
              </a:lnSpc>
              <a:spcBef>
                <a:spcPts val="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Só</a:t>
            </a:r>
            <a:r>
              <a:rPr sz="30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05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Aprende</a:t>
            </a:r>
            <a:r>
              <a:rPr sz="305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Programar</a:t>
            </a:r>
            <a:r>
              <a:rPr sz="30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PROGRAMANDO!!!!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0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prática</a:t>
            </a:r>
            <a:r>
              <a:rPr sz="305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sz="305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Fundamental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7231" y="304298"/>
            <a:ext cx="30740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50" dirty="0"/>
              <a:t>Seleção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021" y="784859"/>
            <a:ext cx="850391" cy="873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253" y="6477000"/>
            <a:ext cx="1082038" cy="10789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9472" y="698388"/>
            <a:ext cx="8562340" cy="612330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35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Faça</a:t>
            </a:r>
            <a:r>
              <a:rPr sz="3050" spc="-8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Calibri"/>
                <a:cs typeface="Calibri"/>
              </a:rPr>
              <a:t>Você</a:t>
            </a:r>
            <a:endParaRPr sz="3050">
              <a:latin typeface="Calibri"/>
              <a:cs typeface="Calibri"/>
            </a:endParaRPr>
          </a:p>
          <a:p>
            <a:pPr marL="843280" marR="137160" lvl="1" indent="-504825">
              <a:lnSpc>
                <a:spcPct val="100000"/>
              </a:lnSpc>
              <a:spcBef>
                <a:spcPts val="885"/>
              </a:spcBef>
              <a:buClr>
                <a:srgbClr val="715F55"/>
              </a:buClr>
              <a:buAutoNum type="arabicPeriod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Elabore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número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inteiro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imprima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ele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par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ímpar</a:t>
            </a:r>
            <a:endParaRPr sz="2200">
              <a:latin typeface="Calibri"/>
              <a:cs typeface="Calibri"/>
            </a:endParaRPr>
          </a:p>
          <a:p>
            <a:pPr marL="843280" marR="681355" lvl="1" indent="-504825">
              <a:lnSpc>
                <a:spcPct val="100000"/>
              </a:lnSpc>
              <a:spcBef>
                <a:spcPts val="540"/>
              </a:spcBef>
              <a:buClr>
                <a:srgbClr val="715F55"/>
              </a:buClr>
              <a:buAutoNum type="arabicPeriod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Construa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lados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quadrilátero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determine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Quadrado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Retângulo</a:t>
            </a:r>
            <a:endParaRPr sz="2200">
              <a:latin typeface="Calibri"/>
              <a:cs typeface="Calibri"/>
            </a:endParaRPr>
          </a:p>
          <a:p>
            <a:pPr marL="842644" lvl="1" indent="-504190">
              <a:lnSpc>
                <a:spcPct val="100000"/>
              </a:lnSpc>
              <a:spcBef>
                <a:spcPts val="540"/>
              </a:spcBef>
              <a:buClr>
                <a:srgbClr val="715F55"/>
              </a:buClr>
              <a:buAutoNum type="arabicPeriod"/>
              <a:tabLst>
                <a:tab pos="842644" algn="l"/>
              </a:tabLst>
            </a:pPr>
            <a:r>
              <a:rPr sz="2200" dirty="0">
                <a:latin typeface="Calibri"/>
                <a:cs typeface="Calibri"/>
              </a:rPr>
              <a:t>Faça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peça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dois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números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imprima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maior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deles.</a:t>
            </a:r>
            <a:endParaRPr sz="2200">
              <a:latin typeface="Calibri"/>
              <a:cs typeface="Calibri"/>
            </a:endParaRPr>
          </a:p>
          <a:p>
            <a:pPr marL="843280" marR="178435" lvl="1" indent="-504825">
              <a:lnSpc>
                <a:spcPct val="100000"/>
              </a:lnSpc>
              <a:spcBef>
                <a:spcPts val="530"/>
              </a:spcBef>
              <a:buClr>
                <a:srgbClr val="715F55"/>
              </a:buClr>
              <a:buAutoNum type="arabicPeriod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Faça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peça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mostre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tela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é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positivo,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negativo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nulo.</a:t>
            </a:r>
            <a:endParaRPr sz="2200">
              <a:latin typeface="Calibri"/>
              <a:cs typeface="Calibri"/>
            </a:endParaRPr>
          </a:p>
          <a:p>
            <a:pPr marL="843280" marR="372110" lvl="1" indent="-504825">
              <a:lnSpc>
                <a:spcPct val="100000"/>
              </a:lnSpc>
              <a:spcBef>
                <a:spcPts val="540"/>
              </a:spcBef>
              <a:buClr>
                <a:srgbClr val="715F55"/>
              </a:buClr>
              <a:buAutoNum type="arabicPeriod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Crie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algoritmo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receba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usuário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número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qualquer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verifique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esse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é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múltiplo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905510" lvl="1" indent="-567055">
              <a:lnSpc>
                <a:spcPct val="100000"/>
              </a:lnSpc>
              <a:spcBef>
                <a:spcPts val="980"/>
              </a:spcBef>
              <a:buClr>
                <a:srgbClr val="715F55"/>
              </a:buClr>
              <a:buAutoNum type="arabicPeriod"/>
              <a:tabLst>
                <a:tab pos="905510" algn="l"/>
              </a:tabLst>
            </a:pPr>
            <a:r>
              <a:rPr sz="2200" dirty="0">
                <a:latin typeface="Calibri"/>
                <a:cs typeface="Calibri"/>
              </a:rPr>
              <a:t>Construir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programa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faz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leitura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dois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valores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inteiros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Calibri"/>
                <a:cs typeface="Calibri"/>
              </a:rPr>
              <a:t>B.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valores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forem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iguais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deverá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somar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dois,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caso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contrário</a:t>
            </a:r>
            <a:endParaRPr sz="2200">
              <a:latin typeface="Calibri"/>
              <a:cs typeface="Calibri"/>
            </a:endParaRPr>
          </a:p>
          <a:p>
            <a:pPr marL="905510" marR="52705">
              <a:lnSpc>
                <a:spcPct val="120000"/>
              </a:lnSpc>
              <a:spcBef>
                <a:spcPts val="10"/>
              </a:spcBef>
            </a:pPr>
            <a:r>
              <a:rPr sz="2200" dirty="0">
                <a:latin typeface="Calibri"/>
                <a:cs typeface="Calibri"/>
              </a:rPr>
              <a:t>multiplique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qualquer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dos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cálculos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deve-</a:t>
            </a:r>
            <a:r>
              <a:rPr sz="2200" spc="-25" dirty="0">
                <a:latin typeface="Calibri"/>
                <a:cs typeface="Calibri"/>
              </a:rPr>
              <a:t>se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atribuir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resultado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variável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mostrar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seu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na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tela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51" y="0"/>
            <a:ext cx="1626106" cy="720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3357" y="6859523"/>
            <a:ext cx="824483" cy="6964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6085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50" dirty="0"/>
              <a:t>Seleção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472" y="674368"/>
            <a:ext cx="8566150" cy="649160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96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15620" marR="65405" indent="-502920">
              <a:lnSpc>
                <a:spcPct val="121200"/>
              </a:lnSpc>
              <a:spcBef>
                <a:spcPts val="855"/>
              </a:spcBef>
              <a:buClr>
                <a:srgbClr val="AD0101"/>
              </a:buClr>
              <a:buAutoNum type="arabicPeriod"/>
              <a:tabLst>
                <a:tab pos="515620" algn="l"/>
              </a:tabLst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DESAFIO)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Construir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faz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duas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notas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aluno,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N1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respectivos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pesos,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P1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P2.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ponderada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alcançada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aluno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apresentar:</a:t>
            </a:r>
            <a:endParaRPr sz="2400">
              <a:latin typeface="Calibri"/>
              <a:cs typeface="Calibri"/>
            </a:endParaRPr>
          </a:p>
          <a:p>
            <a:pPr marL="993775" marR="5080" lvl="1" indent="-251460">
              <a:lnSpc>
                <a:spcPct val="121300"/>
              </a:lnSpc>
              <a:spcBef>
                <a:spcPts val="655"/>
              </a:spcBef>
              <a:buClr>
                <a:srgbClr val="AC956D"/>
              </a:buClr>
              <a:buFont typeface="Arial MT"/>
              <a:buChar char="•"/>
              <a:tabLst>
                <a:tab pos="993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"Aprovado",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alcançada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ou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sete;</a:t>
            </a:r>
            <a:endParaRPr sz="2400">
              <a:latin typeface="Calibri"/>
              <a:cs typeface="Calibri"/>
            </a:endParaRPr>
          </a:p>
          <a:p>
            <a:pPr marL="993775" marR="527050" lvl="1" indent="-251460">
              <a:lnSpc>
                <a:spcPct val="121200"/>
              </a:lnSpc>
              <a:spcBef>
                <a:spcPts val="650"/>
              </a:spcBef>
              <a:buClr>
                <a:srgbClr val="AC956D"/>
              </a:buClr>
              <a:buFont typeface="Arial MT"/>
              <a:buChar char="•"/>
              <a:tabLst>
                <a:tab pos="993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"Reprovado",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que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sete;</a:t>
            </a:r>
            <a:endParaRPr sz="2400">
              <a:latin typeface="Calibri"/>
              <a:cs typeface="Calibri"/>
            </a:endParaRPr>
          </a:p>
          <a:p>
            <a:pPr marL="993775" marR="18415" lvl="1" indent="-251460">
              <a:lnSpc>
                <a:spcPct val="121200"/>
              </a:lnSpc>
              <a:spcBef>
                <a:spcPts val="665"/>
              </a:spcBef>
              <a:buClr>
                <a:srgbClr val="AC956D"/>
              </a:buClr>
              <a:buFont typeface="Arial MT"/>
              <a:buChar char="•"/>
              <a:tabLst>
                <a:tab pos="993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"Aprovado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Distinção",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igual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dez.</a:t>
            </a:r>
            <a:endParaRPr sz="2400">
              <a:latin typeface="Calibri"/>
              <a:cs typeface="Calibri"/>
            </a:endParaRPr>
          </a:p>
          <a:p>
            <a:pPr marL="515620" marR="767080" indent="-502920">
              <a:lnSpc>
                <a:spcPct val="121200"/>
              </a:lnSpc>
              <a:spcBef>
                <a:spcPts val="660"/>
              </a:spcBef>
              <a:buClr>
                <a:srgbClr val="AD0101"/>
              </a:buClr>
              <a:buAutoNum type="arabicPeriod"/>
              <a:tabLst>
                <a:tab pos="5156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Construir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faz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três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4021" y="784859"/>
            <a:ext cx="850391" cy="8732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53" y="6755892"/>
            <a:ext cx="803146" cy="800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3357" y="6859523"/>
            <a:ext cx="824483" cy="696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6085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50" dirty="0"/>
              <a:t>Seleção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472" y="739631"/>
            <a:ext cx="8582660" cy="51466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45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716280" marR="5080" lvl="1" indent="-502920" algn="just">
              <a:lnSpc>
                <a:spcPct val="108800"/>
              </a:lnSpc>
              <a:spcBef>
                <a:spcPts val="894"/>
              </a:spcBef>
              <a:buClr>
                <a:srgbClr val="715F55"/>
              </a:buClr>
              <a:buAutoNum type="arabicPeriod" startAt="3"/>
              <a:tabLst>
                <a:tab pos="71628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600" spc="41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Desenvolver</a:t>
            </a:r>
            <a:r>
              <a:rPr sz="2600" spc="409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40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algoritmo</a:t>
            </a:r>
            <a:r>
              <a:rPr sz="2600" spc="40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40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ler</a:t>
            </a:r>
            <a:r>
              <a:rPr sz="2600" spc="420" dirty="0">
                <a:latin typeface="Times New Roman"/>
                <a:cs typeface="Times New Roman"/>
              </a:rPr>
              <a:t>  </a:t>
            </a:r>
            <a:r>
              <a:rPr sz="2600" spc="-25" dirty="0">
                <a:latin typeface="Calibri"/>
                <a:cs typeface="Calibri"/>
              </a:rPr>
              <a:t>um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número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“x”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calcular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valor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“y”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acordo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condições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abaixo:</a:t>
            </a:r>
            <a:endParaRPr sz="2600">
              <a:latin typeface="Calibri"/>
              <a:cs typeface="Calibri"/>
            </a:endParaRPr>
          </a:p>
          <a:p>
            <a:pPr marL="993775" lvl="2" indent="-377825">
              <a:lnSpc>
                <a:spcPct val="100000"/>
              </a:lnSpc>
              <a:spcBef>
                <a:spcPts val="1235"/>
              </a:spcBef>
              <a:buClr>
                <a:srgbClr val="AC956D"/>
              </a:buClr>
              <a:buFont typeface="Symbol"/>
              <a:buChar char=""/>
              <a:tabLst>
                <a:tab pos="993775" algn="l"/>
              </a:tabLst>
            </a:pPr>
            <a:r>
              <a:rPr sz="2600" dirty="0">
                <a:latin typeface="Calibri"/>
                <a:cs typeface="Calibri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&lt;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1;</a:t>
            </a:r>
            <a:endParaRPr sz="2600">
              <a:latin typeface="Calibri"/>
              <a:cs typeface="Calibri"/>
            </a:endParaRPr>
          </a:p>
          <a:p>
            <a:pPr marL="993775" lvl="2" indent="-377825">
              <a:lnSpc>
                <a:spcPct val="100000"/>
              </a:lnSpc>
              <a:spcBef>
                <a:spcPts val="1250"/>
              </a:spcBef>
              <a:buClr>
                <a:srgbClr val="AC956D"/>
              </a:buClr>
              <a:buFont typeface="Symbol"/>
              <a:buChar char=""/>
              <a:tabLst>
                <a:tab pos="993775" algn="l"/>
              </a:tabLst>
            </a:pPr>
            <a:r>
              <a:rPr sz="2600" dirty="0">
                <a:latin typeface="Calibri"/>
                <a:cs typeface="Calibri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1;</a:t>
            </a:r>
            <a:endParaRPr sz="2600">
              <a:latin typeface="Calibri"/>
              <a:cs typeface="Calibri"/>
            </a:endParaRPr>
          </a:p>
          <a:p>
            <a:pPr marL="993775" lvl="2" indent="-377825">
              <a:lnSpc>
                <a:spcPct val="100000"/>
              </a:lnSpc>
              <a:spcBef>
                <a:spcPts val="1235"/>
              </a:spcBef>
              <a:buClr>
                <a:srgbClr val="AC956D"/>
              </a:buClr>
              <a:buFont typeface="Symbol"/>
              <a:buChar char=""/>
              <a:tabLst>
                <a:tab pos="993775" algn="l"/>
              </a:tabLst>
            </a:pPr>
            <a:r>
              <a:rPr sz="2600" dirty="0">
                <a:latin typeface="Calibri"/>
                <a:cs typeface="Calibri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x²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1;</a:t>
            </a:r>
            <a:endParaRPr sz="2600">
              <a:latin typeface="Calibri"/>
              <a:cs typeface="Calibri"/>
            </a:endParaRPr>
          </a:p>
          <a:p>
            <a:pPr marL="590550" marR="38100" lvl="1" indent="-377190">
              <a:lnSpc>
                <a:spcPct val="108800"/>
              </a:lnSpc>
              <a:spcBef>
                <a:spcPts val="960"/>
              </a:spcBef>
              <a:buClr>
                <a:srgbClr val="715F55"/>
              </a:buClr>
              <a:buAutoNum type="arabicPeriod" startAt="3"/>
              <a:tabLst>
                <a:tab pos="59182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(DESAFIO)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Elabore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leia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parâmetros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a,</a:t>
            </a:r>
            <a:r>
              <a:rPr sz="2600" spc="-25" dirty="0">
                <a:latin typeface="Times New Roman"/>
                <a:cs typeface="Times New Roman"/>
              </a:rPr>
              <a:t> 	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equação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quadrática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determine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raízes</a:t>
            </a:r>
            <a:r>
              <a:rPr sz="2600" spc="-10" dirty="0">
                <a:latin typeface="Times New Roman"/>
                <a:cs typeface="Times New Roman"/>
              </a:rPr>
              <a:t> 	</a:t>
            </a:r>
            <a:r>
              <a:rPr sz="2600" dirty="0">
                <a:latin typeface="Calibri"/>
                <a:cs typeface="Calibri"/>
              </a:rPr>
              <a:t>desta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equação.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4021" y="784859"/>
            <a:ext cx="850391" cy="8732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53" y="6755892"/>
            <a:ext cx="803146" cy="800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3357" y="6859523"/>
            <a:ext cx="824483" cy="696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395</Words>
  <Application>Microsoft Office PowerPoint</Application>
  <PresentationFormat>Personalizar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 MT</vt:lpstr>
      <vt:lpstr>Calibri</vt:lpstr>
      <vt:lpstr>Cambria</vt:lpstr>
      <vt:lpstr>Symbol</vt:lpstr>
      <vt:lpstr>Times New Roman</vt:lpstr>
      <vt:lpstr>Office Theme</vt:lpstr>
      <vt:lpstr>Programação de Computadores (PC)</vt:lpstr>
      <vt:lpstr>Lembre-se sempre!!!!!</vt:lpstr>
      <vt:lpstr>Comandos de Seleção</vt:lpstr>
      <vt:lpstr>Comandos de Seleção</vt:lpstr>
      <vt:lpstr>Comandos de Seleção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2</cp:revision>
  <dcterms:created xsi:type="dcterms:W3CDTF">2024-07-08T13:48:59Z</dcterms:created>
  <dcterms:modified xsi:type="dcterms:W3CDTF">2024-07-15T11:32:43Z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