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pc="-145" dirty="0"/>
              <a:t>Programação</a:t>
            </a:r>
            <a:r>
              <a:rPr b="0" spc="-325" dirty="0">
                <a:latin typeface="Times New Roman"/>
                <a:cs typeface="Times New Roman"/>
              </a:rPr>
              <a:t> </a:t>
            </a:r>
            <a:r>
              <a:rPr spc="-25" dirty="0"/>
              <a:t>de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spc="-140" dirty="0"/>
              <a:t>Computadores</a:t>
            </a:r>
            <a:r>
              <a:rPr b="0" spc="-280" dirty="0">
                <a:latin typeface="Times New Roman"/>
                <a:cs typeface="Times New Roman"/>
              </a:rPr>
              <a:t> </a:t>
            </a:r>
            <a:r>
              <a:rPr spc="-45" dirty="0"/>
              <a:t>(PC</a:t>
            </a:r>
            <a:r>
              <a:rPr sz="5300" spc="-45" dirty="0"/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7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772" y="5022069"/>
            <a:ext cx="7994015" cy="1987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03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Seleção</a:t>
            </a:r>
            <a:r>
              <a:rPr sz="24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Repetição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5074" y="12191"/>
            <a:ext cx="1539239" cy="11490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159" y="6231635"/>
            <a:ext cx="1287780" cy="13213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3" name="object 3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7761" y="2200153"/>
            <a:ext cx="41827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Lembre-</a:t>
            </a:r>
            <a:r>
              <a:rPr sz="3500" dirty="0">
                <a:solidFill>
                  <a:srgbClr val="000FFF"/>
                </a:solidFill>
                <a:latin typeface="Calibri"/>
                <a:cs typeface="Calibri"/>
              </a:rPr>
              <a:t>se</a:t>
            </a:r>
            <a:r>
              <a:rPr sz="3500" b="0" spc="-85" dirty="0">
                <a:solidFill>
                  <a:srgbClr val="000FFF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sempre!!!!!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612" y="3166970"/>
            <a:ext cx="4174490" cy="1872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080" indent="-334010">
              <a:lnSpc>
                <a:spcPct val="132500"/>
              </a:lnSpc>
              <a:spcBef>
                <a:spcPts val="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Só</a:t>
            </a:r>
            <a:r>
              <a:rPr sz="30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05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Aprende</a:t>
            </a:r>
            <a:r>
              <a:rPr sz="305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Programar</a:t>
            </a:r>
            <a:r>
              <a:rPr sz="30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PROGRAMANDO!!!!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0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prática</a:t>
            </a:r>
            <a:r>
              <a:rPr sz="305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sz="305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Fundamental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75892"/>
            <a:ext cx="8522970" cy="172275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96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77850" marR="5080" indent="-565785">
              <a:lnSpc>
                <a:spcPct val="121300"/>
              </a:lnSpc>
              <a:spcBef>
                <a:spcPts val="850"/>
              </a:spcBef>
              <a:tabLst>
                <a:tab pos="577850" algn="l"/>
              </a:tabLst>
            </a:pPr>
            <a:r>
              <a:rPr sz="2400" spc="-25" dirty="0">
                <a:solidFill>
                  <a:srgbClr val="AD0101"/>
                </a:solidFill>
                <a:latin typeface="Calibri"/>
                <a:cs typeface="Calibri"/>
              </a:rPr>
              <a:t>1.</a:t>
            </a:r>
            <a:r>
              <a:rPr sz="24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Faça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receba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operações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listadas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seguir,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acordo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escolha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5169" y="2951988"/>
            <a:ext cx="5890259" cy="2442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75892"/>
            <a:ext cx="7532370" cy="172275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96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77850" marR="5080" indent="-565785">
              <a:lnSpc>
                <a:spcPct val="121300"/>
              </a:lnSpc>
              <a:spcBef>
                <a:spcPts val="850"/>
              </a:spcBef>
              <a:tabLst>
                <a:tab pos="577850" algn="l"/>
              </a:tabLst>
            </a:pPr>
            <a:r>
              <a:rPr sz="2400" spc="-25" dirty="0">
                <a:solidFill>
                  <a:srgbClr val="AD0101"/>
                </a:solidFill>
                <a:latin typeface="Calibri"/>
                <a:cs typeface="Calibri"/>
              </a:rPr>
              <a:t>3.</a:t>
            </a:r>
            <a:r>
              <a:rPr sz="24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determinado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produto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mostre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sua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classificação.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seguinte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tabela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referência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527" y="2665475"/>
            <a:ext cx="6437376" cy="2863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640991"/>
            <a:ext cx="8289290" cy="1821814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2235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210185" marR="5080" indent="-198120">
              <a:lnSpc>
                <a:spcPct val="131200"/>
              </a:lnSpc>
              <a:spcBef>
                <a:spcPts val="780"/>
              </a:spcBef>
              <a:tabLst>
                <a:tab pos="579120" algn="l"/>
              </a:tabLst>
            </a:pPr>
            <a:r>
              <a:rPr sz="2400" spc="-25" dirty="0">
                <a:solidFill>
                  <a:srgbClr val="AD0101"/>
                </a:solidFill>
                <a:latin typeface="Calibri"/>
                <a:cs typeface="Calibri"/>
              </a:rPr>
              <a:t>3.</a:t>
            </a:r>
            <a:r>
              <a:rPr sz="24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funcionário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irá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receber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aumento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acordo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seu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plano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trabalho,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acordo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tabela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abaixo: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04" y="4213958"/>
            <a:ext cx="8693150" cy="238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 marR="5080">
              <a:lnSpc>
                <a:spcPct val="1312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Faça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plano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trabalho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salário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atual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funcionário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salário.</a:t>
            </a:r>
            <a:endParaRPr sz="2400">
              <a:latin typeface="Calibri"/>
              <a:cs typeface="Calibri"/>
            </a:endParaRPr>
          </a:p>
          <a:p>
            <a:pPr marL="390525" marR="299720" indent="-378460">
              <a:lnSpc>
                <a:spcPct val="130200"/>
              </a:lnSpc>
              <a:spcBef>
                <a:spcPts val="710"/>
              </a:spcBef>
              <a:tabLst>
                <a:tab pos="390525" algn="l"/>
              </a:tabLst>
            </a:pPr>
            <a:r>
              <a:rPr sz="2200" spc="-25" dirty="0">
                <a:solidFill>
                  <a:srgbClr val="AD0101"/>
                </a:solidFill>
                <a:latin typeface="Calibri"/>
                <a:cs typeface="Calibri"/>
              </a:rPr>
              <a:t>4.</a:t>
            </a:r>
            <a:r>
              <a:rPr sz="22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Calibri"/>
                <a:cs typeface="Calibri"/>
              </a:rPr>
              <a:t>Escreva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programa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calcule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elevado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n.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Considere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um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inteiro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não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negativo.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PROIBIDO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USAR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QUALQUER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FUNÇÃO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MATEMATICA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EXISTENTE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801613" y="2684387"/>
          <a:ext cx="3803650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Plano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Aumento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10%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15%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20%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640991"/>
            <a:ext cx="8458200" cy="430720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2235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210185" marR="180340" indent="-198120">
              <a:lnSpc>
                <a:spcPct val="131200"/>
              </a:lnSpc>
              <a:spcBef>
                <a:spcPts val="780"/>
              </a:spcBef>
              <a:buClr>
                <a:srgbClr val="AD0101"/>
              </a:buClr>
              <a:buAutoNum type="arabicPeriod" startAt="5"/>
              <a:tabLst>
                <a:tab pos="210185" algn="l"/>
                <a:tab pos="579120" algn="l"/>
              </a:tabLst>
            </a:pPr>
            <a:r>
              <a:rPr sz="2400" dirty="0">
                <a:latin typeface="Calibri"/>
                <a:cs typeface="Calibri"/>
              </a:rPr>
              <a:t>	Faça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450,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múltiplos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210185" marR="5080" indent="-198120">
              <a:lnSpc>
                <a:spcPct val="131200"/>
              </a:lnSpc>
              <a:spcBef>
                <a:spcPts val="675"/>
              </a:spcBef>
              <a:buClr>
                <a:srgbClr val="AD0101"/>
              </a:buClr>
              <a:buAutoNum type="arabicPeriod" startAt="5"/>
              <a:tabLst>
                <a:tab pos="210185" algn="l"/>
                <a:tab pos="579120" algn="l"/>
              </a:tabLst>
            </a:pPr>
            <a:r>
              <a:rPr sz="2400" dirty="0">
                <a:latin typeface="Calibri"/>
                <a:cs typeface="Calibri"/>
              </a:rPr>
              <a:t>	Escreva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algoritmo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inseridos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pelo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fornecido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realize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impares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digitou.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resultado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ímpares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digitados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deverá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impresso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final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45804"/>
            <a:ext cx="6920865" cy="2601595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935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746760" marR="1438910" indent="-734695">
              <a:lnSpc>
                <a:spcPct val="136800"/>
              </a:lnSpc>
              <a:spcBef>
                <a:spcPts val="335"/>
              </a:spcBef>
              <a:tabLst>
                <a:tab pos="516890" algn="l"/>
              </a:tabLst>
            </a:pPr>
            <a:r>
              <a:rPr sz="2200" spc="-25" dirty="0">
                <a:solidFill>
                  <a:srgbClr val="AD0101"/>
                </a:solidFill>
                <a:latin typeface="Calibri"/>
                <a:cs typeface="Calibri"/>
              </a:rPr>
              <a:t>7.</a:t>
            </a:r>
            <a:r>
              <a:rPr sz="22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sistema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equações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lineares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forma: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ax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c</a:t>
            </a:r>
            <a:endParaRPr sz="2200">
              <a:latin typeface="Calibri"/>
              <a:cs typeface="Calibri"/>
            </a:endParaRPr>
          </a:p>
          <a:p>
            <a:pPr marL="746760">
              <a:lnSpc>
                <a:spcPct val="100000"/>
              </a:lnSpc>
              <a:spcBef>
                <a:spcPts val="969"/>
              </a:spcBef>
            </a:pPr>
            <a:r>
              <a:rPr sz="2200" dirty="0">
                <a:latin typeface="Calibri"/>
                <a:cs typeface="Calibri"/>
              </a:rPr>
              <a:t>dx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  <a:p>
            <a:pPr marL="705485">
              <a:lnSpc>
                <a:spcPct val="100000"/>
              </a:lnSpc>
              <a:spcBef>
                <a:spcPts val="975"/>
              </a:spcBef>
            </a:pPr>
            <a:r>
              <a:rPr sz="2200" dirty="0">
                <a:latin typeface="Calibri"/>
                <a:cs typeface="Calibri"/>
              </a:rPr>
              <a:t>pode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resolvido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utilizando-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seguintes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fórmulas: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164" y="4296864"/>
            <a:ext cx="838327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 algn="just">
              <a:lnSpc>
                <a:spcPct val="1201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repetir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várias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vezes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leitura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conjunto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coeficientes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f)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imprimir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solução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y.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Antes</a:t>
            </a:r>
            <a:r>
              <a:rPr sz="2200" u="heavy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200" u="heavy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efetuar</a:t>
            </a:r>
            <a:r>
              <a:rPr sz="2200" u="heavy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200" u="heavy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divisão,</a:t>
            </a:r>
            <a:r>
              <a:rPr sz="2200" u="heavy" spc="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verificar</a:t>
            </a:r>
            <a:r>
              <a:rPr sz="2200" u="heavy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</a:t>
            </a:r>
            <a:r>
              <a:rPr sz="2200" u="heavy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pode</a:t>
            </a:r>
            <a:r>
              <a:rPr sz="2200" u="heavy" spc="3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</a:t>
            </a:r>
            <a:r>
              <a:rPr sz="2200" u="heavy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feita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caso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negativo,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imprimir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sistema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não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tem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solução.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repetição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leitura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deve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interrompida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leitura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iguais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zero).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0786" y="3392423"/>
            <a:ext cx="4668011" cy="7528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640991"/>
            <a:ext cx="8629015" cy="591502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2235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337185" marR="119380" indent="-325120">
              <a:lnSpc>
                <a:spcPct val="131500"/>
              </a:lnSpc>
              <a:spcBef>
                <a:spcPts val="775"/>
              </a:spcBef>
              <a:buFont typeface="Calibri"/>
              <a:buAutoNum type="arabicPeriod"/>
              <a:tabLst>
                <a:tab pos="337185" algn="l"/>
                <a:tab pos="516890" algn="l"/>
              </a:tabLst>
            </a:pPr>
            <a:r>
              <a:rPr sz="24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Fazer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N!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(fatorial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sendo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Lembrando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que:</a:t>
            </a:r>
            <a:endParaRPr sz="2400">
              <a:latin typeface="Calibri"/>
              <a:cs typeface="Calibri"/>
            </a:endParaRPr>
          </a:p>
          <a:p>
            <a:pPr marL="612775" lvl="1" indent="-251460">
              <a:lnSpc>
                <a:spcPct val="100000"/>
              </a:lnSpc>
              <a:spcBef>
                <a:spcPts val="1560"/>
              </a:spcBef>
              <a:buClr>
                <a:srgbClr val="AC956D"/>
              </a:buClr>
              <a:buFont typeface="Arial MT"/>
              <a:buChar char="•"/>
              <a:tabLst>
                <a:tab pos="612775" algn="l"/>
              </a:tabLst>
            </a:pPr>
            <a:r>
              <a:rPr sz="2400" dirty="0">
                <a:latin typeface="Calibri"/>
                <a:cs typeface="Calibri"/>
              </a:rPr>
              <a:t>N!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....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N;</a:t>
            </a:r>
            <a:endParaRPr sz="2400">
              <a:latin typeface="Calibri"/>
              <a:cs typeface="Calibri"/>
            </a:endParaRPr>
          </a:p>
          <a:p>
            <a:pPr marL="612775" lvl="1" indent="-251460">
              <a:lnSpc>
                <a:spcPct val="100000"/>
              </a:lnSpc>
              <a:spcBef>
                <a:spcPts val="1560"/>
              </a:spcBef>
              <a:buClr>
                <a:srgbClr val="AC956D"/>
              </a:buClr>
              <a:buFont typeface="Arial MT"/>
              <a:buChar char="•"/>
              <a:tabLst>
                <a:tab pos="612775" algn="l"/>
              </a:tabLst>
            </a:pPr>
            <a:r>
              <a:rPr sz="2400" dirty="0">
                <a:latin typeface="Calibri"/>
                <a:cs typeface="Calibri"/>
              </a:rPr>
              <a:t>0!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definição</a:t>
            </a:r>
            <a:endParaRPr sz="2400">
              <a:latin typeface="Calibri"/>
              <a:cs typeface="Calibri"/>
            </a:endParaRPr>
          </a:p>
          <a:p>
            <a:pPr marL="210820" marR="5080" indent="-198120">
              <a:lnSpc>
                <a:spcPct val="131200"/>
              </a:lnSpc>
              <a:spcBef>
                <a:spcPts val="660"/>
              </a:spcBef>
              <a:buClr>
                <a:srgbClr val="AD0101"/>
              </a:buClr>
              <a:buAutoNum type="arabicPeriod"/>
              <a:tabLst>
                <a:tab pos="210820" algn="l"/>
                <a:tab pos="5791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	(DESAFIO)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Fazer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faz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consecutiva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Construir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identifica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digitados.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digitado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10.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4021" y="784859"/>
            <a:ext cx="850391" cy="8732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53" y="6755892"/>
            <a:ext cx="803146" cy="8000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85" dirty="0"/>
              <a:t>Seleção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b="0" spc="-260" dirty="0">
                <a:latin typeface="Times New Roman"/>
                <a:cs typeface="Times New Roman"/>
              </a:rPr>
              <a:t> </a:t>
            </a:r>
            <a:r>
              <a:rPr spc="-5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96" y="675892"/>
            <a:ext cx="8129905" cy="402272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96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15620" marR="23495" indent="-502920">
              <a:lnSpc>
                <a:spcPct val="121200"/>
              </a:lnSpc>
              <a:spcBef>
                <a:spcPts val="855"/>
              </a:spcBef>
              <a:buClr>
                <a:srgbClr val="AD0101"/>
              </a:buClr>
              <a:buAutoNum type="arabicPeriod" startAt="3"/>
              <a:tabLst>
                <a:tab pos="5156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Chico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1,50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metro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cresce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centímetros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por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enquanto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Zé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1,10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metro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cresce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centímetros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por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algoritmo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quantos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serão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necessários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Zé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seja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Chico.</a:t>
            </a:r>
            <a:endParaRPr sz="2400">
              <a:latin typeface="Calibri"/>
              <a:cs typeface="Calibri"/>
            </a:endParaRPr>
          </a:p>
          <a:p>
            <a:pPr marL="515620" marR="5080" indent="-502920">
              <a:lnSpc>
                <a:spcPct val="121000"/>
              </a:lnSpc>
              <a:spcBef>
                <a:spcPts val="665"/>
              </a:spcBef>
              <a:buClr>
                <a:srgbClr val="AD0101"/>
              </a:buClr>
              <a:buAutoNum type="arabicPeriod" startAt="3"/>
              <a:tabLst>
                <a:tab pos="5156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Elabore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até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digitar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negativo.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cada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deverá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calculado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impresso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fatorial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4021" y="784859"/>
            <a:ext cx="850391" cy="8732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53" y="6755892"/>
            <a:ext cx="803146" cy="8000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45738" y="6173221"/>
            <a:ext cx="1402080" cy="1398905"/>
            <a:chOff x="8245738" y="6173221"/>
            <a:chExt cx="1402080" cy="13989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673" y="6202679"/>
              <a:ext cx="1347216" cy="13456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61481" y="6188963"/>
              <a:ext cx="1370330" cy="1367155"/>
            </a:xfrm>
            <a:custGeom>
              <a:avLst/>
              <a:gdLst/>
              <a:ahLst/>
              <a:cxnLst/>
              <a:rect l="l" t="t" r="r" b="b"/>
              <a:pathLst>
                <a:path w="1370329" h="1367154">
                  <a:moveTo>
                    <a:pt x="0" y="0"/>
                  </a:moveTo>
                  <a:lnTo>
                    <a:pt x="0" y="1367027"/>
                  </a:lnTo>
                </a:path>
                <a:path w="1370329" h="1367154">
                  <a:moveTo>
                    <a:pt x="1370075" y="1367027"/>
                  </a:moveTo>
                  <a:lnTo>
                    <a:pt x="1370075" y="0"/>
                  </a:ln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611</Words>
  <Application>Microsoft Office PowerPoint</Application>
  <PresentationFormat>Personalizar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 MT</vt:lpstr>
      <vt:lpstr>Calibri</vt:lpstr>
      <vt:lpstr>Cambria</vt:lpstr>
      <vt:lpstr>Times New Roman</vt:lpstr>
      <vt:lpstr>Office Theme</vt:lpstr>
      <vt:lpstr>Apresentação do PowerPoint</vt:lpstr>
      <vt:lpstr>Lembre-se sempre!!!!!</vt:lpstr>
      <vt:lpstr>Comandos de Seleção e Repetição</vt:lpstr>
      <vt:lpstr>Comandos de Seleção e Repetição</vt:lpstr>
      <vt:lpstr>Comandos de Seleção e Repetição</vt:lpstr>
      <vt:lpstr>Comandos de Seleção e Repetição</vt:lpstr>
      <vt:lpstr>Comandos de Seleção e Repetição</vt:lpstr>
      <vt:lpstr>Comandos de Seleção e Repetição</vt:lpstr>
      <vt:lpstr>Comandos de Seleção e Repetição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3</cp:revision>
  <dcterms:created xsi:type="dcterms:W3CDTF">2024-07-08T13:48:59Z</dcterms:created>
  <dcterms:modified xsi:type="dcterms:W3CDTF">2024-07-15T11:33:26Z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