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7847" y="0"/>
            <a:ext cx="10076687" cy="755599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630029" y="0"/>
            <a:ext cx="756285" cy="7557770"/>
          </a:xfrm>
          <a:custGeom>
            <a:avLst/>
            <a:gdLst/>
            <a:ahLst/>
            <a:cxnLst/>
            <a:rect l="l" t="t" r="r" b="b"/>
            <a:pathLst>
              <a:path w="756284" h="7557770">
                <a:moveTo>
                  <a:pt x="755904" y="6801612"/>
                </a:moveTo>
                <a:lnTo>
                  <a:pt x="0" y="6801612"/>
                </a:lnTo>
                <a:lnTo>
                  <a:pt x="0" y="7557503"/>
                </a:lnTo>
                <a:lnTo>
                  <a:pt x="755904" y="7557503"/>
                </a:lnTo>
                <a:lnTo>
                  <a:pt x="755904" y="6801612"/>
                </a:lnTo>
                <a:close/>
              </a:path>
              <a:path w="756284" h="7557770">
                <a:moveTo>
                  <a:pt x="755904" y="0"/>
                </a:moveTo>
                <a:lnTo>
                  <a:pt x="0" y="0"/>
                </a:lnTo>
                <a:lnTo>
                  <a:pt x="0" y="6045708"/>
                </a:lnTo>
                <a:lnTo>
                  <a:pt x="755904" y="6045708"/>
                </a:lnTo>
                <a:lnTo>
                  <a:pt x="755904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30034" y="6045707"/>
            <a:ext cx="756285" cy="756285"/>
          </a:xfrm>
          <a:custGeom>
            <a:avLst/>
            <a:gdLst/>
            <a:ahLst/>
            <a:cxnLst/>
            <a:rect l="l" t="t" r="r" b="b"/>
            <a:pathLst>
              <a:path w="756284" h="756284">
                <a:moveTo>
                  <a:pt x="755903" y="755903"/>
                </a:moveTo>
                <a:lnTo>
                  <a:pt x="755903" y="0"/>
                </a:lnTo>
                <a:lnTo>
                  <a:pt x="0" y="0"/>
                </a:lnTo>
                <a:lnTo>
                  <a:pt x="0" y="755903"/>
                </a:lnTo>
                <a:lnTo>
                  <a:pt x="755903" y="755903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1687" y="228098"/>
            <a:ext cx="4759325" cy="4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F2F2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01200" y="1396214"/>
            <a:ext cx="5329555" cy="201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720E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0">
              <a:lnSpc>
                <a:spcPts val="8080"/>
              </a:lnSpc>
            </a:pPr>
            <a:r>
              <a:rPr spc="-145" dirty="0"/>
              <a:t>Programação</a:t>
            </a:r>
            <a:r>
              <a:rPr b="0" spc="-325" dirty="0">
                <a:latin typeface="Times New Roman"/>
                <a:cs typeface="Times New Roman"/>
              </a:rPr>
              <a:t> </a:t>
            </a:r>
            <a:r>
              <a:rPr spc="-25" dirty="0"/>
              <a:t>de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spc="-140" dirty="0"/>
              <a:t>Computadores</a:t>
            </a:r>
            <a:r>
              <a:rPr b="0" spc="-280" dirty="0">
                <a:latin typeface="Times New Roman"/>
                <a:cs typeface="Times New Roman"/>
              </a:rPr>
              <a:t> </a:t>
            </a:r>
            <a:r>
              <a:rPr spc="-45" dirty="0"/>
              <a:t>(PC</a:t>
            </a:r>
            <a:r>
              <a:rPr sz="5300" spc="-45" dirty="0"/>
              <a:t>)</a:t>
            </a:r>
            <a:endParaRPr sz="5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1" y="0"/>
            <a:ext cx="1626107" cy="7208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3772" y="5022069"/>
            <a:ext cx="7994015" cy="19875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Aula</a:t>
            </a:r>
            <a:r>
              <a:rPr sz="2600" spc="-1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04</a:t>
            </a:r>
            <a:r>
              <a:rPr sz="2600" spc="-40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AD0101"/>
                </a:solidFill>
                <a:latin typeface="Calibri"/>
                <a:cs typeface="Calibri"/>
              </a:rPr>
              <a:t>–</a:t>
            </a:r>
            <a:r>
              <a:rPr sz="2600" spc="-25" dirty="0">
                <a:solidFill>
                  <a:srgbClr val="AD0101"/>
                </a:solidFill>
                <a:latin typeface="Times New Roman"/>
                <a:cs typeface="Times New Roman"/>
              </a:rPr>
              <a:t> </a:t>
            </a:r>
            <a:r>
              <a:rPr sz="3500" b="1" spc="-30" dirty="0">
                <a:solidFill>
                  <a:srgbClr val="0000FF"/>
                </a:solidFill>
                <a:latin typeface="Calibri"/>
                <a:cs typeface="Calibri"/>
              </a:rPr>
              <a:t>Prática</a:t>
            </a:r>
            <a:r>
              <a:rPr sz="3500" spc="-2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AD0101"/>
                </a:solidFill>
                <a:latin typeface="Calibri"/>
                <a:cs typeface="Calibri"/>
              </a:rPr>
              <a:t>Comandos: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695"/>
              </a:spcBef>
              <a:buClr>
                <a:srgbClr val="AD0101"/>
              </a:buClr>
              <a:buFont typeface="Arial MT"/>
              <a:buChar char="•"/>
              <a:tabLst>
                <a:tab pos="390525" algn="l"/>
              </a:tabLst>
            </a:pPr>
            <a:r>
              <a:rPr sz="2400" b="1" dirty="0">
                <a:solidFill>
                  <a:srgbClr val="3F3F3F"/>
                </a:solidFill>
                <a:latin typeface="Calibri"/>
                <a:cs typeface="Calibri"/>
              </a:rPr>
              <a:t>Repetição:</a:t>
            </a:r>
            <a:r>
              <a:rPr sz="2400" spc="-7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alibri"/>
                <a:cs typeface="Calibri"/>
              </a:rPr>
              <a:t>FOR,</a:t>
            </a:r>
            <a:r>
              <a:rPr sz="240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F3F3F"/>
                </a:solidFill>
                <a:latin typeface="Calibri"/>
                <a:cs typeface="Calibri"/>
              </a:rPr>
              <a:t>WHILE,</a:t>
            </a:r>
            <a:r>
              <a:rPr sz="2400" spc="-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F3F3F"/>
                </a:solidFill>
                <a:latin typeface="Calibri"/>
                <a:cs typeface="Calibri"/>
              </a:rPr>
              <a:t>DO/WHILE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400">
              <a:latin typeface="Calibri"/>
              <a:cs typeface="Calibri"/>
            </a:endParaRPr>
          </a:p>
          <a:p>
            <a:pPr marL="4217035">
              <a:lnSpc>
                <a:spcPct val="100000"/>
              </a:lnSpc>
              <a:spcBef>
                <a:spcPts val="5"/>
              </a:spcBef>
            </a:pP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Profa.</a:t>
            </a:r>
            <a:r>
              <a:rPr sz="2200" spc="-1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Dra.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Lúcia</a:t>
            </a:r>
            <a:r>
              <a:rPr sz="2200" spc="-8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90" dirty="0">
                <a:solidFill>
                  <a:srgbClr val="2F2F2F"/>
                </a:solidFill>
                <a:latin typeface="Calibri"/>
                <a:cs typeface="Calibri"/>
              </a:rPr>
              <a:t>F.</a:t>
            </a:r>
            <a:r>
              <a:rPr sz="2200" spc="-6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A.</a:t>
            </a:r>
            <a:r>
              <a:rPr sz="22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Guimarães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159" y="6231635"/>
            <a:ext cx="1287780" cy="1321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4450" y="0"/>
            <a:ext cx="2042160" cy="11643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08242" y="6210300"/>
            <a:ext cx="1376171" cy="13456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5006" y="333253"/>
            <a:ext cx="105537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70" dirty="0">
                <a:solidFill>
                  <a:srgbClr val="2F2F2F"/>
                </a:solidFill>
                <a:latin typeface="Cambria"/>
                <a:cs typeface="Cambria"/>
              </a:rPr>
              <a:t>Python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9253" y="0"/>
            <a:ext cx="9165590" cy="784860"/>
            <a:chOff x="309253" y="0"/>
            <a:chExt cx="9165590" cy="784860"/>
          </a:xfrm>
        </p:grpSpPr>
        <p:sp>
          <p:nvSpPr>
            <p:cNvPr id="4" name="object 4"/>
            <p:cNvSpPr/>
            <p:nvPr/>
          </p:nvSpPr>
          <p:spPr>
            <a:xfrm>
              <a:off x="586621" y="763523"/>
              <a:ext cx="8888095" cy="0"/>
            </a:xfrm>
            <a:custGeom>
              <a:avLst/>
              <a:gdLst/>
              <a:ahLst/>
              <a:cxnLst/>
              <a:rect l="l" t="t" r="r" b="b"/>
              <a:pathLst>
                <a:path w="8888095">
                  <a:moveTo>
                    <a:pt x="0" y="0"/>
                  </a:moveTo>
                  <a:lnTo>
                    <a:pt x="8887964" y="0"/>
                  </a:lnTo>
                </a:path>
              </a:pathLst>
            </a:custGeom>
            <a:ln w="41980">
              <a:solidFill>
                <a:srgbClr val="8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253" y="0"/>
              <a:ext cx="1626106" cy="71780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47761" y="2200153"/>
            <a:ext cx="418274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10" dirty="0">
                <a:solidFill>
                  <a:srgbClr val="000FFF"/>
                </a:solidFill>
                <a:latin typeface="Calibri"/>
                <a:cs typeface="Calibri"/>
              </a:rPr>
              <a:t>Lembre-</a:t>
            </a:r>
            <a:r>
              <a:rPr sz="3500" dirty="0">
                <a:solidFill>
                  <a:srgbClr val="000FFF"/>
                </a:solidFill>
                <a:latin typeface="Calibri"/>
                <a:cs typeface="Calibri"/>
              </a:rPr>
              <a:t>se</a:t>
            </a:r>
            <a:r>
              <a:rPr sz="3500" b="0" spc="-85" dirty="0">
                <a:solidFill>
                  <a:srgbClr val="000FFF"/>
                </a:solidFill>
                <a:latin typeface="Times New Roman"/>
                <a:cs typeface="Times New Roman"/>
              </a:rPr>
              <a:t> </a:t>
            </a:r>
            <a:r>
              <a:rPr sz="3500" spc="-10" dirty="0">
                <a:solidFill>
                  <a:srgbClr val="000FFF"/>
                </a:solidFill>
                <a:latin typeface="Calibri"/>
                <a:cs typeface="Calibri"/>
              </a:rPr>
              <a:t>sempre!!!!!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0612" y="3166970"/>
            <a:ext cx="4174490" cy="18726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7665" marR="5080" indent="-334010">
              <a:lnSpc>
                <a:spcPct val="132500"/>
              </a:lnSpc>
              <a:spcBef>
                <a:spcPts val="90"/>
              </a:spcBef>
            </a:pP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Só</a:t>
            </a:r>
            <a:r>
              <a:rPr sz="305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se</a:t>
            </a:r>
            <a:r>
              <a:rPr sz="305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Aprende</a:t>
            </a:r>
            <a:r>
              <a:rPr sz="305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Programar</a:t>
            </a:r>
            <a:r>
              <a:rPr sz="305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PROGRAMANDO!!!!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305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prática</a:t>
            </a:r>
            <a:r>
              <a:rPr sz="3050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Calibri"/>
                <a:cs typeface="Calibri"/>
              </a:rPr>
              <a:t>é</a:t>
            </a:r>
            <a:r>
              <a:rPr sz="305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Calibri"/>
                <a:cs typeface="Calibri"/>
              </a:rPr>
              <a:t>Fundamental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60805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65" dirty="0"/>
              <a:t>Repetição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253" y="0"/>
            <a:ext cx="9165590" cy="784860"/>
            <a:chOff x="309253" y="0"/>
            <a:chExt cx="9165590" cy="784860"/>
          </a:xfrm>
        </p:grpSpPr>
        <p:sp>
          <p:nvSpPr>
            <p:cNvPr id="4" name="object 4"/>
            <p:cNvSpPr/>
            <p:nvPr/>
          </p:nvSpPr>
          <p:spPr>
            <a:xfrm>
              <a:off x="586621" y="763523"/>
              <a:ext cx="8888095" cy="0"/>
            </a:xfrm>
            <a:custGeom>
              <a:avLst/>
              <a:gdLst/>
              <a:ahLst/>
              <a:cxnLst/>
              <a:rect l="l" t="t" r="r" b="b"/>
              <a:pathLst>
                <a:path w="8888095">
                  <a:moveTo>
                    <a:pt x="0" y="0"/>
                  </a:moveTo>
                  <a:lnTo>
                    <a:pt x="8887964" y="0"/>
                  </a:lnTo>
                </a:path>
              </a:pathLst>
            </a:custGeom>
            <a:ln w="41980">
              <a:solidFill>
                <a:srgbClr val="8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253" y="0"/>
              <a:ext cx="1626106" cy="7178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74504" y="950474"/>
            <a:ext cx="8710930" cy="5230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9890" indent="-250825">
              <a:lnSpc>
                <a:spcPct val="100000"/>
              </a:lnSpc>
              <a:spcBef>
                <a:spcPts val="130"/>
              </a:spcBef>
              <a:buClr>
                <a:srgbClr val="AD0101"/>
              </a:buClr>
              <a:buFont typeface="Arial MT"/>
              <a:buChar char="•"/>
              <a:tabLst>
                <a:tab pos="389890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408305" marR="6350" indent="-396240" algn="just">
              <a:lnSpc>
                <a:spcPct val="151500"/>
              </a:lnSpc>
              <a:spcBef>
                <a:spcPts val="560"/>
              </a:spcBef>
              <a:buClr>
                <a:srgbClr val="AD0101"/>
              </a:buClr>
              <a:buAutoNum type="arabicPeriod"/>
              <a:tabLst>
                <a:tab pos="408305" algn="l"/>
              </a:tabLst>
            </a:pPr>
            <a:r>
              <a:rPr sz="2400" dirty="0">
                <a:latin typeface="Calibri"/>
                <a:cs typeface="Calibri"/>
              </a:rPr>
              <a:t>Escrever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algoritmo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leia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quantidade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desconhecida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conte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quantos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deles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estão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nos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seguintes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intervalos: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[0.25],</a:t>
            </a:r>
            <a:r>
              <a:rPr sz="2400" spc="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[26,50],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[51,75]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[76,100].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entrada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dados</a:t>
            </a:r>
            <a:r>
              <a:rPr sz="2400" spc="65" dirty="0">
                <a:latin typeface="Times New Roman"/>
                <a:cs typeface="Times New Roman"/>
              </a:rPr>
              <a:t>  </a:t>
            </a:r>
            <a:r>
              <a:rPr sz="2400" spc="-20" dirty="0">
                <a:latin typeface="Calibri"/>
                <a:cs typeface="Calibri"/>
              </a:rPr>
              <a:t>deve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terminar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lido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negativo.</a:t>
            </a:r>
            <a:endParaRPr sz="2400">
              <a:latin typeface="Calibri"/>
              <a:cs typeface="Calibri"/>
            </a:endParaRPr>
          </a:p>
          <a:p>
            <a:pPr marL="408305" marR="5080" indent="-396240" algn="just">
              <a:lnSpc>
                <a:spcPct val="151700"/>
              </a:lnSpc>
              <a:spcBef>
                <a:spcPts val="900"/>
              </a:spcBef>
              <a:buClr>
                <a:srgbClr val="AD0101"/>
              </a:buClr>
              <a:buAutoNum type="arabicPeriod"/>
              <a:tabLst>
                <a:tab pos="408305" algn="l"/>
              </a:tabLst>
            </a:pPr>
            <a:r>
              <a:rPr sz="2400" dirty="0">
                <a:latin typeface="Calibri"/>
                <a:cs typeface="Calibri"/>
              </a:rPr>
              <a:t>Elabore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leia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imprima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divisíveis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sejam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menores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este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lido</a:t>
            </a:r>
            <a:endParaRPr sz="2400">
              <a:latin typeface="Calibri"/>
              <a:cs typeface="Calibri"/>
            </a:endParaRPr>
          </a:p>
          <a:p>
            <a:pPr marL="408305" indent="-395605">
              <a:lnSpc>
                <a:spcPct val="100000"/>
              </a:lnSpc>
              <a:spcBef>
                <a:spcPts val="2390"/>
              </a:spcBef>
              <a:buClr>
                <a:srgbClr val="AD0101"/>
              </a:buClr>
              <a:buAutoNum type="arabicPeriod"/>
              <a:tabLst>
                <a:tab pos="408305" algn="l"/>
              </a:tabLst>
            </a:pPr>
            <a:r>
              <a:rPr sz="2400" dirty="0">
                <a:latin typeface="Calibri"/>
                <a:cs typeface="Calibri"/>
              </a:rPr>
              <a:t>Escreva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solicita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mostre</a:t>
            </a:r>
            <a:endParaRPr sz="2400">
              <a:latin typeface="Calibri"/>
              <a:cs typeface="Calibri"/>
            </a:endParaRPr>
          </a:p>
          <a:p>
            <a:pPr marL="408305">
              <a:lnSpc>
                <a:spcPct val="100000"/>
              </a:lnSpc>
              <a:spcBef>
                <a:spcPts val="1485"/>
              </a:spcBef>
            </a:pPr>
            <a:r>
              <a:rPr sz="2400" b="1" dirty="0">
                <a:latin typeface="Calibri"/>
                <a:cs typeface="Calibri"/>
              </a:rPr>
              <a:t>os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dois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maiores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digitados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83582" y="6455161"/>
            <a:ext cx="1101090" cy="1101090"/>
            <a:chOff x="9283582" y="6455161"/>
            <a:chExt cx="1101090" cy="11010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8470" y="6480048"/>
              <a:ext cx="1076065" cy="10759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299325" y="6470904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0" y="0"/>
                  </a:moveTo>
                  <a:lnTo>
                    <a:pt x="0" y="1085087"/>
                  </a:lnTo>
                </a:path>
                <a:path w="1085215" h="1085215">
                  <a:moveTo>
                    <a:pt x="1085090" y="0"/>
                  </a:move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360805">
              <a:lnSpc>
                <a:spcPct val="100000"/>
              </a:lnSpc>
              <a:spcBef>
                <a:spcPts val="140"/>
              </a:spcBef>
            </a:pPr>
            <a:r>
              <a:rPr spc="-90" dirty="0"/>
              <a:t>Comandos</a:t>
            </a:r>
            <a:r>
              <a:rPr b="0" spc="-250" dirty="0">
                <a:latin typeface="Times New Roman"/>
                <a:cs typeface="Times New Roman"/>
              </a:rPr>
              <a:t> </a:t>
            </a:r>
            <a:r>
              <a:rPr spc="-50" dirty="0"/>
              <a:t>de</a:t>
            </a:r>
            <a:r>
              <a:rPr b="0" spc="-245" dirty="0">
                <a:latin typeface="Times New Roman"/>
                <a:cs typeface="Times New Roman"/>
              </a:rPr>
              <a:t> </a:t>
            </a:r>
            <a:r>
              <a:rPr spc="-65" dirty="0"/>
              <a:t>Repetição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86621" y="763523"/>
            <a:ext cx="8888095" cy="0"/>
          </a:xfrm>
          <a:custGeom>
            <a:avLst/>
            <a:gdLst/>
            <a:ahLst/>
            <a:cxnLst/>
            <a:rect l="l" t="t" r="r" b="b"/>
            <a:pathLst>
              <a:path w="8888095">
                <a:moveTo>
                  <a:pt x="0" y="0"/>
                </a:moveTo>
                <a:lnTo>
                  <a:pt x="8887964" y="0"/>
                </a:lnTo>
              </a:path>
            </a:pathLst>
          </a:custGeom>
          <a:ln w="41980">
            <a:solidFill>
              <a:srgbClr val="81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004" y="770916"/>
            <a:ext cx="8851265" cy="31121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53390" indent="-250825">
              <a:lnSpc>
                <a:spcPct val="100000"/>
              </a:lnSpc>
              <a:spcBef>
                <a:spcPts val="1545"/>
              </a:spcBef>
              <a:buClr>
                <a:srgbClr val="AD0101"/>
              </a:buClr>
              <a:buFont typeface="Arial MT"/>
              <a:buChar char="•"/>
              <a:tabLst>
                <a:tab pos="453390" algn="l"/>
              </a:tabLst>
            </a:pPr>
            <a:r>
              <a:rPr sz="3050" b="1" dirty="0">
                <a:latin typeface="Calibri"/>
                <a:cs typeface="Calibri"/>
              </a:rPr>
              <a:t>Exercícios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–</a:t>
            </a:r>
            <a:r>
              <a:rPr sz="3050" spc="-10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Calibri"/>
                <a:cs typeface="Calibri"/>
              </a:rPr>
              <a:t>Vamos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praticar!!!!!</a:t>
            </a:r>
            <a:endParaRPr sz="3050">
              <a:latin typeface="Calibri"/>
              <a:cs typeface="Calibri"/>
            </a:endParaRPr>
          </a:p>
          <a:p>
            <a:pPr marL="577215" marR="81280" indent="-501650" algn="just">
              <a:lnSpc>
                <a:spcPct val="121100"/>
              </a:lnSpc>
              <a:spcBef>
                <a:spcPts val="535"/>
              </a:spcBef>
              <a:buAutoNum type="arabicPeriod" startAt="4"/>
              <a:tabLst>
                <a:tab pos="577215" algn="l"/>
                <a:tab pos="579755" algn="l"/>
              </a:tabLst>
            </a:pPr>
            <a:r>
              <a:rPr sz="2400" dirty="0">
                <a:solidFill>
                  <a:srgbClr val="AD0101"/>
                </a:solidFill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Escreva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utilizando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fórmula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converte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um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grau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Fahrenheit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Celsius,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tabela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graus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Fahrenheit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Celsius,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iniciando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grau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30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aseline="26041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até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50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44" baseline="26041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F,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2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graus.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Pesquise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fórmula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  <a:p>
            <a:pPr marL="580390" indent="-504190">
              <a:lnSpc>
                <a:spcPct val="100000"/>
              </a:lnSpc>
              <a:spcBef>
                <a:spcPts val="1825"/>
              </a:spcBef>
              <a:buClr>
                <a:srgbClr val="AD0101"/>
              </a:buClr>
              <a:buAutoNum type="arabicPeriod" startAt="4"/>
              <a:tabLst>
                <a:tab pos="580390" algn="l"/>
              </a:tabLst>
            </a:pPr>
            <a:r>
              <a:rPr sz="2400" dirty="0">
                <a:latin typeface="Calibri"/>
                <a:cs typeface="Calibri"/>
              </a:rPr>
              <a:t>Escreva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calcule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504" y="5280155"/>
            <a:ext cx="764095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6890" algn="l"/>
              </a:tabLst>
            </a:pPr>
            <a:r>
              <a:rPr sz="2400" spc="-25" dirty="0">
                <a:solidFill>
                  <a:srgbClr val="AD0101"/>
                </a:solidFill>
                <a:latin typeface="Calibri"/>
                <a:cs typeface="Calibri"/>
              </a:rPr>
              <a:t>6.</a:t>
            </a:r>
            <a:r>
              <a:rPr sz="2400" dirty="0">
                <a:solidFill>
                  <a:srgbClr val="AD010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Escreva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calcule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S: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3" y="0"/>
            <a:ext cx="1626106" cy="7178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1618" y="4096511"/>
            <a:ext cx="4061459" cy="10591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1618" y="5925311"/>
            <a:ext cx="4533900" cy="97688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283582" y="6455161"/>
            <a:ext cx="1101090" cy="1101090"/>
            <a:chOff x="9283582" y="6455161"/>
            <a:chExt cx="1101090" cy="110109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8470" y="6480048"/>
              <a:ext cx="1076065" cy="10759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99325" y="6470904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0" y="0"/>
                  </a:moveTo>
                  <a:lnTo>
                    <a:pt x="0" y="1085087"/>
                  </a:lnTo>
                </a:path>
                <a:path w="1085215" h="1085215">
                  <a:moveTo>
                    <a:pt x="1085090" y="0"/>
                  </a:move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4676" y="228098"/>
            <a:ext cx="184785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90" dirty="0">
                <a:solidFill>
                  <a:srgbClr val="AD0101"/>
                </a:solidFill>
              </a:rPr>
              <a:t>DESAFIOS!!!!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253" y="0"/>
            <a:ext cx="9165590" cy="784860"/>
            <a:chOff x="309253" y="0"/>
            <a:chExt cx="9165590" cy="784860"/>
          </a:xfrm>
        </p:grpSpPr>
        <p:sp>
          <p:nvSpPr>
            <p:cNvPr id="4" name="object 4"/>
            <p:cNvSpPr/>
            <p:nvPr/>
          </p:nvSpPr>
          <p:spPr>
            <a:xfrm>
              <a:off x="586621" y="763523"/>
              <a:ext cx="8888095" cy="0"/>
            </a:xfrm>
            <a:custGeom>
              <a:avLst/>
              <a:gdLst/>
              <a:ahLst/>
              <a:cxnLst/>
              <a:rect l="l" t="t" r="r" b="b"/>
              <a:pathLst>
                <a:path w="8888095">
                  <a:moveTo>
                    <a:pt x="0" y="0"/>
                  </a:moveTo>
                  <a:lnTo>
                    <a:pt x="8887964" y="0"/>
                  </a:lnTo>
                </a:path>
              </a:pathLst>
            </a:custGeom>
            <a:ln w="41980">
              <a:solidFill>
                <a:srgbClr val="81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253" y="0"/>
              <a:ext cx="1626106" cy="7178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74504" y="824584"/>
            <a:ext cx="8710295" cy="651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16890" marR="97790" indent="-504825">
              <a:lnSpc>
                <a:spcPct val="131400"/>
              </a:lnSpc>
              <a:spcBef>
                <a:spcPts val="90"/>
              </a:spcBef>
              <a:buClr>
                <a:srgbClr val="AD0101"/>
              </a:buClr>
              <a:buAutoNum type="arabicPeriod"/>
              <a:tabLst>
                <a:tab pos="516890" algn="l"/>
              </a:tabLst>
            </a:pPr>
            <a:r>
              <a:rPr sz="2400" dirty="0">
                <a:latin typeface="Calibri"/>
                <a:cs typeface="Calibri"/>
              </a:rPr>
              <a:t>Faça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algoritmo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leia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quantidade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determinada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positivos.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Calcule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quantidade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pares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ímpares,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média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pares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média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geral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lidos.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número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encerrará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leitura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será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zero.</a:t>
            </a:r>
            <a:endParaRPr sz="2400">
              <a:latin typeface="Calibri"/>
              <a:cs typeface="Calibri"/>
            </a:endParaRPr>
          </a:p>
          <a:p>
            <a:pPr marL="390525" marR="5080" indent="-378460" algn="just">
              <a:lnSpc>
                <a:spcPct val="121200"/>
              </a:lnSpc>
              <a:spcBef>
                <a:spcPts val="395"/>
              </a:spcBef>
              <a:buClr>
                <a:srgbClr val="AD0101"/>
              </a:buClr>
              <a:buAutoNum type="arabicPeriod"/>
              <a:tabLst>
                <a:tab pos="390525" algn="l"/>
              </a:tabLst>
            </a:pPr>
            <a:r>
              <a:rPr sz="2400" dirty="0">
                <a:latin typeface="Calibri"/>
                <a:cs typeface="Calibri"/>
              </a:rPr>
              <a:t>Dada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sequência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matemática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números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5,8,13,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Calibri"/>
                <a:cs typeface="Calibri"/>
              </a:rPr>
              <a:t>21....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Construa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calcule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soma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desta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sequência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para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primeiros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termo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onde,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fornecido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usuário.</a:t>
            </a:r>
            <a:endParaRPr sz="2400">
              <a:latin typeface="Calibri"/>
              <a:cs typeface="Calibri"/>
            </a:endParaRPr>
          </a:p>
          <a:p>
            <a:pPr marL="589915" lvl="1" indent="-252729">
              <a:lnSpc>
                <a:spcPct val="100000"/>
              </a:lnSpc>
              <a:spcBef>
                <a:spcPts val="1814"/>
              </a:spcBef>
              <a:buClr>
                <a:srgbClr val="715F55"/>
              </a:buClr>
              <a:buFont typeface="Arial MT"/>
              <a:buChar char="•"/>
              <a:tabLst>
                <a:tab pos="589915" algn="l"/>
                <a:tab pos="2459990" algn="l"/>
              </a:tabLst>
            </a:pPr>
            <a:r>
              <a:rPr sz="2400" dirty="0">
                <a:latin typeface="Calibri"/>
                <a:cs typeface="Calibri"/>
              </a:rPr>
              <a:t>Exemplo: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N=5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S=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2+3+5+8+13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=31</a:t>
            </a:r>
            <a:endParaRPr sz="2400">
              <a:latin typeface="Calibri"/>
              <a:cs typeface="Calibri"/>
            </a:endParaRPr>
          </a:p>
          <a:p>
            <a:pPr marL="516890" marR="178435" indent="-504825">
              <a:lnSpc>
                <a:spcPct val="131200"/>
              </a:lnSpc>
              <a:spcBef>
                <a:spcPts val="1475"/>
              </a:spcBef>
              <a:buClr>
                <a:srgbClr val="AD0101"/>
              </a:buClr>
              <a:buAutoNum type="arabicPeriod"/>
              <a:tabLst>
                <a:tab pos="516890" algn="l"/>
              </a:tabLst>
            </a:pP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deseja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utilizar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sistema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protegido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senha.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Ele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tentativas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acertar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senha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correta.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Defina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senha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(tipo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int)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faça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solicite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senha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Enquanto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ele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acertar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programa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deverá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imprimir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“Acesso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negado”.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contrário,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deverá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imprimir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“Acesso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liberado”.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83582" y="6455161"/>
            <a:ext cx="1101090" cy="1101090"/>
            <a:chOff x="9283582" y="6455161"/>
            <a:chExt cx="1101090" cy="11010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08470" y="6480048"/>
              <a:ext cx="1076065" cy="10759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299325" y="6470904"/>
              <a:ext cx="1085215" cy="1085215"/>
            </a:xfrm>
            <a:custGeom>
              <a:avLst/>
              <a:gdLst/>
              <a:ahLst/>
              <a:cxnLst/>
              <a:rect l="l" t="t" r="r" b="b"/>
              <a:pathLst>
                <a:path w="1085215" h="1085215">
                  <a:moveTo>
                    <a:pt x="0" y="0"/>
                  </a:moveTo>
                  <a:lnTo>
                    <a:pt x="0" y="1085087"/>
                  </a:lnTo>
                </a:path>
                <a:path w="1085215" h="1085215">
                  <a:moveTo>
                    <a:pt x="1085090" y="0"/>
                  </a:moveTo>
                  <a:lnTo>
                    <a:pt x="0" y="0"/>
                  </a:lnTo>
                </a:path>
              </a:pathLst>
            </a:custGeom>
            <a:ln w="31485">
              <a:solidFill>
                <a:srgbClr val="FFB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375</Words>
  <Application>Microsoft Office PowerPoint</Application>
  <PresentationFormat>Personalizar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 MT</vt:lpstr>
      <vt:lpstr>Calibri</vt:lpstr>
      <vt:lpstr>Cambria</vt:lpstr>
      <vt:lpstr>Times New Roman</vt:lpstr>
      <vt:lpstr>Office Theme</vt:lpstr>
      <vt:lpstr>Apresentação do PowerPoint</vt:lpstr>
      <vt:lpstr>Lembre-se sempre!!!!!</vt:lpstr>
      <vt:lpstr>Comandos de Repetição</vt:lpstr>
      <vt:lpstr>Comandos de Repetição</vt:lpstr>
      <vt:lpstr>DESAFIOS!!!!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 (PC)</dc:title>
  <cp:lastModifiedBy>PAULO CESAR DE ALVARENGA LUCCI</cp:lastModifiedBy>
  <cp:revision>4</cp:revision>
  <dcterms:created xsi:type="dcterms:W3CDTF">2024-07-08T13:48:59Z</dcterms:created>
  <dcterms:modified xsi:type="dcterms:W3CDTF">2024-07-15T11:34:08Z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2024-07-08T00:00:00Z</vt:filetime>
  </property>
  <property fmtid="{D5CDD505-2E9C-101B-9397-08002B2CF9AE}" pid="3" name="Producer">
    <vt:lpwstr>iLovePDF</vt:lpwstr>
  </property>
</Properties>
</file>