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6">
          <p15:clr>
            <a:srgbClr val="A4A3A4"/>
          </p15:clr>
        </p15:guide>
        <p15:guide id="2" pos="6562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qIvJ0ICngTFfKKdLMp5mCCfoh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6" orient="horz"/>
        <p:guide pos="656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Drag &amp; Drop to add a picture in the back placeholder</a:t>
            </a:r>
            <a:endParaRPr/>
          </a:p>
        </p:txBody>
      </p:sp>
      <p:sp>
        <p:nvSpPr>
          <p:cNvPr id="317" name="Google Shape;31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Drag &amp; Drop to add a picture in the back placeholder</a:t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Drag &amp; Drop to add a picture in the back placeholder</a:t>
            </a:r>
            <a:endParaRPr/>
          </a:p>
        </p:txBody>
      </p:sp>
      <p:sp>
        <p:nvSpPr>
          <p:cNvPr id="99" name="Google Shape;9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/>
              <a:t>Drag &amp; Drop to add a picture in the placeholder</a:t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Drag &amp; Drop to add a picture in the back placeholder</a:t>
            </a:r>
            <a:endParaRPr/>
          </a:p>
        </p:txBody>
      </p:sp>
      <p:sp>
        <p:nvSpPr>
          <p:cNvPr id="213" name="Google Shape;21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A">
  <p:cSld name="Layout 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3611724" y="2408620"/>
            <a:ext cx="4968552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2" type="body"/>
          </p:nvPr>
        </p:nvSpPr>
        <p:spPr>
          <a:xfrm>
            <a:off x="3611724" y="3197936"/>
            <a:ext cx="4968552" cy="131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H">
  <p:cSld name="Layout H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/>
          <p:nvPr>
            <p:ph idx="2" type="pic"/>
          </p:nvPr>
        </p:nvSpPr>
        <p:spPr>
          <a:xfrm>
            <a:off x="0" y="0"/>
            <a:ext cx="2063552" cy="2420888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55" name="Google Shape;55;p25"/>
          <p:cNvSpPr/>
          <p:nvPr>
            <p:ph idx="3" type="pic"/>
          </p:nvPr>
        </p:nvSpPr>
        <p:spPr>
          <a:xfrm>
            <a:off x="2063552" y="0"/>
            <a:ext cx="2592288" cy="2780928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56" name="Google Shape;56;p25"/>
          <p:cNvSpPr/>
          <p:nvPr>
            <p:ph idx="4" type="pic"/>
          </p:nvPr>
        </p:nvSpPr>
        <p:spPr>
          <a:xfrm>
            <a:off x="4655839" y="0"/>
            <a:ext cx="2880322" cy="3429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57" name="Google Shape;57;p25"/>
          <p:cNvSpPr/>
          <p:nvPr>
            <p:ph idx="5" type="pic"/>
          </p:nvPr>
        </p:nvSpPr>
        <p:spPr>
          <a:xfrm>
            <a:off x="7536162" y="0"/>
            <a:ext cx="2592288" cy="2780928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58" name="Google Shape;58;p25"/>
          <p:cNvSpPr/>
          <p:nvPr>
            <p:ph idx="6" type="pic"/>
          </p:nvPr>
        </p:nvSpPr>
        <p:spPr>
          <a:xfrm>
            <a:off x="10128448" y="0"/>
            <a:ext cx="2063552" cy="2420888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B">
  <p:cSld name="Layout B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>
            <p:ph idx="2" type="pic"/>
          </p:nvPr>
        </p:nvSpPr>
        <p:spPr>
          <a:xfrm>
            <a:off x="0" y="-11575"/>
            <a:ext cx="12192000" cy="6869575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415480" y="2133481"/>
            <a:ext cx="32403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0"/>
              <a:buNone/>
              <a:defRPr sz="20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3" type="body"/>
          </p:nvPr>
        </p:nvSpPr>
        <p:spPr>
          <a:xfrm>
            <a:off x="6215337" y="2332357"/>
            <a:ext cx="43924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idx="10" type="dt"/>
          </p:nvPr>
        </p:nvSpPr>
        <p:spPr>
          <a:xfrm>
            <a:off x="259904" y="6356350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262136" y="365125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11568608" y="365125"/>
            <a:ext cx="36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">
  <p:cSld name="Layout D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idx="10" type="dt"/>
          </p:nvPr>
        </p:nvSpPr>
        <p:spPr>
          <a:xfrm>
            <a:off x="259904" y="6356350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/>
          <p:nvPr>
            <p:ph idx="2" type="pic"/>
          </p:nvPr>
        </p:nvSpPr>
        <p:spPr>
          <a:xfrm>
            <a:off x="-295625" y="1570988"/>
            <a:ext cx="4586542" cy="2493029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262136" y="365125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11568608" y="365125"/>
            <a:ext cx="36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F">
  <p:cSld name="Layout F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idx="10" type="dt"/>
          </p:nvPr>
        </p:nvSpPr>
        <p:spPr>
          <a:xfrm>
            <a:off x="259904" y="6356350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262136" y="365125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11568608" y="365125"/>
            <a:ext cx="36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215680" y="487124"/>
            <a:ext cx="57606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E">
  <p:cSld name="Layout 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>
            <p:ph idx="2" type="pic"/>
          </p:nvPr>
        </p:nvSpPr>
        <p:spPr>
          <a:xfrm>
            <a:off x="0" y="0"/>
            <a:ext cx="12192000" cy="285293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3251685" y="982469"/>
            <a:ext cx="56886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I">
  <p:cSld name="Layout I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">
  <p:cSld name="Layout 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0" type="dt"/>
          </p:nvPr>
        </p:nvSpPr>
        <p:spPr>
          <a:xfrm>
            <a:off x="259904" y="6356350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262136" y="365125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11568608" y="365125"/>
            <a:ext cx="36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23"/>
          <p:cNvSpPr/>
          <p:nvPr>
            <p:ph idx="2" type="pic"/>
          </p:nvPr>
        </p:nvSpPr>
        <p:spPr>
          <a:xfrm>
            <a:off x="0" y="0"/>
            <a:ext cx="5159896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6600056" y="1297231"/>
            <a:ext cx="4320479" cy="53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G">
  <p:cSld name="Layout G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>
            <p:ph idx="2" type="chart"/>
          </p:nvPr>
        </p:nvSpPr>
        <p:spPr>
          <a:xfrm>
            <a:off x="875420" y="1445008"/>
            <a:ext cx="10441160" cy="306411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3600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>
            <a:off x="259904" y="6356350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262136" y="365125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11568608" y="365125"/>
            <a:ext cx="36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24"/>
          <p:cNvSpPr txBox="1"/>
          <p:nvPr>
            <p:ph idx="1" type="body"/>
          </p:nvPr>
        </p:nvSpPr>
        <p:spPr>
          <a:xfrm>
            <a:off x="3215680" y="487124"/>
            <a:ext cx="57606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2099556" y="547687"/>
            <a:ext cx="7992888" cy="973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2099556" y="1700808"/>
            <a:ext cx="7992888" cy="447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259904" y="6356350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262136" y="365125"/>
            <a:ext cx="1369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11568608" y="365125"/>
            <a:ext cx="361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1" type="body"/>
          </p:nvPr>
        </p:nvSpPr>
        <p:spPr>
          <a:xfrm>
            <a:off x="3611724" y="2267892"/>
            <a:ext cx="4968552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>
                <a:solidFill>
                  <a:schemeClr val="lt1"/>
                </a:solidFill>
              </a:rPr>
              <a:t>Proyecto de titulo</a:t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3521714" y="2267892"/>
            <a:ext cx="5382598" cy="10679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>
            <p:ph idx="2" type="body"/>
          </p:nvPr>
        </p:nvSpPr>
        <p:spPr>
          <a:xfrm>
            <a:off x="3611724" y="3197936"/>
            <a:ext cx="4968552" cy="131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4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/>
              <a:t>Definicion de Proyecto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3521714" y="3225170"/>
            <a:ext cx="5148572" cy="1419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"/>
          <p:cNvCxnSpPr/>
          <p:nvPr/>
        </p:nvCxnSpPr>
        <p:spPr>
          <a:xfrm>
            <a:off x="623392" y="764704"/>
            <a:ext cx="2520280" cy="0"/>
          </a:xfrm>
          <a:prstGeom prst="straightConnector1">
            <a:avLst/>
          </a:prstGeom>
          <a:noFill/>
          <a:ln cap="rnd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"/>
          <p:cNvSpPr/>
          <p:nvPr/>
        </p:nvSpPr>
        <p:spPr>
          <a:xfrm>
            <a:off x="0" y="0"/>
            <a:ext cx="12192000" cy="260648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idx="1" type="body"/>
          </p:nvPr>
        </p:nvSpPr>
        <p:spPr>
          <a:xfrm>
            <a:off x="3485710" y="2708920"/>
            <a:ext cx="5220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GB" sz="5000"/>
              <a:t>Cronograma</a:t>
            </a:r>
            <a:endParaRPr sz="5000"/>
          </a:p>
        </p:txBody>
      </p:sp>
      <p:sp>
        <p:nvSpPr>
          <p:cNvPr id="237" name="Google Shape;237;p10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-1" y="6597352"/>
            <a:ext cx="8706291" cy="260648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/>
        </p:nvSpPr>
        <p:spPr>
          <a:xfrm>
            <a:off x="1015902" y="793725"/>
            <a:ext cx="1263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FASE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2639616" y="221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planificación del proyecto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-1" y="6597352"/>
            <a:ext cx="9912425" cy="260648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2626102" y="3197347"/>
            <a:ext cx="6192688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 2 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Definición de entregables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Obtener Épicas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Creación historias de usuarios y criterios de aceptación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Creación de requerimientos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2639616" y="1132460"/>
            <a:ext cx="5349463" cy="195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 1 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Definición y fundamentación del proyecto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Definición del Squad y asignación de responsabilidades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Definición de objetivos del proyecto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Definición de Metodología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Definición de entregables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2660487" y="4921115"/>
            <a:ext cx="6192688" cy="1331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3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Creación del backlog y backlog priorizado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Desarrollo Impact mapping en Jira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Desarrollo Scrum board en Jira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160983" y="1159976"/>
            <a:ext cx="2136171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4 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Casos de uso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 mental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 de actores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 4+1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8160983" y="3235812"/>
            <a:ext cx="3229430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5 y 6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base de datos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11"/>
          <p:cNvCxnSpPr/>
          <p:nvPr/>
        </p:nvCxnSpPr>
        <p:spPr>
          <a:xfrm>
            <a:off x="1127448" y="1138564"/>
            <a:ext cx="936104" cy="0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53" name="Google Shape;253;p11"/>
          <p:cNvSpPr/>
          <p:nvPr/>
        </p:nvSpPr>
        <p:spPr>
          <a:xfrm rot="5400000">
            <a:off x="-2046051" y="3103708"/>
            <a:ext cx="5490500" cy="632692"/>
          </a:xfrm>
          <a:prstGeom prst="roundRect">
            <a:avLst>
              <a:gd fmla="val 50000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406400" sx="96000" rotWithShape="0" algn="br" dir="2700000" dist="228600" sy="96000">
              <a:schemeClr val="dk1">
                <a:alpha val="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11"/>
          <p:cNvGrpSpPr/>
          <p:nvPr/>
        </p:nvGrpSpPr>
        <p:grpSpPr>
          <a:xfrm>
            <a:off x="494027" y="855280"/>
            <a:ext cx="410344" cy="410344"/>
            <a:chOff x="1847528" y="3305884"/>
            <a:chExt cx="410344" cy="410344"/>
          </a:xfrm>
        </p:grpSpPr>
        <p:sp>
          <p:nvSpPr>
            <p:cNvPr id="255" name="Google Shape;255;p11"/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fmla="val 1702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11"/>
          <p:cNvGrpSpPr/>
          <p:nvPr/>
        </p:nvGrpSpPr>
        <p:grpSpPr>
          <a:xfrm>
            <a:off x="493949" y="3231080"/>
            <a:ext cx="410344" cy="410344"/>
            <a:chOff x="1847528" y="3305884"/>
            <a:chExt cx="410344" cy="410344"/>
          </a:xfrm>
        </p:grpSpPr>
        <p:sp>
          <p:nvSpPr>
            <p:cNvPr id="258" name="Google Shape;258;p11"/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fmla="val 1702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11"/>
          <p:cNvGrpSpPr/>
          <p:nvPr/>
        </p:nvGrpSpPr>
        <p:grpSpPr>
          <a:xfrm>
            <a:off x="494027" y="5419384"/>
            <a:ext cx="410344" cy="410344"/>
            <a:chOff x="1847528" y="3305884"/>
            <a:chExt cx="410344" cy="410344"/>
          </a:xfrm>
        </p:grpSpPr>
        <p:sp>
          <p:nvSpPr>
            <p:cNvPr id="261" name="Google Shape;261;p11"/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fmla="val 1702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3" name="Google Shape;263;p11"/>
          <p:cNvCxnSpPr/>
          <p:nvPr/>
        </p:nvCxnSpPr>
        <p:spPr>
          <a:xfrm>
            <a:off x="699199" y="1564774"/>
            <a:ext cx="0" cy="1428098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11"/>
          <p:cNvCxnSpPr/>
          <p:nvPr/>
        </p:nvCxnSpPr>
        <p:spPr>
          <a:xfrm>
            <a:off x="699199" y="3803544"/>
            <a:ext cx="0" cy="1296144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/>
          <p:nvPr/>
        </p:nvSpPr>
        <p:spPr>
          <a:xfrm rot="5400000">
            <a:off x="-2046051" y="3103708"/>
            <a:ext cx="5490500" cy="632692"/>
          </a:xfrm>
          <a:prstGeom prst="roundRect">
            <a:avLst>
              <a:gd fmla="val 50000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406400" sx="96000" rotWithShape="0" algn="br" dir="2700000" dist="228600" sy="96000">
              <a:schemeClr val="dk1">
                <a:alpha val="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12"/>
          <p:cNvGrpSpPr/>
          <p:nvPr/>
        </p:nvGrpSpPr>
        <p:grpSpPr>
          <a:xfrm>
            <a:off x="494027" y="855280"/>
            <a:ext cx="410344" cy="410344"/>
            <a:chOff x="1847528" y="3305884"/>
            <a:chExt cx="410344" cy="410344"/>
          </a:xfrm>
        </p:grpSpPr>
        <p:sp>
          <p:nvSpPr>
            <p:cNvPr id="271" name="Google Shape;271;p12"/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fmla="val 1702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2"/>
          <p:cNvGrpSpPr/>
          <p:nvPr/>
        </p:nvGrpSpPr>
        <p:grpSpPr>
          <a:xfrm>
            <a:off x="493949" y="3231080"/>
            <a:ext cx="410344" cy="410344"/>
            <a:chOff x="1847528" y="3305884"/>
            <a:chExt cx="410344" cy="410344"/>
          </a:xfrm>
        </p:grpSpPr>
        <p:sp>
          <p:nvSpPr>
            <p:cNvPr id="274" name="Google Shape;274;p12"/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fmla="val 1702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12"/>
          <p:cNvGrpSpPr/>
          <p:nvPr/>
        </p:nvGrpSpPr>
        <p:grpSpPr>
          <a:xfrm>
            <a:off x="494027" y="5419384"/>
            <a:ext cx="410344" cy="410344"/>
            <a:chOff x="1847528" y="3305884"/>
            <a:chExt cx="410344" cy="410344"/>
          </a:xfrm>
        </p:grpSpPr>
        <p:sp>
          <p:nvSpPr>
            <p:cNvPr id="277" name="Google Shape;277;p12"/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fmla="val 1702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9" name="Google Shape;279;p12"/>
          <p:cNvCxnSpPr/>
          <p:nvPr/>
        </p:nvCxnSpPr>
        <p:spPr>
          <a:xfrm>
            <a:off x="699199" y="1564774"/>
            <a:ext cx="0" cy="1428098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12"/>
          <p:cNvCxnSpPr/>
          <p:nvPr/>
        </p:nvCxnSpPr>
        <p:spPr>
          <a:xfrm>
            <a:off x="699199" y="3803544"/>
            <a:ext cx="0" cy="1296144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12"/>
          <p:cNvSpPr txBox="1"/>
          <p:nvPr/>
        </p:nvSpPr>
        <p:spPr>
          <a:xfrm>
            <a:off x="1015389" y="2992872"/>
            <a:ext cx="1207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FASE 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-1" y="6597352"/>
            <a:ext cx="10416481" cy="27922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2566988" y="1109247"/>
            <a:ext cx="273692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7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Implementación y conexión base de datos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6452330" y="1109165"/>
            <a:ext cx="309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i="1" lang="en-GB" sz="1800">
                <a:solidFill>
                  <a:schemeClr val="lt1"/>
                </a:solidFill>
              </a:rPr>
              <a:t>15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de  Registro , Autenticación y perfil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2566988" y="2194037"/>
            <a:ext cx="309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8</a:t>
            </a:r>
            <a:r>
              <a:rPr i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</a:rPr>
              <a:t>Módulo</a:t>
            </a: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Herramienta de planos de feria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6416322" y="2278805"/>
            <a:ext cx="316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1</a:t>
            </a:r>
            <a:r>
              <a:rPr i="1" lang="en-GB" sz="2000">
                <a:solidFill>
                  <a:schemeClr val="lt1"/>
                </a:solidFill>
              </a:rPr>
              <a:t>6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de </a:t>
            </a:r>
            <a:r>
              <a:rPr i="1" lang="en-GB" sz="1600">
                <a:solidFill>
                  <a:schemeClr val="lt1"/>
                </a:solidFill>
              </a:rPr>
              <a:t>Integración</a:t>
            </a:r>
            <a:r>
              <a:rPr i="1" lang="en-GB" sz="1600">
                <a:solidFill>
                  <a:schemeClr val="lt1"/>
                </a:solidFill>
              </a:rPr>
              <a:t> </a:t>
            </a: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</a:t>
            </a:r>
            <a:r>
              <a:rPr i="1" lang="en-GB" sz="1600">
                <a:solidFill>
                  <a:schemeClr val="lt1"/>
                </a:solidFill>
              </a:rPr>
              <a:t>ces y </a:t>
            </a: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Visualización de Ferias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2704463" y="4341484"/>
            <a:ext cx="388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1</a:t>
            </a:r>
            <a:r>
              <a:rPr i="1" lang="en-GB" sz="2000">
                <a:solidFill>
                  <a:schemeClr val="lt1"/>
                </a:solidFill>
              </a:rPr>
              <a:t>4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de Contratación de Puestos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"/>
          <p:cNvSpPr txBox="1"/>
          <p:nvPr/>
        </p:nvSpPr>
        <p:spPr>
          <a:xfrm>
            <a:off x="2639622" y="3418087"/>
            <a:ext cx="381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i="1" lang="en-GB" sz="2000">
                <a:solidFill>
                  <a:schemeClr val="lt1"/>
                </a:solidFill>
              </a:rPr>
              <a:t>13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de Administración de Ferias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2639616" y="221285"/>
            <a:ext cx="77768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Desarrollo e implementación del proyecto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12"/>
          <p:cNvCxnSpPr/>
          <p:nvPr/>
        </p:nvCxnSpPr>
        <p:spPr>
          <a:xfrm>
            <a:off x="1127448" y="3436252"/>
            <a:ext cx="936104" cy="0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/>
          <p:nvPr/>
        </p:nvSpPr>
        <p:spPr>
          <a:xfrm rot="5400000">
            <a:off x="-2046051" y="3103708"/>
            <a:ext cx="5490500" cy="632692"/>
          </a:xfrm>
          <a:prstGeom prst="roundRect">
            <a:avLst>
              <a:gd fmla="val 50000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406400" sx="96000" rotWithShape="0" algn="br" dir="2700000" dist="228600" sy="96000">
              <a:schemeClr val="dk1">
                <a:alpha val="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13"/>
          <p:cNvGrpSpPr/>
          <p:nvPr/>
        </p:nvGrpSpPr>
        <p:grpSpPr>
          <a:xfrm>
            <a:off x="494027" y="855280"/>
            <a:ext cx="410344" cy="410344"/>
            <a:chOff x="1847528" y="3305884"/>
            <a:chExt cx="410344" cy="410344"/>
          </a:xfrm>
        </p:grpSpPr>
        <p:sp>
          <p:nvSpPr>
            <p:cNvPr id="298" name="Google Shape;298;p13"/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fmla="val 17026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13"/>
          <p:cNvGrpSpPr/>
          <p:nvPr/>
        </p:nvGrpSpPr>
        <p:grpSpPr>
          <a:xfrm>
            <a:off x="493949" y="3231080"/>
            <a:ext cx="410344" cy="410344"/>
            <a:chOff x="1847528" y="3305884"/>
            <a:chExt cx="410344" cy="410344"/>
          </a:xfrm>
        </p:grpSpPr>
        <p:sp>
          <p:nvSpPr>
            <p:cNvPr id="301" name="Google Shape;301;p13"/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fmla="val 17026" name="adj"/>
              </a:avLst>
            </a:prstGeom>
            <a:solidFill>
              <a:schemeClr val="accent2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3"/>
          <p:cNvGrpSpPr/>
          <p:nvPr/>
        </p:nvGrpSpPr>
        <p:grpSpPr>
          <a:xfrm>
            <a:off x="494027" y="5419384"/>
            <a:ext cx="410344" cy="410344"/>
            <a:chOff x="1847528" y="3305884"/>
            <a:chExt cx="410344" cy="410344"/>
          </a:xfrm>
        </p:grpSpPr>
        <p:sp>
          <p:nvSpPr>
            <p:cNvPr id="304" name="Google Shape;304;p13"/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fmla="val 1702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6" name="Google Shape;306;p13"/>
          <p:cNvCxnSpPr/>
          <p:nvPr/>
        </p:nvCxnSpPr>
        <p:spPr>
          <a:xfrm>
            <a:off x="699199" y="1564774"/>
            <a:ext cx="0" cy="1428098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13"/>
          <p:cNvCxnSpPr/>
          <p:nvPr/>
        </p:nvCxnSpPr>
        <p:spPr>
          <a:xfrm>
            <a:off x="699199" y="3803544"/>
            <a:ext cx="0" cy="1296144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13"/>
          <p:cNvSpPr txBox="1"/>
          <p:nvPr/>
        </p:nvSpPr>
        <p:spPr>
          <a:xfrm>
            <a:off x="1023691" y="5287074"/>
            <a:ext cx="1207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FASE 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2505247" y="308822"/>
            <a:ext cx="74452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Documentación de cierre de proyecto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-1" y="6597351"/>
            <a:ext cx="12192001" cy="280297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 txBox="1"/>
          <p:nvPr/>
        </p:nvSpPr>
        <p:spPr>
          <a:xfrm>
            <a:off x="2670248" y="1060452"/>
            <a:ext cx="6192688" cy="381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17 y 18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Informe de Cierre del Proyecto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Documentación del Product Backlog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Retrospectiva Final del Proyecto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Informe de Release</a:t>
            </a:r>
            <a:endParaRPr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Informe de Review</a:t>
            </a:r>
            <a:endParaRPr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Informe de Cierre de Sprints</a:t>
            </a:r>
            <a:endParaRPr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Documentación de Calidad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Documentación Técnica Final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Informe de Cumplimiento de Objetivos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Informe de Gestión de Riesgos</a:t>
            </a:r>
            <a:endParaRPr/>
          </a:p>
          <a:p>
            <a:pPr indent="-285750" lvl="0" marL="28575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i="1"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Acta de Cierre de Proyecto</a:t>
            </a:r>
            <a:endParaRPr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13"/>
          <p:cNvCxnSpPr/>
          <p:nvPr/>
        </p:nvCxnSpPr>
        <p:spPr>
          <a:xfrm>
            <a:off x="1127448" y="5687764"/>
            <a:ext cx="936104" cy="0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320" name="Google Shape;320;p14"/>
          <p:cNvSpPr/>
          <p:nvPr/>
        </p:nvSpPr>
        <p:spPr>
          <a:xfrm>
            <a:off x="623392" y="0"/>
            <a:ext cx="11568608" cy="6453336"/>
          </a:xfrm>
          <a:prstGeom prst="roundRect">
            <a:avLst>
              <a:gd fmla="val 2356" name="adj"/>
            </a:avLst>
          </a:prstGeom>
          <a:gradFill>
            <a:gsLst>
              <a:gs pos="0">
                <a:schemeClr val="accent1"/>
              </a:gs>
              <a:gs pos="100000">
                <a:srgbClr val="171430">
                  <a:alpha val="8000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635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3431704" y="1268760"/>
            <a:ext cx="698477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Tiempo de preguntas</a:t>
            </a: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3215680" y="1556792"/>
            <a:ext cx="72008" cy="1872208"/>
          </a:xfrm>
          <a:prstGeom prst="roundRect">
            <a:avLst>
              <a:gd fmla="val 12699" name="adj"/>
            </a:avLst>
          </a:prstGeom>
          <a:gradFill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>
            <p:ph idx="2" type="pic"/>
          </p:nvPr>
        </p:nvSpPr>
        <p:spPr>
          <a:xfrm>
            <a:off x="0" y="-11575"/>
            <a:ext cx="12192000" cy="6869575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75" name="Google Shape;7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>
            <p:ph idx="3" type="body"/>
          </p:nvPr>
        </p:nvSpPr>
        <p:spPr>
          <a:xfrm>
            <a:off x="3322689" y="1772816"/>
            <a:ext cx="43924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/>
              <a:t>Ferias de Chile</a:t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 rot="5400000">
            <a:off x="40483" y="3358050"/>
            <a:ext cx="4032447" cy="130324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670" y="2544780"/>
            <a:ext cx="4392487" cy="3294365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1243945" y="1304764"/>
            <a:ext cx="2942200" cy="4068452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3774209" y="1196752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523165" y="2333870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Diversidad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1523164" y="2892154"/>
            <a:ext cx="24846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Chile cuenta con </a:t>
            </a:r>
            <a:r>
              <a:rPr lang="en-GB" sz="1600">
                <a:solidFill>
                  <a:schemeClr val="lt1"/>
                </a:solidFill>
              </a:rPr>
              <a:t>múltiples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ferias de distintos tipos a lo largo de su territorio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4624900" y="1304764"/>
            <a:ext cx="2942200" cy="4068452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7111320" y="1196752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4841006" y="2333870"/>
            <a:ext cx="230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Administración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4805002" y="2892154"/>
            <a:ext cx="258714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Implementación de puestos al ojo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Arriendo y supervisión en el lugar de manera tardía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Cobros de manera física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Desconocimiento del lugar al publico</a:t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7917191" y="1304764"/>
            <a:ext cx="2942200" cy="4068452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0448431" y="1196752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8169889" y="2333870"/>
            <a:ext cx="2498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Desconocimiento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8169889" y="2892154"/>
            <a:ext cx="230425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 personas desconocen las normas que cumplir o incluso noj saben sobre la existencias de estas ferias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4788626" y="420879"/>
            <a:ext cx="43317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Problematica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>
            <p:ph idx="2" type="pic"/>
          </p:nvPr>
        </p:nvSpPr>
        <p:spPr>
          <a:xfrm>
            <a:off x="0" y="-11575"/>
            <a:ext cx="12192000" cy="6869575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02" name="Google Shape;10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>
            <p:ph idx="3" type="body"/>
          </p:nvPr>
        </p:nvSpPr>
        <p:spPr>
          <a:xfrm>
            <a:off x="3316829" y="1646871"/>
            <a:ext cx="43924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GB"/>
              <a:t>Solución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3316829" y="2852936"/>
            <a:ext cx="4273151" cy="1341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Ferias chile </a:t>
            </a:r>
            <a:r>
              <a:rPr lang="en-GB" sz="1800">
                <a:solidFill>
                  <a:schemeClr val="lt1"/>
                </a:solidFill>
              </a:rPr>
              <a:t>será</a:t>
            </a: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una Herramienta que ayude a agrupar y facilitar los procesos de estructura y Gestión de las ferias de chile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 rot="5400000">
            <a:off x="40483" y="3358050"/>
            <a:ext cx="4032447" cy="130324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335017" y="2293202"/>
            <a:ext cx="4392487" cy="3191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Ferias Chile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>
            <a:off x="1243945" y="1304764"/>
            <a:ext cx="2942200" cy="4068452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3774209" y="1196752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1523165" y="2333870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>
                <a:solidFill>
                  <a:srgbClr val="FFFFFF"/>
                </a:solidFill>
              </a:rPr>
              <a:t>É</a:t>
            </a: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CNICO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1523165" y="2892154"/>
            <a:ext cx="230425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proyecto podrá ser desarrollado en su totalidad por herramientas de libre uso</a:t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4624900" y="1304764"/>
            <a:ext cx="2942200" cy="4068452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7111320" y="1196752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4841006" y="2333870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OPERACIONAL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4805002" y="2892154"/>
            <a:ext cx="230425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equipo cuenta con las capacidades necesarias para el desarrollo en el tiempo establecido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7917191" y="1304764"/>
            <a:ext cx="2942200" cy="4068452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0448431" y="1196752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8169889" y="2333870"/>
            <a:ext cx="2498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ECONOMICO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8169889" y="2892154"/>
            <a:ext cx="230425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se presentan problemas económicos, ya que el equipo ya cuenta con los recursos necesarios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2639616" y="420879"/>
            <a:ext cx="80292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Factibilidad del proyecto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1221978" y="1304764"/>
            <a:ext cx="2942200" cy="2484276"/>
          </a:xfrm>
          <a:prstGeom prst="roundRect">
            <a:avLst>
              <a:gd fmla="val 4612" name="adj"/>
            </a:avLst>
          </a:prstGeom>
          <a:solidFill>
            <a:schemeClr val="lt1">
              <a:alpha val="4313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3774209" y="1196752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381540" y="1843771"/>
            <a:ext cx="2653464" cy="124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Ofrecer propuestas de solución informática analizando de forma integral los procesos de acuerdos los requerimientos de la organización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4558038" y="1304764"/>
            <a:ext cx="2942200" cy="2484276"/>
          </a:xfrm>
          <a:prstGeom prst="roundRect">
            <a:avLst>
              <a:gd fmla="val 4612" name="adj"/>
            </a:avLst>
          </a:prstGeom>
          <a:solidFill>
            <a:schemeClr val="lt1">
              <a:alpha val="4313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7111320" y="1196752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4792160" y="1843771"/>
            <a:ext cx="2734322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Gestionar proyectos informáticos, ofreciendo alternativas para la toma de decisiones de acuerdo a los requerimientos de la organización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917191" y="1304764"/>
            <a:ext cx="2942200" cy="2412268"/>
          </a:xfrm>
          <a:prstGeom prst="roundRect">
            <a:avLst>
              <a:gd fmla="val 4612" name="adj"/>
            </a:avLst>
          </a:prstGeom>
          <a:solidFill>
            <a:schemeClr val="lt1">
              <a:alpha val="4313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10448431" y="1196752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8138818" y="1868930"/>
            <a:ext cx="2498946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Construir modelos de datos para soportar los requerimientos de la organización de acuerdo a un diseño definido y escalable en el tiempo.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4601834" y="341902"/>
            <a:ext cx="2988332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Competencias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221978" y="3958413"/>
            <a:ext cx="2942200" cy="2484276"/>
          </a:xfrm>
          <a:prstGeom prst="roundRect">
            <a:avLst>
              <a:gd fmla="val 4612" name="adj"/>
            </a:avLst>
          </a:prstGeom>
          <a:solidFill>
            <a:schemeClr val="lt1">
              <a:alpha val="4313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3774209" y="3867620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381540" y="4493618"/>
            <a:ext cx="2653464" cy="170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Construir el modelo arquitectónico de una solución sistémica que soporte los procesos de negocio de acuerdo a los requerimientos de la organización y estándares industriales.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4584282" y="3955963"/>
            <a:ext cx="2942200" cy="2484276"/>
          </a:xfrm>
          <a:prstGeom prst="roundRect">
            <a:avLst>
              <a:gd fmla="val 4612" name="adj"/>
            </a:avLst>
          </a:prstGeom>
          <a:solidFill>
            <a:schemeClr val="lt1">
              <a:alpha val="4313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7104063" y="3871172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4792160" y="4567020"/>
            <a:ext cx="2734322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Desarrollar una solución de software utilizando técnicas que permitan sistematizar el proceso de desarrollo y mantenimiento, asegurando el logro de los objetivos.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953366" y="3964229"/>
            <a:ext cx="2942200" cy="2484276"/>
          </a:xfrm>
          <a:prstGeom prst="roundRect">
            <a:avLst>
              <a:gd fmla="val 4612" name="adj"/>
            </a:avLst>
          </a:prstGeom>
          <a:solidFill>
            <a:schemeClr val="lt1">
              <a:alpha val="4313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10454324" y="3867619"/>
            <a:ext cx="521591" cy="521591"/>
          </a:xfrm>
          <a:prstGeom prst="roundRect">
            <a:avLst>
              <a:gd fmla="val 719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8174993" y="4537918"/>
            <a:ext cx="2498946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Resolver las vulnerabilidades sistémicas para asegurar que el software construido cumple las normas de seguridad exigidas por la industria.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4752830" y="1346389"/>
            <a:ext cx="273432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1406763" y="1362711"/>
            <a:ext cx="273432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SOLUCIONES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8161244" y="1366960"/>
            <a:ext cx="273432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423076" y="4054820"/>
            <a:ext cx="273432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ARQUITECTURA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4753355" y="4037060"/>
            <a:ext cx="273432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DESARROLLO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8122912" y="4054820"/>
            <a:ext cx="273432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1697" y="821521"/>
            <a:ext cx="7897905" cy="492763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8176859" y="3285338"/>
            <a:ext cx="3211432" cy="2815279"/>
          </a:xfrm>
          <a:custGeom>
            <a:rect b="b" l="l" r="r" t="t"/>
            <a:pathLst>
              <a:path extrusionOk="0" h="2620071" w="2988755">
                <a:moveTo>
                  <a:pt x="2836356" y="0"/>
                </a:moveTo>
                <a:lnTo>
                  <a:pt x="2867917" y="0"/>
                </a:lnTo>
                <a:cubicBezTo>
                  <a:pt x="2934654" y="0"/>
                  <a:pt x="2988755" y="54101"/>
                  <a:pt x="2988755" y="120838"/>
                </a:cubicBezTo>
                <a:lnTo>
                  <a:pt x="2988755" y="2499233"/>
                </a:lnTo>
                <a:cubicBezTo>
                  <a:pt x="2988755" y="2565970"/>
                  <a:pt x="2934654" y="2620071"/>
                  <a:pt x="2867917" y="2620071"/>
                </a:cubicBezTo>
                <a:lnTo>
                  <a:pt x="120838" y="2620071"/>
                </a:lnTo>
                <a:cubicBezTo>
                  <a:pt x="54101" y="2620071"/>
                  <a:pt x="0" y="2565970"/>
                  <a:pt x="0" y="2499233"/>
                </a:cubicBezTo>
                <a:lnTo>
                  <a:pt x="0" y="2467672"/>
                </a:lnTo>
                <a:lnTo>
                  <a:pt x="2676571" y="2467672"/>
                </a:lnTo>
                <a:cubicBezTo>
                  <a:pt x="2764818" y="2467672"/>
                  <a:pt x="2836356" y="2396134"/>
                  <a:pt x="2836356" y="230788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7800000" scaled="0"/>
          </a:gra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32297" y="1274243"/>
            <a:ext cx="773347" cy="677949"/>
          </a:xfrm>
          <a:custGeom>
            <a:rect b="b" l="l" r="r" t="t"/>
            <a:pathLst>
              <a:path extrusionOk="0" h="630941" w="719724">
                <a:moveTo>
                  <a:pt x="29099" y="0"/>
                </a:moveTo>
                <a:lnTo>
                  <a:pt x="690625" y="0"/>
                </a:lnTo>
                <a:cubicBezTo>
                  <a:pt x="706696" y="0"/>
                  <a:pt x="719724" y="13028"/>
                  <a:pt x="719724" y="29099"/>
                </a:cubicBezTo>
                <a:lnTo>
                  <a:pt x="719724" y="130800"/>
                </a:lnTo>
                <a:lnTo>
                  <a:pt x="303801" y="130800"/>
                </a:lnTo>
                <a:cubicBezTo>
                  <a:pt x="215554" y="130800"/>
                  <a:pt x="144016" y="202338"/>
                  <a:pt x="144016" y="290585"/>
                </a:cubicBezTo>
                <a:lnTo>
                  <a:pt x="144016" y="630941"/>
                </a:lnTo>
                <a:lnTo>
                  <a:pt x="29099" y="630941"/>
                </a:lnTo>
                <a:cubicBezTo>
                  <a:pt x="13028" y="630941"/>
                  <a:pt x="0" y="617913"/>
                  <a:pt x="0" y="601842"/>
                </a:cubicBezTo>
                <a:lnTo>
                  <a:pt x="0" y="29099"/>
                </a:lnTo>
                <a:cubicBezTo>
                  <a:pt x="0" y="13028"/>
                  <a:pt x="13028" y="0"/>
                  <a:pt x="290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987043" y="1414788"/>
            <a:ext cx="4246502" cy="4532870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7392144" y="1860788"/>
            <a:ext cx="3250608" cy="43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Ferias Chile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7320136" y="2510482"/>
            <a:ext cx="3250608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Facilitar la organización y distribución de los puestos en las ferias de chile, permitiendo a los Administradores crear vistas virtuales a escala de la feria, en las cuales los comerciantes podrán ver y contratar los puestos establecidos como disponibles, digitalizando así un proceso que anteriormente se hacía de forma escrita.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Interfaz de usuario gráfica&#10;&#10;Descripción generada automáticamente" id="164" name="Google Shape;164;p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3249" r="3250" t="0"/>
          <a:stretch/>
        </p:blipFill>
        <p:spPr>
          <a:xfrm>
            <a:off x="125413" y="1557338"/>
            <a:ext cx="4587875" cy="2492375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  <p:sp>
        <p:nvSpPr>
          <p:cNvPr id="165" name="Google Shape;165;p7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0" y="6597352"/>
            <a:ext cx="4079776" cy="260648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7193455" y="1521305"/>
            <a:ext cx="4452279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3187217" y="220369"/>
            <a:ext cx="57606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/>
              <a:t>Objetivos Especificos</a:t>
            </a:r>
            <a:endParaRPr/>
          </a:p>
        </p:txBody>
      </p:sp>
      <p:grpSp>
        <p:nvGrpSpPr>
          <p:cNvPr id="174" name="Google Shape;174;p8"/>
          <p:cNvGrpSpPr/>
          <p:nvPr/>
        </p:nvGrpSpPr>
        <p:grpSpPr>
          <a:xfrm>
            <a:off x="5052295" y="2544813"/>
            <a:ext cx="2429874" cy="2423602"/>
            <a:chOff x="4987285" y="2759194"/>
            <a:chExt cx="2217522" cy="2208732"/>
          </a:xfrm>
        </p:grpSpPr>
        <p:sp>
          <p:nvSpPr>
            <p:cNvPr id="175" name="Google Shape;175;p8"/>
            <p:cNvSpPr/>
            <p:nvPr/>
          </p:nvSpPr>
          <p:spPr>
            <a:xfrm>
              <a:off x="5139601" y="2759194"/>
              <a:ext cx="956393" cy="886181"/>
            </a:xfrm>
            <a:custGeom>
              <a:rect b="b" l="l" r="r" t="t"/>
              <a:pathLst>
                <a:path extrusionOk="0" h="816292" w="880967">
                  <a:moveTo>
                    <a:pt x="880967" y="615315"/>
                  </a:moveTo>
                  <a:lnTo>
                    <a:pt x="880967" y="0"/>
                  </a:lnTo>
                  <a:cubicBezTo>
                    <a:pt x="506825" y="0"/>
                    <a:pt x="187071" y="184595"/>
                    <a:pt x="0" y="508635"/>
                  </a:cubicBezTo>
                  <a:lnTo>
                    <a:pt x="532924" y="816293"/>
                  </a:lnTo>
                  <a:cubicBezTo>
                    <a:pt x="602456" y="696182"/>
                    <a:pt x="732187" y="615315"/>
                    <a:pt x="880967" y="615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987285" y="3311377"/>
              <a:ext cx="730867" cy="1104365"/>
            </a:xfrm>
            <a:custGeom>
              <a:rect b="b" l="l" r="r" t="t"/>
              <a:pathLst>
                <a:path extrusionOk="0" h="1017270" w="673227">
                  <a:moveTo>
                    <a:pt x="619316" y="508635"/>
                  </a:moveTo>
                  <a:cubicBezTo>
                    <a:pt x="619316" y="435388"/>
                    <a:pt x="639032" y="366808"/>
                    <a:pt x="673227" y="307658"/>
                  </a:cubicBezTo>
                  <a:lnTo>
                    <a:pt x="140303" y="0"/>
                  </a:lnTo>
                  <a:cubicBezTo>
                    <a:pt x="-46768" y="324041"/>
                    <a:pt x="-46768" y="693230"/>
                    <a:pt x="140303" y="1017270"/>
                  </a:cubicBezTo>
                  <a:lnTo>
                    <a:pt x="673227" y="709613"/>
                  </a:lnTo>
                  <a:cubicBezTo>
                    <a:pt x="639032" y="650462"/>
                    <a:pt x="619316" y="581882"/>
                    <a:pt x="619316" y="5086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5139601" y="4081745"/>
              <a:ext cx="956393" cy="886181"/>
            </a:xfrm>
            <a:custGeom>
              <a:rect b="b" l="l" r="r" t="t"/>
              <a:pathLst>
                <a:path extrusionOk="0" h="816292" w="880967">
                  <a:moveTo>
                    <a:pt x="532924" y="0"/>
                  </a:moveTo>
                  <a:lnTo>
                    <a:pt x="0" y="307658"/>
                  </a:lnTo>
                  <a:cubicBezTo>
                    <a:pt x="187071" y="631698"/>
                    <a:pt x="506825" y="816293"/>
                    <a:pt x="880967" y="816293"/>
                  </a:cubicBezTo>
                  <a:lnTo>
                    <a:pt x="880967" y="200978"/>
                  </a:lnTo>
                  <a:cubicBezTo>
                    <a:pt x="732187" y="200978"/>
                    <a:pt x="602456" y="120110"/>
                    <a:pt x="532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096096" y="4081745"/>
              <a:ext cx="956393" cy="886181"/>
            </a:xfrm>
            <a:custGeom>
              <a:rect b="b" l="l" r="r" t="t"/>
              <a:pathLst>
                <a:path extrusionOk="0" h="816292" w="880967">
                  <a:moveTo>
                    <a:pt x="348044" y="0"/>
                  </a:moveTo>
                  <a:cubicBezTo>
                    <a:pt x="278511" y="120110"/>
                    <a:pt x="148781" y="200978"/>
                    <a:pt x="0" y="200978"/>
                  </a:cubicBezTo>
                  <a:lnTo>
                    <a:pt x="0" y="816293"/>
                  </a:lnTo>
                  <a:cubicBezTo>
                    <a:pt x="374142" y="816293"/>
                    <a:pt x="693896" y="631698"/>
                    <a:pt x="880967" y="307658"/>
                  </a:cubicBezTo>
                  <a:lnTo>
                    <a:pt x="348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473940" y="3311377"/>
              <a:ext cx="730867" cy="1104365"/>
            </a:xfrm>
            <a:custGeom>
              <a:rect b="b" l="l" r="r" t="t"/>
              <a:pathLst>
                <a:path extrusionOk="0" h="1017270" w="673227">
                  <a:moveTo>
                    <a:pt x="532924" y="0"/>
                  </a:moveTo>
                  <a:lnTo>
                    <a:pt x="0" y="307658"/>
                  </a:lnTo>
                  <a:cubicBezTo>
                    <a:pt x="34195" y="366808"/>
                    <a:pt x="53912" y="435388"/>
                    <a:pt x="53912" y="508635"/>
                  </a:cubicBezTo>
                  <a:cubicBezTo>
                    <a:pt x="53912" y="581882"/>
                    <a:pt x="34195" y="650462"/>
                    <a:pt x="0" y="709613"/>
                  </a:cubicBezTo>
                  <a:lnTo>
                    <a:pt x="532924" y="1017270"/>
                  </a:lnTo>
                  <a:cubicBezTo>
                    <a:pt x="719995" y="693230"/>
                    <a:pt x="719995" y="324041"/>
                    <a:pt x="532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096096" y="2759194"/>
              <a:ext cx="956393" cy="886181"/>
            </a:xfrm>
            <a:custGeom>
              <a:rect b="b" l="l" r="r" t="t"/>
              <a:pathLst>
                <a:path extrusionOk="0" h="816292" w="880967">
                  <a:moveTo>
                    <a:pt x="348044" y="816293"/>
                  </a:moveTo>
                  <a:lnTo>
                    <a:pt x="880967" y="508635"/>
                  </a:lnTo>
                  <a:cubicBezTo>
                    <a:pt x="693896" y="184595"/>
                    <a:pt x="374142" y="0"/>
                    <a:pt x="0" y="0"/>
                  </a:cubicBezTo>
                  <a:lnTo>
                    <a:pt x="0" y="615315"/>
                  </a:lnTo>
                  <a:cubicBezTo>
                    <a:pt x="148685" y="615315"/>
                    <a:pt x="278511" y="696182"/>
                    <a:pt x="348044" y="816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8"/>
          <p:cNvSpPr txBox="1"/>
          <p:nvPr/>
        </p:nvSpPr>
        <p:spPr>
          <a:xfrm>
            <a:off x="8024970" y="5669155"/>
            <a:ext cx="3816132" cy="781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Facilitar a los comerciantes el proceso de contratar sus puestos de venta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8065745" y="1394618"/>
            <a:ext cx="422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Administración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mas rapida clara y eficiente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1324689" y="1252318"/>
            <a:ext cx="286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Facilitar los procesos de </a:t>
            </a:r>
            <a:r>
              <a:rPr lang="en-GB" sz="1600">
                <a:solidFill>
                  <a:schemeClr val="lt1"/>
                </a:solidFill>
              </a:rPr>
              <a:t>estructurar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la feria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9138492" y="3262654"/>
            <a:ext cx="266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Plataforma debe ser siempre </a:t>
            </a:r>
            <a:r>
              <a:rPr lang="en-GB" sz="1600">
                <a:solidFill>
                  <a:schemeClr val="lt1"/>
                </a:solidFill>
              </a:rPr>
              <a:t>fácil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comprender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179124" y="5518848"/>
            <a:ext cx="416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Mostrar al </a:t>
            </a:r>
            <a:r>
              <a:rPr lang="en-GB" sz="1600">
                <a:solidFill>
                  <a:schemeClr val="lt1"/>
                </a:solidFill>
              </a:rPr>
              <a:t>público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comerciante las ferias de chile en un solo lugar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-1" y="6597351"/>
            <a:ext cx="6267175" cy="269675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820" y="2816924"/>
            <a:ext cx="405925" cy="4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7057" y="3357133"/>
            <a:ext cx="45719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5873" y="4288784"/>
            <a:ext cx="339433" cy="33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9104" y="4215076"/>
            <a:ext cx="467367" cy="46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9197" y="3550687"/>
            <a:ext cx="405925" cy="4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/>
          <p:nvPr/>
        </p:nvSpPr>
        <p:spPr>
          <a:xfrm>
            <a:off x="568419" y="3157058"/>
            <a:ext cx="286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procesos  se </a:t>
            </a:r>
            <a:r>
              <a:rPr lang="en-GB" sz="1600">
                <a:solidFill>
                  <a:schemeClr val="lt1"/>
                </a:solidFill>
              </a:rPr>
              <a:t>mantendrán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simples manteniendo la </a:t>
            </a:r>
            <a:r>
              <a:rPr lang="en-GB" sz="1600">
                <a:solidFill>
                  <a:schemeClr val="lt1"/>
                </a:solidFill>
              </a:rPr>
              <a:t>eficacia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06471" y="3500416"/>
            <a:ext cx="429481" cy="42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69153" y="2800065"/>
            <a:ext cx="437318" cy="437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8"/>
          <p:cNvGrpSpPr/>
          <p:nvPr/>
        </p:nvGrpSpPr>
        <p:grpSpPr>
          <a:xfrm>
            <a:off x="3429584" y="1266600"/>
            <a:ext cx="5916838" cy="5323090"/>
            <a:chOff x="3429584" y="1266600"/>
            <a:chExt cx="5916838" cy="5323090"/>
          </a:xfrm>
        </p:grpSpPr>
        <p:sp>
          <p:nvSpPr>
            <p:cNvPr id="197" name="Google Shape;197;p8"/>
            <p:cNvSpPr/>
            <p:nvPr/>
          </p:nvSpPr>
          <p:spPr>
            <a:xfrm>
              <a:off x="4052297" y="1266600"/>
              <a:ext cx="2432371" cy="1696434"/>
            </a:xfrm>
            <a:custGeom>
              <a:rect b="b" l="l" r="r" t="t"/>
              <a:pathLst>
                <a:path extrusionOk="0" h="1192339" w="1652777">
                  <a:moveTo>
                    <a:pt x="1495044" y="199168"/>
                  </a:moveTo>
                  <a:lnTo>
                    <a:pt x="1495044" y="0"/>
                  </a:lnTo>
                  <a:cubicBezTo>
                    <a:pt x="863918" y="0"/>
                    <a:pt x="323279" y="306134"/>
                    <a:pt x="0" y="844487"/>
                  </a:cubicBezTo>
                  <a:lnTo>
                    <a:pt x="143256" y="927259"/>
                  </a:lnTo>
                  <a:cubicBezTo>
                    <a:pt x="180594" y="885825"/>
                    <a:pt x="233744" y="861917"/>
                    <a:pt x="290703" y="861917"/>
                  </a:cubicBezTo>
                  <a:cubicBezTo>
                    <a:pt x="325279" y="861917"/>
                    <a:pt x="359569" y="871061"/>
                    <a:pt x="389668" y="888492"/>
                  </a:cubicBezTo>
                  <a:cubicBezTo>
                    <a:pt x="471869" y="935927"/>
                    <a:pt x="507683" y="1033653"/>
                    <a:pt x="479298" y="1121283"/>
                  </a:cubicBezTo>
                  <a:lnTo>
                    <a:pt x="602361" y="1192340"/>
                  </a:lnTo>
                  <a:cubicBezTo>
                    <a:pt x="797243" y="876205"/>
                    <a:pt x="1120807" y="695611"/>
                    <a:pt x="1495139" y="695611"/>
                  </a:cubicBezTo>
                  <a:lnTo>
                    <a:pt x="1495139" y="529114"/>
                  </a:lnTo>
                  <a:cubicBezTo>
                    <a:pt x="1582865" y="525113"/>
                    <a:pt x="1652778" y="452914"/>
                    <a:pt x="1652778" y="364141"/>
                  </a:cubicBezTo>
                  <a:cubicBezTo>
                    <a:pt x="1652778" y="275463"/>
                    <a:pt x="1582769" y="203168"/>
                    <a:pt x="1495044" y="1991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672786" y="2508771"/>
              <a:ext cx="1240767" cy="2443009"/>
            </a:xfrm>
            <a:custGeom>
              <a:rect b="b" l="l" r="r" t="t"/>
              <a:pathLst>
                <a:path extrusionOk="0" h="1717071" w="843091">
                  <a:moveTo>
                    <a:pt x="843092" y="347758"/>
                  </a:moveTo>
                  <a:lnTo>
                    <a:pt x="695263" y="262414"/>
                  </a:lnTo>
                  <a:cubicBezTo>
                    <a:pt x="735078" y="184594"/>
                    <a:pt x="707455" y="88392"/>
                    <a:pt x="630875" y="44196"/>
                  </a:cubicBezTo>
                  <a:cubicBezTo>
                    <a:pt x="554293" y="0"/>
                    <a:pt x="457138" y="24098"/>
                    <a:pt x="409704" y="97536"/>
                  </a:cubicBezTo>
                  <a:lnTo>
                    <a:pt x="240730" y="0"/>
                  </a:lnTo>
                  <a:cubicBezTo>
                    <a:pt x="-74833" y="546544"/>
                    <a:pt x="-80072" y="1167860"/>
                    <a:pt x="224538" y="1717072"/>
                  </a:cubicBezTo>
                  <a:lnTo>
                    <a:pt x="366937" y="1634871"/>
                  </a:lnTo>
                  <a:cubicBezTo>
                    <a:pt x="338743" y="1547336"/>
                    <a:pt x="374652" y="1449800"/>
                    <a:pt x="456662" y="1402461"/>
                  </a:cubicBezTo>
                  <a:cubicBezTo>
                    <a:pt x="486761" y="1385030"/>
                    <a:pt x="521051" y="1375886"/>
                    <a:pt x="555627" y="1375886"/>
                  </a:cubicBezTo>
                  <a:cubicBezTo>
                    <a:pt x="612396" y="1375886"/>
                    <a:pt x="665450" y="1399794"/>
                    <a:pt x="702788" y="1440942"/>
                  </a:cubicBezTo>
                  <a:lnTo>
                    <a:pt x="826994" y="1369219"/>
                  </a:lnTo>
                  <a:cubicBezTo>
                    <a:pt x="650591" y="1042416"/>
                    <a:pt x="656021" y="671989"/>
                    <a:pt x="843092" y="3477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027065" y="4498334"/>
              <a:ext cx="2176547" cy="1736276"/>
            </a:xfrm>
            <a:custGeom>
              <a:rect b="b" l="l" r="r" t="t"/>
              <a:pathLst>
                <a:path extrusionOk="0" h="1220342" w="1478946">
                  <a:moveTo>
                    <a:pt x="1478947" y="662369"/>
                  </a:moveTo>
                  <a:lnTo>
                    <a:pt x="1478947" y="524732"/>
                  </a:lnTo>
                  <a:cubicBezTo>
                    <a:pt x="1107758" y="514064"/>
                    <a:pt x="789527" y="324136"/>
                    <a:pt x="602361" y="0"/>
                  </a:cubicBezTo>
                  <a:lnTo>
                    <a:pt x="453485" y="86011"/>
                  </a:lnTo>
                  <a:cubicBezTo>
                    <a:pt x="405956" y="12859"/>
                    <a:pt x="308991" y="-11144"/>
                    <a:pt x="232505" y="32956"/>
                  </a:cubicBezTo>
                  <a:cubicBezTo>
                    <a:pt x="156020" y="77057"/>
                    <a:pt x="128397" y="173069"/>
                    <a:pt x="167926" y="250793"/>
                  </a:cubicBezTo>
                  <a:lnTo>
                    <a:pt x="0" y="347758"/>
                  </a:lnTo>
                  <a:cubicBezTo>
                    <a:pt x="315563" y="894302"/>
                    <a:pt x="851059" y="1209485"/>
                    <a:pt x="1478947" y="1220343"/>
                  </a:cubicBezTo>
                  <a:lnTo>
                    <a:pt x="1478947" y="1051084"/>
                  </a:lnTo>
                  <a:cubicBezTo>
                    <a:pt x="1388078" y="1032510"/>
                    <a:pt x="1320832" y="952500"/>
                    <a:pt x="1320832" y="856774"/>
                  </a:cubicBezTo>
                  <a:cubicBezTo>
                    <a:pt x="1320832" y="760952"/>
                    <a:pt x="1388078" y="680942"/>
                    <a:pt x="1478947" y="6623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019981" y="4538854"/>
              <a:ext cx="2433075" cy="1696298"/>
            </a:xfrm>
            <a:custGeom>
              <a:rect b="b" l="l" r="r" t="t"/>
              <a:pathLst>
                <a:path extrusionOk="0" h="1192244" w="1653254">
                  <a:moveTo>
                    <a:pt x="1502759" y="260985"/>
                  </a:moveTo>
                  <a:cubicBezTo>
                    <a:pt x="1465421" y="302609"/>
                    <a:pt x="1412272" y="326612"/>
                    <a:pt x="1355122" y="326612"/>
                  </a:cubicBezTo>
                  <a:cubicBezTo>
                    <a:pt x="1320546" y="326612"/>
                    <a:pt x="1286256" y="317468"/>
                    <a:pt x="1256157" y="300037"/>
                  </a:cubicBezTo>
                  <a:cubicBezTo>
                    <a:pt x="1173766" y="252412"/>
                    <a:pt x="1137952" y="154591"/>
                    <a:pt x="1166622" y="66865"/>
                  </a:cubicBezTo>
                  <a:lnTo>
                    <a:pt x="1050798" y="0"/>
                  </a:lnTo>
                  <a:cubicBezTo>
                    <a:pt x="855916" y="316135"/>
                    <a:pt x="532352" y="496729"/>
                    <a:pt x="158115" y="496729"/>
                  </a:cubicBezTo>
                  <a:lnTo>
                    <a:pt x="158115" y="663130"/>
                  </a:lnTo>
                  <a:cubicBezTo>
                    <a:pt x="70199" y="666845"/>
                    <a:pt x="0" y="739235"/>
                    <a:pt x="0" y="828103"/>
                  </a:cubicBezTo>
                  <a:cubicBezTo>
                    <a:pt x="0" y="916972"/>
                    <a:pt x="70199" y="989362"/>
                    <a:pt x="158115" y="993076"/>
                  </a:cubicBezTo>
                  <a:lnTo>
                    <a:pt x="158115" y="1192244"/>
                  </a:lnTo>
                  <a:cubicBezTo>
                    <a:pt x="789242" y="1192244"/>
                    <a:pt x="1329976" y="886111"/>
                    <a:pt x="1653254" y="347758"/>
                  </a:cubicBezTo>
                  <a:lnTo>
                    <a:pt x="1502759" y="2609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591518" y="2550105"/>
              <a:ext cx="1240783" cy="2443009"/>
            </a:xfrm>
            <a:custGeom>
              <a:rect b="b" l="l" r="r" t="t"/>
              <a:pathLst>
                <a:path extrusionOk="0" h="1717071" w="843102">
                  <a:moveTo>
                    <a:pt x="618554" y="0"/>
                  </a:moveTo>
                  <a:lnTo>
                    <a:pt x="466725" y="87630"/>
                  </a:lnTo>
                  <a:cubicBezTo>
                    <a:pt x="495776" y="175546"/>
                    <a:pt x="460153" y="273653"/>
                    <a:pt x="377381" y="321373"/>
                  </a:cubicBezTo>
                  <a:cubicBezTo>
                    <a:pt x="347282" y="338804"/>
                    <a:pt x="312992" y="347948"/>
                    <a:pt x="278416" y="347948"/>
                  </a:cubicBezTo>
                  <a:lnTo>
                    <a:pt x="278416" y="347948"/>
                  </a:lnTo>
                  <a:cubicBezTo>
                    <a:pt x="221075" y="347948"/>
                    <a:pt x="167640" y="323660"/>
                    <a:pt x="130302" y="281845"/>
                  </a:cubicBezTo>
                  <a:lnTo>
                    <a:pt x="16193" y="347758"/>
                  </a:lnTo>
                  <a:cubicBezTo>
                    <a:pt x="192500" y="674561"/>
                    <a:pt x="187166" y="1045083"/>
                    <a:pt x="0" y="1369219"/>
                  </a:cubicBezTo>
                  <a:lnTo>
                    <a:pt x="140684" y="1450467"/>
                  </a:lnTo>
                  <a:cubicBezTo>
                    <a:pt x="100584" y="1528286"/>
                    <a:pt x="128207" y="1624775"/>
                    <a:pt x="204883" y="1669066"/>
                  </a:cubicBezTo>
                  <a:cubicBezTo>
                    <a:pt x="281559" y="1713357"/>
                    <a:pt x="378905" y="1689068"/>
                    <a:pt x="426339" y="1615440"/>
                  </a:cubicBezTo>
                  <a:lnTo>
                    <a:pt x="602456" y="1717072"/>
                  </a:lnTo>
                  <a:cubicBezTo>
                    <a:pt x="917925" y="1170527"/>
                    <a:pt x="923163" y="549211"/>
                    <a:pt x="618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301598" y="1267277"/>
              <a:ext cx="2176406" cy="1736276"/>
            </a:xfrm>
            <a:custGeom>
              <a:rect b="b" l="l" r="r" t="t"/>
              <a:pathLst>
                <a:path extrusionOk="0" h="1220342" w="1478851">
                  <a:moveTo>
                    <a:pt x="1478852" y="872585"/>
                  </a:moveTo>
                  <a:cubicBezTo>
                    <a:pt x="1163288" y="326041"/>
                    <a:pt x="627888" y="10859"/>
                    <a:pt x="0" y="0"/>
                  </a:cubicBezTo>
                  <a:lnTo>
                    <a:pt x="0" y="169450"/>
                  </a:lnTo>
                  <a:cubicBezTo>
                    <a:pt x="90583" y="188214"/>
                    <a:pt x="157639" y="268224"/>
                    <a:pt x="157639" y="363665"/>
                  </a:cubicBezTo>
                  <a:cubicBezTo>
                    <a:pt x="157639" y="459105"/>
                    <a:pt x="90583" y="539115"/>
                    <a:pt x="0" y="557879"/>
                  </a:cubicBezTo>
                  <a:lnTo>
                    <a:pt x="0" y="695611"/>
                  </a:lnTo>
                  <a:cubicBezTo>
                    <a:pt x="371284" y="706279"/>
                    <a:pt x="689420" y="896207"/>
                    <a:pt x="876586" y="1220343"/>
                  </a:cubicBezTo>
                  <a:lnTo>
                    <a:pt x="876586" y="1220343"/>
                  </a:lnTo>
                  <a:lnTo>
                    <a:pt x="1015651" y="1140047"/>
                  </a:lnTo>
                  <a:cubicBezTo>
                    <a:pt x="1062895" y="1214152"/>
                    <a:pt x="1160526" y="1238631"/>
                    <a:pt x="1237393" y="1194245"/>
                  </a:cubicBezTo>
                  <a:cubicBezTo>
                    <a:pt x="1314260" y="1149858"/>
                    <a:pt x="1341882" y="1053084"/>
                    <a:pt x="1301401" y="975074"/>
                  </a:cubicBezTo>
                  <a:lnTo>
                    <a:pt x="1478852" y="8725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0" sx="85000" rotWithShape="0" algn="t" dir="5400000" dist="381000" sy="85000">
                <a:schemeClr val="accent5">
                  <a:alpha val="2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4353964" y="1716065"/>
              <a:ext cx="1961224" cy="621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Herramientas de planos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 txBox="1"/>
            <p:nvPr/>
          </p:nvSpPr>
          <p:spPr>
            <a:xfrm>
              <a:off x="3429584" y="3491628"/>
              <a:ext cx="1536812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Rapidez</a:t>
              </a:r>
              <a:endPara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 txBox="1"/>
            <p:nvPr/>
          </p:nvSpPr>
          <p:spPr>
            <a:xfrm rot="181154">
              <a:off x="6200426" y="1930553"/>
              <a:ext cx="2072183" cy="359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Administrativo</a:t>
              </a:r>
              <a:endPara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6254933" y="5206496"/>
              <a:ext cx="1896045" cy="359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Contratacion</a:t>
              </a:r>
              <a:endPara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4134726" y="5210787"/>
              <a:ext cx="1961223" cy="359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Visibilidad</a:t>
              </a:r>
              <a:endPara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 txBox="1"/>
            <p:nvPr/>
          </p:nvSpPr>
          <p:spPr>
            <a:xfrm rot="-1775508">
              <a:off x="6967017" y="5819241"/>
              <a:ext cx="1961224" cy="306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7274239" y="3523950"/>
              <a:ext cx="2072183" cy="341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intuitivo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1036086" y="2348880"/>
            <a:ext cx="2126940" cy="2985537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3700382" y="2348880"/>
            <a:ext cx="2126940" cy="2985537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6364678" y="2348880"/>
            <a:ext cx="2126940" cy="2985537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9126072" y="2348879"/>
            <a:ext cx="2126940" cy="2985537"/>
          </a:xfrm>
          <a:prstGeom prst="roundRect">
            <a:avLst>
              <a:gd fmla="val 4612" name="adj"/>
            </a:avLst>
          </a:prstGeom>
          <a:solidFill>
            <a:schemeClr val="lt1">
              <a:alpha val="4705"/>
            </a:schemeClr>
          </a:solidFill>
          <a:ln>
            <a:noFill/>
          </a:ln>
          <a:effectLst>
            <a:outerShdw blurRad="88900" sx="102000" rotWithShape="0" algn="ctr" sy="102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>
            <p:ph idx="2" type="pic"/>
          </p:nvPr>
        </p:nvSpPr>
        <p:spPr>
          <a:xfrm>
            <a:off x="0" y="0"/>
            <a:ext cx="12192000" cy="285293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20" name="Google Shape;220;p9"/>
          <p:cNvSpPr/>
          <p:nvPr/>
        </p:nvSpPr>
        <p:spPr>
          <a:xfrm>
            <a:off x="0" y="0"/>
            <a:ext cx="12192000" cy="285293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3251685" y="982469"/>
            <a:ext cx="56886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/>
              <a:t>Metodologia Scrum </a:t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1775520" y="2542370"/>
            <a:ext cx="648072" cy="620836"/>
          </a:xfrm>
          <a:prstGeom prst="roundRect">
            <a:avLst>
              <a:gd fmla="val 7192" name="adj"/>
            </a:avLst>
          </a:prstGeom>
          <a:gradFill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4439816" y="2542370"/>
            <a:ext cx="648072" cy="620836"/>
          </a:xfrm>
          <a:prstGeom prst="roundRect">
            <a:avLst>
              <a:gd fmla="val 7192" name="adj"/>
            </a:avLst>
          </a:prstGeom>
          <a:gradFill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7104112" y="2542370"/>
            <a:ext cx="648072" cy="620836"/>
          </a:xfrm>
          <a:prstGeom prst="roundRect">
            <a:avLst>
              <a:gd fmla="val 7192" name="adj"/>
            </a:avLst>
          </a:prstGeom>
          <a:gradFill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9768408" y="2542370"/>
            <a:ext cx="648072" cy="620836"/>
          </a:xfrm>
          <a:prstGeom prst="roundRect">
            <a:avLst>
              <a:gd fmla="val 7192" name="adj"/>
            </a:avLst>
          </a:prstGeom>
          <a:gradFill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1198319" y="3679284"/>
            <a:ext cx="181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2"/>
                </a:solidFill>
              </a:rPr>
              <a:t>Incorporación</a:t>
            </a:r>
            <a:r>
              <a:rPr lang="en-GB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 cliente al equipo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3949747" y="3429000"/>
            <a:ext cx="162821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Vision rapida de tiempos y progreso en ciclos de trabajo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6613180" y="3647925"/>
            <a:ext cx="17150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2"/>
                </a:solidFill>
              </a:rPr>
              <a:t>Reuniones</a:t>
            </a:r>
            <a:r>
              <a:rPr lang="en-GB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Semanales y </a:t>
            </a:r>
            <a:r>
              <a:rPr lang="en-GB" sz="1600">
                <a:solidFill>
                  <a:schemeClr val="accent2"/>
                </a:solidFill>
              </a:rPr>
              <a:t>comunicación</a:t>
            </a:r>
            <a:r>
              <a:rPr lang="en-GB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diaria 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9340522" y="3433063"/>
            <a:ext cx="150384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Flexibilidad ante cambios tempranos 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0" y="6597352"/>
            <a:ext cx="7752184" cy="260648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rezfull F#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1430"/>
      </a:accent1>
      <a:accent2>
        <a:srgbClr val="89E3F6"/>
      </a:accent2>
      <a:accent3>
        <a:srgbClr val="E8A1CF"/>
      </a:accent3>
      <a:accent4>
        <a:srgbClr val="9790F5"/>
      </a:accent4>
      <a:accent5>
        <a:srgbClr val="171430"/>
      </a:accent5>
      <a:accent6>
        <a:srgbClr val="89E3F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2022-12-22T11:24:23Z</dcterms:created>
  <dc:creator>Prezfull</dc:creator>
</cp:coreProperties>
</file>