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d819c2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dd819c2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"Today, I’ll cover strategies to improve wine quality and key factors influencing winemaking decisions."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f40543f6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f40543f6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40543f6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f40543f6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Here we can see this is not a strong pattern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can and last candle overlap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 direction but is not strong </a:t>
            </a:r>
            <a:r>
              <a:rPr lang="en"/>
              <a:t>enough</a:t>
            </a:r>
            <a:r>
              <a:rPr lang="en"/>
              <a:t> to be a quality maker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However since i have found a general direction, they should still side on caution and follow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the bands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40543f6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40543f6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Point of intersection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should make you red wines more acidic and your white wines more basic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 variation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Review</a:t>
            </a:r>
            <a:r>
              <a:rPr lang="en"/>
              <a:t> points from last slide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40543f6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f40543f6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f40543f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f40543f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Alcohol improves quality for both wines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isnt overlap between the first and last plot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 difference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follow a similar pattern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be because of the </a:t>
            </a:r>
            <a:r>
              <a:rPr lang="en"/>
              <a:t>distillation</a:t>
            </a:r>
            <a:r>
              <a:rPr lang="en"/>
              <a:t> process that good quality wines end up </a:t>
            </a:r>
            <a:r>
              <a:rPr lang="en"/>
              <a:t>with</a:t>
            </a:r>
            <a:r>
              <a:rPr lang="en"/>
              <a:t> higher alcohol content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f40543f6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f40543f6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 </a:t>
            </a:r>
            <a:r>
              <a:rPr lang="en"/>
              <a:t>difference</a:t>
            </a:r>
            <a:r>
              <a:rPr lang="en"/>
              <a:t> low variation very strong pattern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a quality marker for red wine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pattern must be followed and red wines must be made with less volatile acidity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f40543f6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f40543f6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a patterns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a medium strength pattern showing no overlap between the first and last but a little bit inbetween as well as high variance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wine should still be made with more sulphates as there is a pattern of relative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f40543f6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f40543f6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White wine should be made within a certain target of total sulfur dioxide as is seen here around 100 - 150 mg 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be because good wines distillation always makes the wine end up with a sulfur dioxide content in this range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322c2f7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322c2f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2d6890d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2d6890d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d819c2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d819c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2d6890d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2d6890d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322c2f7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322c2f7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2d6890dc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2d6890dc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2d6890d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2d6890d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2d6890d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2d6890d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d819c2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dd819c2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Slide 1: Diverse Wine Regions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Speaker Notes: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"Portugal’s wine regions, from Vinho Verde to Alentejo, each bring unique flavors, climates, and winemaking styles."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Slide 2: Unique Grape Varieties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Speaker Notes: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"With over 250 native grapes like Touriga Nacional and Arinto, Portugal offers distinctive wines unlike any others worldwide."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Slide 3: Port Wine and Beyond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Speaker Notes: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"Known for Port, Portugal also excels in reds, whites, and sparkling wines from regions like Douro and Alentejo."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Slide 4: Innovative Winemaking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Speaker Notes: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"Portuguese winemakers blend tradition with modern methods, enhancing quality and showcasing Portugal's evolving wine scene."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Slide 5: Global Recognition &amp; Value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Speaker Notes: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"Portuguese wines are celebrated for quality and affordability, earning awards and strong global recognition."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Slide 6: Wine Tourism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Speaker Notes: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"Wine tourism thrives in Portugal, especially in scenic regions like Douro, offering visitors rich wine and cultural experiences."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3606df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3606df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40543f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40543f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3606df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e3606df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d6890d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2d6890d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40543f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40543f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f40543f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f40543f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BlueBerry Wine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</a:t>
            </a:r>
            <a:r>
              <a:rPr lang="en"/>
              <a:t>Research</a:t>
            </a:r>
            <a:r>
              <a:rPr lang="en"/>
              <a:t> into </a:t>
            </a:r>
            <a:r>
              <a:rPr lang="en"/>
              <a:t>quality</a:t>
            </a:r>
            <a:r>
              <a:rPr lang="en"/>
              <a:t> wine production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</a:t>
            </a:r>
            <a:r>
              <a:rPr lang="en"/>
              <a:t>Correlated</a:t>
            </a:r>
            <a:r>
              <a:rPr lang="en"/>
              <a:t> Patterns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Density On Wine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8150"/>
            <a:ext cx="4683774" cy="315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900" y="2661080"/>
            <a:ext cx="3761102" cy="248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263" y="0"/>
            <a:ext cx="3761113" cy="253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263025"/>
            <a:ext cx="51435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</a:t>
            </a:r>
            <a:r>
              <a:rPr lang="en"/>
              <a:t> vs Quality and the</a:t>
            </a:r>
            <a:r>
              <a:rPr lang="en"/>
              <a:t> impact on density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775"/>
            <a:ext cx="4470926" cy="301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200" y="2623701"/>
            <a:ext cx="3744802" cy="25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9207" y="0"/>
            <a:ext cx="3744793" cy="25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</a:t>
            </a:r>
            <a:r>
              <a:rPr lang="en"/>
              <a:t>Correlated Patterns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Alcohol on Wine Quality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0616"/>
            <a:ext cx="4269225" cy="282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075" y="1422228"/>
            <a:ext cx="4269227" cy="282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 Acidity vs Quality For Red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" y="1050637"/>
            <a:ext cx="3538314" cy="354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3606025" cy="36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Sulphates On Red Wine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900" y="1017725"/>
            <a:ext cx="3475001" cy="3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425" y="1017725"/>
            <a:ext cx="3475001" cy="34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Wine Total Sulfur Dioxide Variance  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" y="1170675"/>
            <a:ext cx="472523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5835150" y="1626825"/>
            <a:ext cx="22599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White wine should be made within a certain target of total sulfur dioxide as is seen here around 100 - 150 mg L.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Perhaps the distillation process for quality wines naturally results in sulfur dioxide levels falling within this range.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7150" y="15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Build It ?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07150" y="833125"/>
            <a:ext cx="74913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Data Preparation: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Handle Outliers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Feature Selection: Remove low-importance features e.g., citric acid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Data Normalization: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Use Standardization or Min-Max Scaling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Used smote and hypertuning but </a:t>
            </a:r>
            <a:r>
              <a:rPr lang="en" sz="1300">
                <a:solidFill>
                  <a:srgbClr val="666666"/>
                </a:solidFill>
              </a:rPr>
              <a:t>didn't</a:t>
            </a:r>
            <a:r>
              <a:rPr lang="en" sz="1300">
                <a:solidFill>
                  <a:srgbClr val="666666"/>
                </a:solidFill>
              </a:rPr>
              <a:t> work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Model Training: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Algorithms: Decision Trees, Random Forests, XGBoost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Cross-Validation for performance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Hyperparameter Tuning to optimize</a:t>
            </a:r>
            <a:endParaRPr sz="2000">
              <a:solidFill>
                <a:srgbClr val="666666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450" y="2173450"/>
            <a:ext cx="3797550" cy="253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Portuguese wine and land information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Is red wine worth it ?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Is the chemical composition of red and white wines comparable?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Does the chemical composition have any impact on the perceived quality of the wine?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What are my observations?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Wine Machine Learning Model</a:t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12" y="1111850"/>
            <a:ext cx="6133176" cy="29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White Wine 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4" y="1080038"/>
            <a:ext cx="4334975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175" y="1080038"/>
            <a:ext cx="4334975" cy="344693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1811925" y="4526975"/>
            <a:ext cx="7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Mine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5311224" y="4526975"/>
            <a:ext cx="29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Perfect unattainable model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27950" y="43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Machine Learning Model</a:t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00" y="1080775"/>
            <a:ext cx="6189800" cy="29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Confusion Matrix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0" y="1017725"/>
            <a:ext cx="4425650" cy="35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017725"/>
            <a:ext cx="4351325" cy="34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1761675" y="4536775"/>
            <a:ext cx="72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Mine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5292063" y="4536775"/>
            <a:ext cx="291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Perfect </a:t>
            </a:r>
            <a:r>
              <a:rPr lang="en" sz="1800">
                <a:solidFill>
                  <a:schemeClr val="dk2"/>
                </a:solidFill>
              </a:rPr>
              <a:t>unattainable</a:t>
            </a:r>
            <a:r>
              <a:rPr lang="en" sz="1800">
                <a:solidFill>
                  <a:schemeClr val="dk2"/>
                </a:solidFill>
              </a:rPr>
              <a:t> model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36">
                <a:solidFill>
                  <a:srgbClr val="666666"/>
                </a:solidFill>
              </a:rPr>
              <a:t>Project Summary</a:t>
            </a:r>
            <a:endParaRPr sz="4836">
              <a:solidFill>
                <a:srgbClr val="666666"/>
              </a:solidFill>
            </a:endParaRPr>
          </a:p>
          <a:p>
            <a:pPr indent="-305383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4836">
                <a:solidFill>
                  <a:srgbClr val="666666"/>
                </a:solidFill>
              </a:rPr>
              <a:t>Built a model to classify wine quality into low, medium, and high categories using key features such as pH and alcohol content.</a:t>
            </a:r>
            <a:endParaRPr sz="4836">
              <a:solidFill>
                <a:srgbClr val="666666"/>
              </a:solidFill>
            </a:endParaRPr>
          </a:p>
          <a:p>
            <a:pPr indent="-305383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4836">
                <a:solidFill>
                  <a:srgbClr val="666666"/>
                </a:solidFill>
              </a:rPr>
              <a:t>Used class imbalance with SMOTE that failed and optimized the Random Forest Classifier using GridSearchCV, which worked to little effect.</a:t>
            </a:r>
            <a:endParaRPr sz="4836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36">
                <a:solidFill>
                  <a:srgbClr val="666666"/>
                </a:solidFill>
              </a:rPr>
              <a:t>Key Results</a:t>
            </a:r>
            <a:endParaRPr sz="4836">
              <a:solidFill>
                <a:srgbClr val="666666"/>
              </a:solidFill>
            </a:endParaRPr>
          </a:p>
          <a:p>
            <a:pPr indent="-305383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4836">
                <a:solidFill>
                  <a:srgbClr val="666666"/>
                </a:solidFill>
              </a:rPr>
              <a:t>Achieved 74% accuracy, with strong F1-scores across all categories.</a:t>
            </a:r>
            <a:endParaRPr sz="4836">
              <a:solidFill>
                <a:srgbClr val="666666"/>
              </a:solidFill>
            </a:endParaRPr>
          </a:p>
          <a:p>
            <a:pPr indent="-305383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4836">
                <a:solidFill>
                  <a:srgbClr val="666666"/>
                </a:solidFill>
              </a:rPr>
              <a:t>The confusion matrix indicated good separation for low and high quality wines, but some confusion with the medium category.</a:t>
            </a:r>
            <a:endParaRPr sz="4836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36">
                <a:solidFill>
                  <a:srgbClr val="666666"/>
                </a:solidFill>
              </a:rPr>
              <a:t>Next Steps</a:t>
            </a:r>
            <a:endParaRPr sz="4836">
              <a:solidFill>
                <a:srgbClr val="666666"/>
              </a:solidFill>
            </a:endParaRPr>
          </a:p>
          <a:p>
            <a:pPr indent="-305383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4836">
                <a:solidFill>
                  <a:srgbClr val="666666"/>
                </a:solidFill>
              </a:rPr>
              <a:t>Explore more advanced models like XGBoost for better accuracy.</a:t>
            </a:r>
            <a:endParaRPr sz="4836">
              <a:solidFill>
                <a:srgbClr val="666666"/>
              </a:solidFill>
            </a:endParaRPr>
          </a:p>
          <a:p>
            <a:pPr indent="-305383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4836">
                <a:solidFill>
                  <a:srgbClr val="666666"/>
                </a:solidFill>
              </a:rPr>
              <a:t>Incorporate additional features for improved predictions.</a:t>
            </a:r>
            <a:endParaRPr sz="4836">
              <a:solidFill>
                <a:srgbClr val="666666"/>
              </a:solidFill>
            </a:endParaRPr>
          </a:p>
          <a:p>
            <a:pPr indent="-305383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4836">
                <a:solidFill>
                  <a:srgbClr val="666666"/>
                </a:solidFill>
              </a:rPr>
              <a:t>Potential application for winemakers in assessing wine quality quickly.</a:t>
            </a:r>
            <a:endParaRPr sz="4836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/>
              <a:t>Portuguese Wine And Land Information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lang="en" sz="1700">
                <a:solidFill>
                  <a:srgbClr val="666666"/>
                </a:solidFill>
              </a:rPr>
              <a:t>Diverse Wine Regions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lang="en" sz="1700">
                <a:solidFill>
                  <a:srgbClr val="666666"/>
                </a:solidFill>
              </a:rPr>
              <a:t>Unique Grape Varieties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lang="en" sz="1700">
                <a:solidFill>
                  <a:srgbClr val="666666"/>
                </a:solidFill>
              </a:rPr>
              <a:t>Port Wine and Beyond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lang="en" sz="1700">
                <a:solidFill>
                  <a:srgbClr val="666666"/>
                </a:solidFill>
              </a:rPr>
              <a:t>Innovative Winemaking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lang="en" sz="1700">
                <a:solidFill>
                  <a:srgbClr val="666666"/>
                </a:solidFill>
              </a:rPr>
              <a:t>Global Recognition &amp; Value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-"/>
            </a:pPr>
            <a:r>
              <a:rPr lang="en" sz="1700">
                <a:solidFill>
                  <a:srgbClr val="666666"/>
                </a:solidFill>
              </a:rPr>
              <a:t>Wine Tourism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025" y="1017725"/>
            <a:ext cx="2725275" cy="39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Red Wine Worth It ?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Advantages Of White Wine</a:t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91">
                <a:solidFill>
                  <a:srgbClr val="666666"/>
                </a:solidFill>
              </a:rPr>
              <a:t>Climate Suitability: Cooler regions like Vinho Verde excel at producing fresh white wines, and white grapes adapt better to rising temperatures.</a:t>
            </a:r>
            <a:endParaRPr sz="129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91"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196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Challenges With Producing Red Wine</a:t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Limited Data: Less data available on red wine production, making it harder to identify consistent quality markers.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800" y="2464725"/>
            <a:ext cx="2582750" cy="26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0"/>
            <a:ext cx="8520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Of Red And White Wines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543" y="755107"/>
            <a:ext cx="2868900" cy="345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100" y="756087"/>
            <a:ext cx="2868900" cy="345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55101"/>
            <a:ext cx="2868900" cy="345438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050" y="779163"/>
            <a:ext cx="2792202" cy="3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75" y="779166"/>
            <a:ext cx="2792199" cy="336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Wine ?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3522"/>
            <a:ext cx="4435773" cy="405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52069"/>
            <a:ext cx="4435773" cy="40545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2503475" y="38234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576250" y="38825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40350" y="38825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821950" y="38825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3258750" y="38234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057200" y="704575"/>
            <a:ext cx="24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White Wine Heat Map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749175" y="38234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680550" y="704575"/>
            <a:ext cx="23871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Red Wine Heat Map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7077825" y="38825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7323525" y="3882575"/>
            <a:ext cx="245700" cy="245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2239600" y="3823475"/>
            <a:ext cx="245700" cy="245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