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50" r:id="rId1"/>
  </p:sldMasterIdLst>
  <p:notesMasterIdLst>
    <p:notesMasterId r:id="rId12"/>
  </p:notesMasterIdLst>
  <p:handoutMasterIdLst>
    <p:handoutMasterId r:id="rId13"/>
  </p:handoutMasterIdLst>
  <p:sldIdLst>
    <p:sldId id="315" r:id="rId2"/>
    <p:sldId id="298" r:id="rId3"/>
    <p:sldId id="299" r:id="rId4"/>
    <p:sldId id="316" r:id="rId5"/>
    <p:sldId id="300" r:id="rId6"/>
    <p:sldId id="301" r:id="rId7"/>
    <p:sldId id="302" r:id="rId8"/>
    <p:sldId id="319" r:id="rId9"/>
    <p:sldId id="317" r:id="rId10"/>
    <p:sldId id="318" r:id="rId1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8080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072" autoAdjust="0"/>
  </p:normalViewPr>
  <p:slideViewPr>
    <p:cSldViewPr>
      <p:cViewPr varScale="1">
        <p:scale>
          <a:sx n="63" d="100"/>
          <a:sy n="63" d="100"/>
        </p:scale>
        <p:origin x="-130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2B201C0-82FC-4118-8461-85E83F575053}" type="datetime1">
              <a:rPr lang="en-US"/>
              <a:pPr>
                <a:defRPr/>
              </a:pPr>
              <a:t>5/3/2012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CB02090-E869-44E0-A244-623F8B6DBD9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0F7A661-4159-4026-A762-39F1137C010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282575" y="228600"/>
            <a:ext cx="4235450" cy="4187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5" name="Rectangle 7"/>
          <p:cNvSpPr/>
          <p:nvPr/>
        </p:nvSpPr>
        <p:spPr>
          <a:xfrm>
            <a:off x="6802438" y="228600"/>
            <a:ext cx="2057400" cy="2038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6" name="Rectangle 8"/>
          <p:cNvSpPr/>
          <p:nvPr/>
        </p:nvSpPr>
        <p:spPr>
          <a:xfrm>
            <a:off x="4624388" y="2378075"/>
            <a:ext cx="2057400" cy="20383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425450" y="174625"/>
            <a:ext cx="412750" cy="83185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pt-BR" sz="5400" b="1">
                <a:solidFill>
                  <a:srgbClr val="95B3D7"/>
                </a:solidFill>
              </a:rPr>
              <a:t>+</a:t>
            </a:r>
          </a:p>
        </p:txBody>
      </p:sp>
      <p:sp>
        <p:nvSpPr>
          <p:cNvPr id="8" name="Rectangle 10"/>
          <p:cNvSpPr/>
          <p:nvPr/>
        </p:nvSpPr>
        <p:spPr>
          <a:xfrm>
            <a:off x="4624388" y="228600"/>
            <a:ext cx="2057400" cy="20383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9" name="Rectangle 11"/>
          <p:cNvSpPr/>
          <p:nvPr/>
        </p:nvSpPr>
        <p:spPr>
          <a:xfrm>
            <a:off x="6802438" y="2378075"/>
            <a:ext cx="2057400" cy="2038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6200"/>
            <a:ext cx="12319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900" y="6426200"/>
            <a:ext cx="26162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pt-BR"/>
              <a:t>
              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100" y="282575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3838" y="228600"/>
            <a:ext cx="260350" cy="55403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pt-BR" sz="3600" b="1">
                <a:solidFill>
                  <a:srgbClr val="95B3D7"/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
              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AD972-C5AD-4F10-B026-8F87AB0B228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/>
          <p:nvPr/>
        </p:nvSpPr>
        <p:spPr>
          <a:xfrm>
            <a:off x="8166100" y="282575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4" name="TextBox 7"/>
          <p:cNvSpPr txBox="1"/>
          <p:nvPr/>
        </p:nvSpPr>
        <p:spPr>
          <a:xfrm>
            <a:off x="223838" y="228600"/>
            <a:ext cx="260350" cy="55403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pt-BR" sz="3600" b="1">
                <a:solidFill>
                  <a:srgbClr val="95B3D7"/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
              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1BBD8A-9015-459F-88F2-F652EE2FD28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8166100" y="282575"/>
            <a:ext cx="685800" cy="301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
             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F5FB0-3E45-47A9-A835-A46A78F784F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6" name="TextBox 7"/>
          <p:cNvSpPr txBox="1"/>
          <p:nvPr/>
        </p:nvSpPr>
        <p:spPr>
          <a:xfrm>
            <a:off x="425450" y="174625"/>
            <a:ext cx="412750" cy="83185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pt-BR" sz="5400" b="1">
                <a:solidFill>
                  <a:srgbClr val="95B3D7"/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400" y="6423025"/>
            <a:ext cx="15367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213" y="6423025"/>
            <a:ext cx="33162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
              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>
          <a:xfrm>
            <a:off x="8166100" y="282575"/>
            <a:ext cx="685800" cy="301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6" name="TextBox 7"/>
          <p:cNvSpPr txBox="1"/>
          <p:nvPr/>
        </p:nvSpPr>
        <p:spPr>
          <a:xfrm>
            <a:off x="3989388" y="3370263"/>
            <a:ext cx="220662" cy="36988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pt-BR" sz="2400" b="1">
                <a:solidFill>
                  <a:srgbClr val="95B3D7"/>
                </a:solidFill>
              </a:rPr>
              <a:t>+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 smtClean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400" y="6423025"/>
            <a:ext cx="15367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025"/>
            <a:ext cx="30051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
              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E23C7-ED58-41AD-98DF-DFFDAA324ED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>
          <a:xfrm>
            <a:off x="6802438" y="228600"/>
            <a:ext cx="2057400" cy="20383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6" name="Rectangle 7"/>
          <p:cNvSpPr/>
          <p:nvPr/>
        </p:nvSpPr>
        <p:spPr>
          <a:xfrm>
            <a:off x="6802438" y="2378075"/>
            <a:ext cx="2057400" cy="2038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327025" y="4632325"/>
            <a:ext cx="220663" cy="3698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pt-BR" sz="2400" b="1">
                <a:solidFill>
                  <a:srgbClr val="95B3D7"/>
                </a:solidFill>
              </a:rPr>
              <a:t>+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 smtClean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
              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170A6A-BDF8-4864-8F1A-AE2E43F125A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/>
          <p:nvPr/>
        </p:nvSpPr>
        <p:spPr>
          <a:xfrm>
            <a:off x="282575" y="228600"/>
            <a:ext cx="6386513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5450" y="174625"/>
            <a:ext cx="412750" cy="83185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pt-BR" sz="5400" b="1">
                <a:solidFill>
                  <a:srgbClr val="95B3D7"/>
                </a:solidFill>
              </a:rPr>
              <a:t>+</a:t>
            </a:r>
          </a:p>
        </p:txBody>
      </p:sp>
      <p:sp>
        <p:nvSpPr>
          <p:cNvPr id="8" name="Rectangle 8"/>
          <p:cNvSpPr/>
          <p:nvPr/>
        </p:nvSpPr>
        <p:spPr>
          <a:xfrm>
            <a:off x="6802438" y="228600"/>
            <a:ext cx="2057400" cy="2038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x-none" noProof="0" smtClean="0"/>
              <a:t>Click icon to add picture</a:t>
            </a:r>
            <a:endParaRPr noProof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x-none" noProof="0" smtClean="0"/>
              <a:t>Click icon to add picture</a:t>
            </a:r>
            <a:endParaRPr noProof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5"/>
          </p:nvPr>
        </p:nvSpPr>
        <p:spPr>
          <a:xfrm>
            <a:off x="5211763" y="6235700"/>
            <a:ext cx="134937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381000" y="6235700"/>
            <a:ext cx="4648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pt-BR"/>
              <a:t>
              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98416-4B4A-41DA-B24E-8F979D4CAA1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5450" y="174625"/>
            <a:ext cx="412750" cy="83185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pt-BR" sz="5400" b="1">
                <a:solidFill>
                  <a:srgbClr val="95B3D7"/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6802438" y="228600"/>
            <a:ext cx="2057400" cy="2038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24388" y="4535488"/>
            <a:ext cx="2057400" cy="20383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x-none" noProof="0" smtClean="0"/>
              <a:t>Click icon to add picture</a:t>
            </a:r>
            <a:endParaRPr noProof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x-none" noProof="0" smtClean="0"/>
              <a:t>Click icon to add picture</a:t>
            </a:r>
            <a:endParaRPr noProof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x-none" noProof="0" smtClean="0"/>
              <a:t>Click icon to add picture</a:t>
            </a:r>
            <a:endParaRPr noProof="0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6"/>
          </p:nvPr>
        </p:nvSpPr>
        <p:spPr>
          <a:xfrm>
            <a:off x="3048000" y="6235700"/>
            <a:ext cx="134778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7"/>
          </p:nvPr>
        </p:nvSpPr>
        <p:spPr>
          <a:xfrm>
            <a:off x="381000" y="6235700"/>
            <a:ext cx="2590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pt-BR"/>
              <a:t>
              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4F438E-C251-45F4-9936-94EA181F5FC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100" y="282575"/>
            <a:ext cx="685800" cy="301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49800" y="3370263"/>
            <a:ext cx="220663" cy="36988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pt-BR" sz="2400" b="1">
                <a:solidFill>
                  <a:srgbClr val="95B3D7"/>
                </a:solidFill>
              </a:rPr>
              <a:t>+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 smtClean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x-none" noProof="0" smtClean="0"/>
              <a:t>Click icon to add picture</a:t>
            </a:r>
            <a:endParaRPr noProof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x-none" noProof="0" smtClean="0"/>
              <a:t>Click icon to add picture</a:t>
            </a:r>
            <a:endParaRPr noProof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5"/>
          </p:nvPr>
        </p:nvSpPr>
        <p:spPr>
          <a:xfrm>
            <a:off x="7391400" y="6423025"/>
            <a:ext cx="15367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4191000" y="6423025"/>
            <a:ext cx="30051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
              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20CCA1-7420-4101-A077-C5420CD6CB0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8166100" y="282575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5" name="TextBox 7"/>
          <p:cNvSpPr txBox="1"/>
          <p:nvPr/>
        </p:nvSpPr>
        <p:spPr>
          <a:xfrm>
            <a:off x="223838" y="228600"/>
            <a:ext cx="260350" cy="55403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pt-BR" sz="3600" b="1">
                <a:solidFill>
                  <a:srgbClr val="95B3D7"/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
             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0C22D-D1D2-4E1F-92DA-11B2E789C54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8210550" y="282575"/>
            <a:ext cx="64135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5" name="TextBox 7"/>
          <p:cNvSpPr txBox="1"/>
          <p:nvPr/>
        </p:nvSpPr>
        <p:spPr>
          <a:xfrm>
            <a:off x="223838" y="228600"/>
            <a:ext cx="260350" cy="55403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pt-BR" sz="3600" b="1">
                <a:solidFill>
                  <a:srgbClr val="95B3D7"/>
                </a:solidFill>
              </a:rPr>
              <a:t>+</a:t>
            </a:r>
          </a:p>
        </p:txBody>
      </p:sp>
      <p:sp>
        <p:nvSpPr>
          <p:cNvPr id="6" name="Rectangle 8"/>
          <p:cNvSpPr/>
          <p:nvPr/>
        </p:nvSpPr>
        <p:spPr>
          <a:xfrm>
            <a:off x="8067675" y="282575"/>
            <a:ext cx="92075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
             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841B7A-14F0-4F20-86D2-A6B6B2B682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8166100" y="282575"/>
            <a:ext cx="685800" cy="301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5" name="TextBox 7"/>
          <p:cNvSpPr txBox="1"/>
          <p:nvPr/>
        </p:nvSpPr>
        <p:spPr>
          <a:xfrm rot="16200000">
            <a:off x="8593932" y="561181"/>
            <a:ext cx="260350" cy="55403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pt-BR" sz="3600" b="1">
                <a:solidFill>
                  <a:srgbClr val="95B3D7"/>
                </a:solidFill>
              </a:rPr>
              <a:t>+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
             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5EE85-CA81-4D8D-B9DD-37CBE17D1CC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>
          <a:xfrm>
            <a:off x="8166100" y="282575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6" name="TextBox 7"/>
          <p:cNvSpPr txBox="1"/>
          <p:nvPr/>
        </p:nvSpPr>
        <p:spPr>
          <a:xfrm>
            <a:off x="223838" y="228600"/>
            <a:ext cx="260350" cy="55403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pt-BR" sz="3600" b="1">
                <a:solidFill>
                  <a:srgbClr val="95B3D7"/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rtlCol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
             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FC1080-8CD6-47E1-A915-E8B36B8BB51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2575" y="228600"/>
            <a:ext cx="4235450" cy="4187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8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24388" y="2378075"/>
            <a:ext cx="2057400" cy="20383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5450" y="174625"/>
            <a:ext cx="412750" cy="83185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pt-BR" sz="5400" b="1">
                <a:solidFill>
                  <a:srgbClr val="95B3D7"/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x-none" noProof="0" smtClean="0"/>
              <a:t>Click icon to add picture</a:t>
            </a:r>
            <a:endParaRPr noProof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x-none" noProof="0" smtClean="0"/>
              <a:t>Click icon to add picture</a:t>
            </a:r>
            <a:endParaRPr noProof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rIns="45720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4"/>
          </p:nvPr>
        </p:nvSpPr>
        <p:spPr>
          <a:xfrm>
            <a:off x="4800600" y="6426200"/>
            <a:ext cx="12319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6311900" y="6426200"/>
            <a:ext cx="26162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pt-BR"/>
              <a:t>
             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658813" y="228600"/>
            <a:ext cx="82010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5" name="TextBox 7"/>
          <p:cNvSpPr txBox="1"/>
          <p:nvPr/>
        </p:nvSpPr>
        <p:spPr>
          <a:xfrm>
            <a:off x="2003425" y="3111500"/>
            <a:ext cx="260350" cy="61436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pt-BR" sz="4000" b="1">
                <a:solidFill>
                  <a:srgbClr val="95B3D7"/>
                </a:solidFill>
              </a:rPr>
              <a:t>+</a:t>
            </a:r>
          </a:p>
        </p:txBody>
      </p:sp>
      <p:sp>
        <p:nvSpPr>
          <p:cNvPr id="6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>
            <a:normAutofit/>
          </a:bodyPr>
          <a:lstStyle>
            <a:lvl1pPr marL="0" indent="0"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8813" y="6248400"/>
            <a:ext cx="147478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400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pt-BR"/>
              <a:t>
             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400"/>
            <a:ext cx="554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38CA3D-0FE1-4C1D-B732-2F21ED01851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>
          <a:xfrm>
            <a:off x="8210550" y="282575"/>
            <a:ext cx="64135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6" name="Rectangle 7"/>
          <p:cNvSpPr/>
          <p:nvPr/>
        </p:nvSpPr>
        <p:spPr>
          <a:xfrm>
            <a:off x="8067675" y="282575"/>
            <a:ext cx="92075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223838" y="228600"/>
            <a:ext cx="260350" cy="55403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pt-BR" sz="3600" b="1">
                <a:solidFill>
                  <a:srgbClr val="95B3D7"/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
              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37E61-9845-4996-9C25-7CDE16D766A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100" y="282575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3838" y="228600"/>
            <a:ext cx="260350" cy="55403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pt-BR" sz="3600" b="1">
                <a:solidFill>
                  <a:srgbClr val="95B3D7"/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>
            <a:noAutofit/>
          </a:bodyPr>
          <a:lstStyle>
            <a:lvl1pPr marL="0" indent="0" algn="ctr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>
            <a:noAutofit/>
          </a:bodyPr>
          <a:lstStyle>
            <a:lvl1pPr marL="0" indent="0" algn="ctr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
              </a:t>
            </a: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B3F0D-D5CF-49DD-9AB8-FE289F72258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/>
          <p:nvPr/>
        </p:nvSpPr>
        <p:spPr>
          <a:xfrm>
            <a:off x="223838" y="228600"/>
            <a:ext cx="260350" cy="55403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pt-BR" sz="3600" b="1">
                <a:solidFill>
                  <a:srgbClr val="95B3D7"/>
                </a:solidFill>
              </a:rPr>
              <a:t>+</a:t>
            </a:r>
          </a:p>
        </p:txBody>
      </p:sp>
      <p:sp>
        <p:nvSpPr>
          <p:cNvPr id="6" name="Rectangle 7"/>
          <p:cNvSpPr/>
          <p:nvPr/>
        </p:nvSpPr>
        <p:spPr>
          <a:xfrm>
            <a:off x="8166100" y="282575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
              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D32700-4A6D-4E82-8780-D07F75F81B3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/>
          <p:nvPr/>
        </p:nvSpPr>
        <p:spPr>
          <a:xfrm>
            <a:off x="8166100" y="282575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23838" y="228600"/>
            <a:ext cx="260350" cy="55403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pt-BR" sz="3600" b="1">
                <a:solidFill>
                  <a:srgbClr val="95B3D7"/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
              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EFFDBE-DD68-4686-98F5-A564F6C6E43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98475" y="484188"/>
            <a:ext cx="7556500" cy="111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8475" y="1981200"/>
            <a:ext cx="7556500" cy="414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500" y="64230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613" y="6423025"/>
            <a:ext cx="61229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pt-BR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888"/>
            <a:ext cx="55403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DB2CB7-51EE-48D3-AB6E-7D9FA9D13E9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901" r:id="rId1"/>
    <p:sldLayoutId id="2147484902" r:id="rId2"/>
    <p:sldLayoutId id="2147484903" r:id="rId3"/>
    <p:sldLayoutId id="2147484904" r:id="rId4"/>
    <p:sldLayoutId id="2147484905" r:id="rId5"/>
    <p:sldLayoutId id="2147484906" r:id="rId6"/>
    <p:sldLayoutId id="2147484907" r:id="rId7"/>
    <p:sldLayoutId id="2147484908" r:id="rId8"/>
    <p:sldLayoutId id="2147484909" r:id="rId9"/>
    <p:sldLayoutId id="2147484910" r:id="rId10"/>
    <p:sldLayoutId id="2147484911" r:id="rId11"/>
    <p:sldLayoutId id="2147484912" r:id="rId12"/>
    <p:sldLayoutId id="2147484913" r:id="rId13"/>
    <p:sldLayoutId id="2147484914" r:id="rId14"/>
    <p:sldLayoutId id="2147484915" r:id="rId15"/>
    <p:sldLayoutId id="2147484916" r:id="rId16"/>
    <p:sldLayoutId id="2147484917" r:id="rId17"/>
    <p:sldLayoutId id="2147484918" r:id="rId18"/>
    <p:sldLayoutId id="2147484919" r:id="rId19"/>
    <p:sldLayoutId id="2147484920" r:id="rId2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pitchFamily="-111" charset="0"/>
          <a:ea typeface="ＭＳ Ｐゴシック" pitchFamily="-111" charset="-128"/>
          <a:cs typeface="ＭＳ Ｐゴシック" pitchFamily="-11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pitchFamily="-111" charset="0"/>
          <a:ea typeface="ＭＳ Ｐゴシック" pitchFamily="-111" charset="-128"/>
          <a:cs typeface="ＭＳ Ｐゴシック" pitchFamily="-11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pitchFamily="-111" charset="0"/>
          <a:ea typeface="ＭＳ Ｐゴシック" pitchFamily="-111" charset="-128"/>
          <a:cs typeface="ＭＳ Ｐゴシック" pitchFamily="-11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pitchFamily="-111" charset="0"/>
          <a:ea typeface="ＭＳ Ｐゴシック" pitchFamily="-111" charset="-128"/>
          <a:cs typeface="ＭＳ Ｐゴシック" pitchFamily="-11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pitchFamily="-111" charset="0"/>
          <a:ea typeface="ＭＳ Ｐゴシック" pitchFamily="-111" charset="-128"/>
          <a:cs typeface="ＭＳ Ｐゴシック" pitchFamily="-11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pitchFamily="-111" charset="0"/>
          <a:ea typeface="ＭＳ Ｐゴシック" pitchFamily="-111" charset="-128"/>
          <a:cs typeface="ＭＳ Ｐゴシック" pitchFamily="-11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pitchFamily="-111" charset="0"/>
          <a:ea typeface="ＭＳ Ｐゴシック" pitchFamily="-111" charset="-128"/>
          <a:cs typeface="ＭＳ Ｐゴシック" pitchFamily="-11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pitchFamily="-111" charset="0"/>
          <a:ea typeface="ＭＳ Ｐゴシック" pitchFamily="-111" charset="-128"/>
          <a:cs typeface="ＭＳ Ｐゴシック" pitchFamily="-111" charset="-128"/>
        </a:defRPr>
      </a:lvl9pPr>
    </p:titleStyle>
    <p:bodyStyle>
      <a:lvl1pPr marL="228600" indent="-228600" algn="l" rtl="0" eaLnBrk="0" fontAlgn="base" hangingPunct="0">
        <a:spcBef>
          <a:spcPts val="2000"/>
        </a:spcBef>
        <a:spcAft>
          <a:spcPct val="0"/>
        </a:spcAft>
        <a:buClr>
          <a:schemeClr val="accent1"/>
        </a:buClr>
        <a:buSzPct val="75000"/>
        <a:buFont typeface="Wingdings" pitchFamily="-111" charset="2"/>
        <a:buChar char="n"/>
        <a:defRPr sz="2000" kern="1200">
          <a:solidFill>
            <a:srgbClr val="FFFFFF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457200" indent="-228600" algn="l" rtl="0" eaLnBrk="0" fontAlgn="base" hangingPunct="0">
        <a:spcBef>
          <a:spcPts val="600"/>
        </a:spcBef>
        <a:spcAft>
          <a:spcPct val="0"/>
        </a:spcAft>
        <a:buClr>
          <a:srgbClr val="95B3D7"/>
        </a:buClr>
        <a:buSzPct val="75000"/>
        <a:buFont typeface="Wingdings" pitchFamily="-111" charset="2"/>
        <a:buChar char="n"/>
        <a:defRPr sz="2800" kern="1200">
          <a:solidFill>
            <a:srgbClr val="FFFFFF"/>
          </a:solidFill>
          <a:latin typeface="+mn-lt"/>
          <a:ea typeface="ＭＳ Ｐゴシック" pitchFamily="-111" charset="-128"/>
          <a:cs typeface="+mn-cs"/>
        </a:defRPr>
      </a:lvl2pPr>
      <a:lvl3pPr marL="6858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itchFamily="-111" charset="2"/>
        <a:buChar char="n"/>
        <a:defRPr sz="2400" kern="1200">
          <a:solidFill>
            <a:srgbClr val="FFFFFF"/>
          </a:solidFill>
          <a:latin typeface="+mn-lt"/>
          <a:ea typeface="ＭＳ Ｐゴシック" pitchFamily="-111" charset="-128"/>
          <a:cs typeface="+mn-cs"/>
        </a:defRPr>
      </a:lvl3pPr>
      <a:lvl4pPr marL="914400" indent="-228600" algn="l" rtl="0" eaLnBrk="0" fontAlgn="base" hangingPunct="0">
        <a:spcBef>
          <a:spcPts val="600"/>
        </a:spcBef>
        <a:spcAft>
          <a:spcPct val="0"/>
        </a:spcAft>
        <a:buClr>
          <a:srgbClr val="95B3D7"/>
        </a:buClr>
        <a:buSzPct val="75000"/>
        <a:buFont typeface="Wingdings" pitchFamily="-111" charset="2"/>
        <a:buChar char="n"/>
        <a:defRPr sz="2000" kern="1200">
          <a:solidFill>
            <a:srgbClr val="FFFFFF"/>
          </a:solidFill>
          <a:latin typeface="+mn-lt"/>
          <a:ea typeface="ＭＳ Ｐゴシック" pitchFamily="-111" charset="-128"/>
          <a:cs typeface="+mn-cs"/>
        </a:defRPr>
      </a:lvl4pPr>
      <a:lvl5pPr marL="11430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itchFamily="-111" charset="2"/>
        <a:buChar char="n"/>
        <a:defRPr sz="2000" kern="1200">
          <a:solidFill>
            <a:srgbClr val="FFFFFF"/>
          </a:solidFill>
          <a:latin typeface="+mn-lt"/>
          <a:ea typeface="ＭＳ Ｐゴシック" pitchFamily="-111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Tempestade!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Leituras Recomendadas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err="1" smtClean="0"/>
              <a:t>gamedesignconcepts</a:t>
            </a:r>
            <a:r>
              <a:rPr lang="pt-BR" sz="3200" dirty="0" smtClean="0"/>
              <a:t>.wordpress.com</a:t>
            </a:r>
          </a:p>
          <a:p>
            <a:r>
              <a:rPr lang="pt-BR" sz="3200" dirty="0" err="1" smtClean="0"/>
              <a:t>teachingdesign</a:t>
            </a:r>
            <a:r>
              <a:rPr lang="pt-BR" sz="3200" dirty="0" smtClean="0"/>
              <a:t>.blogspot.com</a:t>
            </a:r>
          </a:p>
          <a:p>
            <a:r>
              <a:rPr lang="pt-BR" sz="3200" dirty="0" err="1" smtClean="0"/>
              <a:t>gamebalanceconcepts</a:t>
            </a:r>
            <a:r>
              <a:rPr lang="pt-BR" sz="3200" dirty="0" smtClean="0"/>
              <a:t>.wordpress.com</a:t>
            </a:r>
          </a:p>
          <a:p>
            <a:r>
              <a:rPr lang="pt-BR" sz="3200" dirty="0" smtClean="0"/>
              <a:t>xeodesign.com/whyweplaygames.html</a:t>
            </a:r>
          </a:p>
          <a:p>
            <a:r>
              <a:rPr lang="pt-BR" sz="3200" dirty="0" smtClean="0"/>
              <a:t>http://vagrantbard.com/ (português) </a:t>
            </a:r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>
                <a:solidFill>
                  <a:schemeClr val="accent6"/>
                </a:solidFill>
              </a:rPr>
              <a:t>Tempestade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981200"/>
            <a:ext cx="7889949" cy="4144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800" dirty="0" smtClean="0"/>
              <a:t>Tempestade é um jogo de crianças tradicional alemão. </a:t>
            </a:r>
          </a:p>
          <a:p>
            <a:pPr eaLnBrk="1" hangingPunct="1">
              <a:lnSpc>
                <a:spcPct val="90000"/>
              </a:lnSpc>
            </a:pPr>
            <a:r>
              <a:rPr lang="pt-BR" sz="2800" dirty="0" smtClean="0"/>
              <a:t>O objetivo do jogo é ser o ultimo jogador na mesa.</a:t>
            </a:r>
          </a:p>
          <a:p>
            <a:pPr eaLnBrk="1" hangingPunct="1">
              <a:lnSpc>
                <a:spcPct val="90000"/>
              </a:lnSpc>
            </a:pPr>
            <a:r>
              <a:rPr lang="pt-BR" sz="2800" dirty="0" smtClean="0"/>
              <a:t>O jogo é jogado com 6 dados, papel e um </a:t>
            </a:r>
            <a:r>
              <a:rPr lang="pt-BR" sz="2800" dirty="0" err="1" smtClean="0"/>
              <a:t>riscante</a:t>
            </a:r>
            <a:r>
              <a:rPr lang="pt-BR" sz="28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pt-BR" sz="2800" dirty="0" smtClean="0"/>
              <a:t>Um jogador inicial é escolhido e o jogo prossegue em sentido horário.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>
                <a:solidFill>
                  <a:schemeClr val="accent6"/>
                </a:solidFill>
              </a:rPr>
              <a:t>Tempestade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2020341"/>
            <a:ext cx="8105973" cy="4144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800" dirty="0" smtClean="0"/>
              <a:t>O primeiro jogador rola os 6 dados. </a:t>
            </a:r>
          </a:p>
          <a:p>
            <a:pPr eaLnBrk="1" hangingPunct="1">
              <a:lnSpc>
                <a:spcPct val="90000"/>
              </a:lnSpc>
            </a:pPr>
            <a:r>
              <a:rPr lang="pt-BR" sz="2800" dirty="0" smtClean="0"/>
              <a:t>Se ele rolar algum ‘1’, deve separar todos os dados com este valor e passam o resto para o jogador seguinte. </a:t>
            </a:r>
          </a:p>
          <a:p>
            <a:pPr eaLnBrk="1" hangingPunct="1">
              <a:lnSpc>
                <a:spcPct val="90000"/>
              </a:lnSpc>
            </a:pPr>
            <a:r>
              <a:rPr lang="pt-BR" sz="2800" dirty="0" smtClean="0"/>
              <a:t>Os jogadores seguintes jogaram com os dados restantes usando a mesma regra: caso tirem algum ‘1’ separam os dados e passam o resto para o jogador seguinte.</a:t>
            </a:r>
          </a:p>
          <a:p>
            <a:pPr eaLnBrk="1" hangingPunct="1">
              <a:lnSpc>
                <a:spcPct val="90000"/>
              </a:lnSpc>
            </a:pPr>
            <a:endParaRPr lang="pt-BR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>
                <a:solidFill>
                  <a:schemeClr val="accent6"/>
                </a:solidFill>
              </a:rPr>
              <a:t>Tempestade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556792"/>
            <a:ext cx="8105973" cy="4144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800" dirty="0" smtClean="0"/>
              <a:t>Caso jogador não tire nenhum ‘1’ ele é penalizado e desenha 1 traço numa folha de papel. </a:t>
            </a:r>
          </a:p>
          <a:p>
            <a:pPr eaLnBrk="1" hangingPunct="1">
              <a:lnSpc>
                <a:spcPct val="90000"/>
              </a:lnSpc>
            </a:pPr>
            <a:r>
              <a:rPr lang="pt-BR" sz="2800" dirty="0" smtClean="0"/>
              <a:t>Os jogadores penalizados seguem desenhando 5 traços no formato de uma casa. A sexta penalidade é um raio que destrói a casa. Este jogador sai do jogo.</a:t>
            </a:r>
          </a:p>
          <a:p>
            <a:pPr eaLnBrk="1" hangingPunct="1">
              <a:lnSpc>
                <a:spcPct val="90000"/>
              </a:lnSpc>
            </a:pPr>
            <a:r>
              <a:rPr lang="pt-BR" sz="2800" dirty="0" smtClean="0"/>
              <a:t>Se um jogador rolar todos os dados rolar 1’s, o jogador seguinte começa de volta com 6 dados</a:t>
            </a:r>
          </a:p>
          <a:p>
            <a:pPr eaLnBrk="1" hangingPunct="1">
              <a:lnSpc>
                <a:spcPct val="90000"/>
              </a:lnSpc>
            </a:pPr>
            <a:r>
              <a:rPr lang="pt-BR" sz="2800" dirty="0" smtClean="0"/>
              <a:t>O objetivo do jogo é ser o ultimo jogador na mesa.</a:t>
            </a:r>
          </a:p>
          <a:p>
            <a:pPr eaLnBrk="1" hangingPunct="1">
              <a:lnSpc>
                <a:spcPct val="90000"/>
              </a:lnSpc>
            </a:pPr>
            <a:endParaRPr lang="pt-BR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>
                <a:solidFill>
                  <a:schemeClr val="accent6"/>
                </a:solidFill>
              </a:rPr>
              <a:t>Tempestade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800" dirty="0" err="1" smtClean="0"/>
              <a:t>Playtest</a:t>
            </a:r>
            <a:r>
              <a:rPr lang="pt-BR" sz="2800" dirty="0" smtClean="0"/>
              <a:t> (20mins)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>
                <a:solidFill>
                  <a:schemeClr val="accent6"/>
                </a:solidFill>
              </a:rPr>
              <a:t>Desafio: Tempestade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800" dirty="0" smtClean="0"/>
              <a:t>O jogo, obviamente só envolve sorte e não possui nenhuma escolha significativa.</a:t>
            </a:r>
          </a:p>
          <a:p>
            <a:pPr eaLnBrk="1" hangingPunct="1">
              <a:lnSpc>
                <a:spcPct val="90000"/>
              </a:lnSpc>
            </a:pPr>
            <a:r>
              <a:rPr lang="pt-BR" sz="2800" dirty="0" smtClean="0"/>
              <a:t>O jogo é voltado para crianças e adultos jogando se cansam rapidamente.</a:t>
            </a:r>
          </a:p>
          <a:p>
            <a:pPr eaLnBrk="1" hangingPunct="1">
              <a:lnSpc>
                <a:spcPct val="90000"/>
              </a:lnSpc>
            </a:pPr>
            <a:r>
              <a:rPr lang="pt-BR" sz="2800" dirty="0" smtClean="0"/>
              <a:t>Criem uma variante do jogo que seja mais </a:t>
            </a:r>
            <a:r>
              <a:rPr lang="pt-BR" sz="2800" dirty="0" err="1" smtClean="0"/>
              <a:t>jogavel</a:t>
            </a:r>
            <a:r>
              <a:rPr lang="pt-BR" sz="2800" dirty="0" smtClean="0"/>
              <a:t> por adultos e ao mesmo tempo seja próximo o suficiente do original para que crianças ainda se interessem em jogá-lo.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>
                <a:solidFill>
                  <a:schemeClr val="accent6"/>
                </a:solidFill>
              </a:rPr>
              <a:t>Desafio: Tempestade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98475" y="1412776"/>
            <a:ext cx="7556500" cy="504056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pt-BR" sz="2800" dirty="0" smtClean="0">
                <a:solidFill>
                  <a:schemeClr val="tx1"/>
                </a:solidFill>
              </a:rPr>
              <a:t>Processo sugerido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pt-BR" dirty="0" err="1" smtClean="0">
                <a:solidFill>
                  <a:schemeClr val="tx1"/>
                </a:solidFill>
              </a:rPr>
              <a:t>Brainstorm</a:t>
            </a:r>
            <a:r>
              <a:rPr lang="pt-BR" dirty="0" smtClean="0">
                <a:solidFill>
                  <a:schemeClr val="tx1"/>
                </a:solidFill>
              </a:rPr>
              <a:t> (15mins)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pt-BR" dirty="0" smtClean="0">
                <a:solidFill>
                  <a:schemeClr val="tx1"/>
                </a:solidFill>
              </a:rPr>
              <a:t>Teste (15mins)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dirty="0" err="1" smtClean="0">
                <a:solidFill>
                  <a:schemeClr val="tx1"/>
                </a:solidFill>
              </a:rPr>
              <a:t>Esboçar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versão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alfa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regra</a:t>
            </a:r>
            <a:r>
              <a:rPr lang="en-US" dirty="0" smtClean="0">
                <a:solidFill>
                  <a:schemeClr val="tx1"/>
                </a:solidFill>
              </a:rPr>
              <a:t> (10 </a:t>
            </a:r>
            <a:r>
              <a:rPr lang="en-US" dirty="0" err="1" smtClean="0">
                <a:solidFill>
                  <a:schemeClr val="tx1"/>
                </a:solidFill>
              </a:rPr>
              <a:t>mins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>
                <a:solidFill>
                  <a:schemeClr val="accent6"/>
                </a:solidFill>
              </a:rPr>
              <a:t>Desafio: Tempestade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412776"/>
            <a:ext cx="4320480" cy="5040560"/>
          </a:xfrm>
        </p:spPr>
        <p:txBody>
          <a:bodyPr/>
          <a:lstStyle/>
          <a:p>
            <a:pPr marL="228600" lvl="1" eaLnBrk="1" hangingPunct="1">
              <a:lnSpc>
                <a:spcPct val="90000"/>
              </a:lnSpc>
              <a:spcBef>
                <a:spcPts val="2000"/>
              </a:spcBef>
              <a:buClr>
                <a:schemeClr val="accent1"/>
              </a:buClr>
              <a:defRPr/>
            </a:pPr>
            <a:r>
              <a:rPr lang="en-US" sz="2400" dirty="0" err="1" smtClean="0">
                <a:solidFill>
                  <a:schemeClr val="tx1"/>
                </a:solidFill>
                <a:cs typeface="ＭＳ Ｐゴシック" pitchFamily="-111" charset="-128"/>
              </a:rPr>
              <a:t>Dicas</a:t>
            </a:r>
            <a:r>
              <a:rPr lang="en-US" sz="2400" dirty="0" smtClean="0">
                <a:solidFill>
                  <a:schemeClr val="tx1"/>
                </a:solidFill>
                <a:cs typeface="ＭＳ Ｐゴシック" pitchFamily="-111" charset="-128"/>
              </a:rPr>
              <a:t>:</a:t>
            </a:r>
          </a:p>
          <a:p>
            <a:pPr marL="685800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400" dirty="0" err="1" smtClean="0">
                <a:solidFill>
                  <a:schemeClr val="tx1"/>
                </a:solidFill>
              </a:rPr>
              <a:t>Qual</a:t>
            </a:r>
            <a:r>
              <a:rPr lang="en-US" sz="2400" dirty="0" smtClean="0">
                <a:solidFill>
                  <a:schemeClr val="tx1"/>
                </a:solidFill>
              </a:rPr>
              <a:t> o ‘</a:t>
            </a:r>
            <a:r>
              <a:rPr lang="en-US" sz="2400" dirty="0" err="1" smtClean="0">
                <a:solidFill>
                  <a:schemeClr val="tx1"/>
                </a:solidFill>
              </a:rPr>
              <a:t>estado</a:t>
            </a:r>
            <a:r>
              <a:rPr lang="en-US" sz="2400" dirty="0" smtClean="0">
                <a:solidFill>
                  <a:schemeClr val="tx1"/>
                </a:solidFill>
              </a:rPr>
              <a:t> do </a:t>
            </a:r>
            <a:r>
              <a:rPr lang="en-US" sz="2400" dirty="0" err="1" smtClean="0">
                <a:solidFill>
                  <a:schemeClr val="tx1"/>
                </a:solidFill>
              </a:rPr>
              <a:t>jogo</a:t>
            </a:r>
            <a:r>
              <a:rPr lang="en-US" sz="2400" dirty="0" smtClean="0">
                <a:solidFill>
                  <a:schemeClr val="tx1"/>
                </a:solidFill>
              </a:rPr>
              <a:t>’?</a:t>
            </a:r>
          </a:p>
          <a:p>
            <a:pPr marL="685800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400" dirty="0" err="1" smtClean="0">
                <a:solidFill>
                  <a:schemeClr val="tx1"/>
                </a:solidFill>
              </a:rPr>
              <a:t>Qual</a:t>
            </a:r>
            <a:r>
              <a:rPr lang="en-US" sz="2400" dirty="0" smtClean="0">
                <a:solidFill>
                  <a:schemeClr val="tx1"/>
                </a:solidFill>
              </a:rPr>
              <a:t> a ‘</a:t>
            </a:r>
            <a:r>
              <a:rPr lang="en-US" sz="2400" dirty="0" err="1" smtClean="0">
                <a:solidFill>
                  <a:schemeClr val="tx1"/>
                </a:solidFill>
              </a:rPr>
              <a:t>visão</a:t>
            </a:r>
            <a:r>
              <a:rPr lang="en-US" sz="2400" dirty="0" smtClean="0">
                <a:solidFill>
                  <a:schemeClr val="tx1"/>
                </a:solidFill>
              </a:rPr>
              <a:t> do </a:t>
            </a:r>
            <a:r>
              <a:rPr lang="en-US" sz="2400" dirty="0" err="1" smtClean="0">
                <a:solidFill>
                  <a:schemeClr val="tx1"/>
                </a:solidFill>
              </a:rPr>
              <a:t>jogo</a:t>
            </a:r>
            <a:r>
              <a:rPr lang="en-US" sz="2400" dirty="0" smtClean="0">
                <a:solidFill>
                  <a:schemeClr val="tx1"/>
                </a:solidFill>
              </a:rPr>
              <a:t>’?</a:t>
            </a:r>
          </a:p>
          <a:p>
            <a:pPr marL="685800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400" dirty="0" err="1" smtClean="0">
                <a:solidFill>
                  <a:schemeClr val="tx1"/>
                </a:solidFill>
              </a:rPr>
              <a:t>Quais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os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recursos</a:t>
            </a:r>
            <a:r>
              <a:rPr lang="en-US" sz="2400" dirty="0" smtClean="0">
                <a:solidFill>
                  <a:schemeClr val="tx1"/>
                </a:solidFill>
              </a:rPr>
              <a:t> do </a:t>
            </a:r>
            <a:r>
              <a:rPr lang="en-US" sz="2400" dirty="0" err="1" smtClean="0">
                <a:solidFill>
                  <a:schemeClr val="tx1"/>
                </a:solidFill>
              </a:rPr>
              <a:t>jogo</a:t>
            </a:r>
            <a:r>
              <a:rPr lang="en-US" sz="2400" dirty="0" smtClean="0">
                <a:solidFill>
                  <a:schemeClr val="tx1"/>
                </a:solidFill>
              </a:rPr>
              <a:t>?</a:t>
            </a:r>
          </a:p>
          <a:p>
            <a:pPr marL="685800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400" dirty="0" err="1" smtClean="0">
                <a:solidFill>
                  <a:schemeClr val="tx1"/>
                </a:solidFill>
              </a:rPr>
              <a:t>Qual</a:t>
            </a:r>
            <a:r>
              <a:rPr lang="en-US" sz="2400" dirty="0" smtClean="0">
                <a:solidFill>
                  <a:schemeClr val="tx1"/>
                </a:solidFill>
              </a:rPr>
              <a:t> o </a:t>
            </a:r>
            <a:r>
              <a:rPr lang="en-US" sz="2400" dirty="0" err="1" smtClean="0">
                <a:solidFill>
                  <a:schemeClr val="tx1"/>
                </a:solidFill>
              </a:rPr>
              <a:t>tema</a:t>
            </a:r>
            <a:r>
              <a:rPr lang="en-US" sz="2400" dirty="0" smtClean="0">
                <a:solidFill>
                  <a:schemeClr val="tx1"/>
                </a:solidFill>
              </a:rPr>
              <a:t> do </a:t>
            </a:r>
            <a:r>
              <a:rPr lang="en-US" sz="2400" dirty="0" err="1" smtClean="0">
                <a:solidFill>
                  <a:schemeClr val="tx1"/>
                </a:solidFill>
              </a:rPr>
              <a:t>jogo</a:t>
            </a:r>
            <a:r>
              <a:rPr lang="en-US" sz="2400" dirty="0" smtClean="0">
                <a:solidFill>
                  <a:schemeClr val="tx1"/>
                </a:solidFill>
              </a:rPr>
              <a:t>?</a:t>
            </a:r>
          </a:p>
          <a:p>
            <a:pPr marL="685800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400" dirty="0" err="1" smtClean="0">
                <a:solidFill>
                  <a:schemeClr val="tx1"/>
                </a:solidFill>
              </a:rPr>
              <a:t>Qual</a:t>
            </a:r>
            <a:r>
              <a:rPr lang="en-US" sz="2400" dirty="0" smtClean="0">
                <a:solidFill>
                  <a:schemeClr val="tx1"/>
                </a:solidFill>
              </a:rPr>
              <a:t> a </a:t>
            </a:r>
            <a:r>
              <a:rPr lang="en-US" sz="2400" dirty="0" err="1" smtClean="0">
                <a:solidFill>
                  <a:schemeClr val="tx1"/>
                </a:solidFill>
              </a:rPr>
              <a:t>diversão</a:t>
            </a:r>
            <a:r>
              <a:rPr lang="en-US" sz="2400" dirty="0" smtClean="0">
                <a:solidFill>
                  <a:schemeClr val="tx1"/>
                </a:solidFill>
              </a:rPr>
              <a:t> do </a:t>
            </a:r>
            <a:r>
              <a:rPr lang="en-US" sz="2400" dirty="0" err="1" smtClean="0">
                <a:solidFill>
                  <a:schemeClr val="tx1"/>
                </a:solidFill>
              </a:rPr>
              <a:t>jogo</a:t>
            </a:r>
            <a:r>
              <a:rPr lang="en-US" sz="2400" dirty="0" smtClean="0">
                <a:solidFill>
                  <a:schemeClr val="tx1"/>
                </a:solidFill>
              </a:rPr>
              <a:t>?</a:t>
            </a:r>
          </a:p>
          <a:p>
            <a:pPr marL="685800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O </a:t>
            </a:r>
            <a:r>
              <a:rPr lang="en-US" sz="2400" dirty="0" err="1" smtClean="0">
                <a:solidFill>
                  <a:schemeClr val="tx1"/>
                </a:solidFill>
              </a:rPr>
              <a:t>que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eu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posso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alterar</a:t>
            </a:r>
            <a:r>
              <a:rPr lang="en-US" sz="2400" dirty="0" smtClean="0">
                <a:solidFill>
                  <a:schemeClr val="tx1"/>
                </a:solidFill>
              </a:rPr>
              <a:t>?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355976" y="1412776"/>
            <a:ext cx="4104456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pt-BR" sz="2800" dirty="0" smtClean="0"/>
              <a:t>Tipos de Decisão: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Óbvia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Sem sentido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Às cegas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Escolha </a:t>
            </a:r>
            <a:r>
              <a:rPr lang="pt-BR" sz="2800" i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(</a:t>
            </a:r>
            <a:r>
              <a:rPr lang="pt-BR" sz="2800" i="1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Tradeoff</a:t>
            </a:r>
            <a:r>
              <a:rPr lang="pt-BR" sz="2800" i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)</a:t>
            </a:r>
            <a:endParaRPr lang="pt-BR" sz="2800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pt-BR" sz="2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Simples</a:t>
            </a:r>
          </a:p>
          <a:p>
            <a:pPr lvl="2" eaLnBrk="1" hangingPunct="1">
              <a:lnSpc>
                <a:spcPct val="90000"/>
              </a:lnSpc>
            </a:pPr>
            <a:r>
              <a:rPr lang="pt-BR" sz="2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Dilemas</a:t>
            </a:r>
          </a:p>
          <a:p>
            <a:pPr lvl="2" eaLnBrk="1" hangingPunct="1">
              <a:lnSpc>
                <a:spcPct val="90000"/>
              </a:lnSpc>
            </a:pPr>
            <a:r>
              <a:rPr lang="pt-BR" sz="2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Risco x recompensa</a:t>
            </a:r>
          </a:p>
          <a:p>
            <a:pPr marL="914400" marR="0" lvl="1" indent="-457200" algn="l" defTabSz="9144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95B3D7"/>
              </a:buClr>
              <a:buSzPct val="75000"/>
              <a:buFont typeface="+mj-lt"/>
              <a:buAutoNum type="arabicPeriod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111" charset="-128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>
                <a:solidFill>
                  <a:schemeClr val="accent6"/>
                </a:solidFill>
              </a:rPr>
              <a:t>Desafio: Tempestade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pt-BR" sz="2800" dirty="0" smtClean="0">
                <a:solidFill>
                  <a:schemeClr val="tx1"/>
                </a:solidFill>
              </a:rPr>
              <a:t>Material a ser entregue</a:t>
            </a:r>
          </a:p>
          <a:p>
            <a:pPr marL="742950" lvl="1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pt-BR" dirty="0" smtClean="0">
                <a:solidFill>
                  <a:srgbClr val="FFC000"/>
                </a:solidFill>
              </a:rPr>
              <a:t>Regras</a:t>
            </a:r>
            <a:r>
              <a:rPr lang="pt-BR" dirty="0" smtClean="0">
                <a:solidFill>
                  <a:schemeClr val="tx1"/>
                </a:solidFill>
              </a:rPr>
              <a:t> modificadas para o novo jogo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2609</TotalTime>
  <Words>370</Words>
  <Application>Microsoft Office PowerPoint</Application>
  <PresentationFormat>Apresentação na tela (4:3)</PresentationFormat>
  <Paragraphs>51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Advantage</vt:lpstr>
      <vt:lpstr>Tempestade!</vt:lpstr>
      <vt:lpstr>Tempestade</vt:lpstr>
      <vt:lpstr>Tempestade</vt:lpstr>
      <vt:lpstr>Tempestade</vt:lpstr>
      <vt:lpstr>Tempestade</vt:lpstr>
      <vt:lpstr>Desafio: Tempestade</vt:lpstr>
      <vt:lpstr>Desafio: Tempestade</vt:lpstr>
      <vt:lpstr>Desafio: Tempestade</vt:lpstr>
      <vt:lpstr>Desafio: Tempestade</vt:lpstr>
      <vt:lpstr>Leituras Recomendadas</vt:lpstr>
    </vt:vector>
  </TitlesOfParts>
  <Company>cesar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dcc</dc:creator>
  <cp:lastModifiedBy>Artur de França Mittelbach</cp:lastModifiedBy>
  <cp:revision>163</cp:revision>
  <dcterms:created xsi:type="dcterms:W3CDTF">2010-03-16T14:38:01Z</dcterms:created>
  <dcterms:modified xsi:type="dcterms:W3CDTF">2012-05-03T17:42:28Z</dcterms:modified>
</cp:coreProperties>
</file>