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50" r:id="rId1"/>
  </p:sldMasterIdLst>
  <p:notesMasterIdLst>
    <p:notesMasterId r:id="rId15"/>
  </p:notesMasterIdLst>
  <p:handoutMasterIdLst>
    <p:handoutMasterId r:id="rId16"/>
  </p:handoutMasterIdLst>
  <p:sldIdLst>
    <p:sldId id="370" r:id="rId2"/>
    <p:sldId id="371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72" r:id="rId11"/>
    <p:sldId id="373" r:id="rId12"/>
    <p:sldId id="374" r:id="rId13"/>
    <p:sldId id="375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0" autoAdjust="0"/>
  </p:normalViewPr>
  <p:slideViewPr>
    <p:cSldViewPr>
      <p:cViewPr>
        <p:scale>
          <a:sx n="75" d="100"/>
          <a:sy n="75" d="100"/>
        </p:scale>
        <p:origin x="-3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17D382-60F0-4B38-9360-4A56BE9D24DF}" type="datetime1">
              <a:rPr lang="en-US"/>
              <a:pPr>
                <a:defRPr/>
              </a:pPr>
              <a:t>5/18/2012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45225FD-D020-4B78-95F5-4DE69E09EC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557AFF-958E-4A9D-8BB9-2A647FEFC4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8" name="Rectangle 10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6802438" y="2378075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620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900" y="642620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0F47-4580-45AE-BBD9-995AD980F8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0C454-C4E5-4BE5-808F-79E782E2CC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6A8B7-598E-49AA-B850-BC4E28C1B6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3989388" y="3370263"/>
            <a:ext cx="220662" cy="36988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2400" b="1">
                <a:solidFill>
                  <a:srgbClr val="95B3D7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A1991-221F-4D7F-A647-4A9D34EB01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6802438" y="2378075"/>
            <a:ext cx="20574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27025" y="4632325"/>
            <a:ext cx="220663" cy="369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2400" b="1">
                <a:solidFill>
                  <a:srgbClr val="95B3D7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744FC-B242-4566-8E7B-8DA6F44EF8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282575" y="228600"/>
            <a:ext cx="638651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8" name="Rectangle 8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3" y="6235700"/>
            <a:ext cx="1349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0"/>
            <a:ext cx="4648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C9E8-9AD3-497C-B3C9-5EB930C4B7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4388" y="4535488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235700"/>
            <a:ext cx="13477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235700"/>
            <a:ext cx="259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B7F1F-BD1C-465E-8DEA-AECA2EA85C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9800" y="3370263"/>
            <a:ext cx="220663" cy="36988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2400" b="1">
                <a:solidFill>
                  <a:srgbClr val="95B3D7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0C302-D56E-48AD-8698-DB6076BEC8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BC694-1F63-4DE7-B125-0B6014E532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8210550" y="282575"/>
            <a:ext cx="6413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6" name="Rectangle 8"/>
          <p:cNvSpPr/>
          <p:nvPr/>
        </p:nvSpPr>
        <p:spPr>
          <a:xfrm>
            <a:off x="8067675" y="282575"/>
            <a:ext cx="92075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45B5C-23E3-4954-9416-720EE11521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TextBox 7"/>
          <p:cNvSpPr txBox="1"/>
          <p:nvPr/>
        </p:nvSpPr>
        <p:spPr>
          <a:xfrm rot="16200000">
            <a:off x="8593932" y="561181"/>
            <a:ext cx="260350" cy="5540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36854-AD9E-4704-A595-119DD415D3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94288-B83D-49AE-9614-9A9308CC87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42620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42620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58813" y="228600"/>
            <a:ext cx="82010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2003425" y="3111500"/>
            <a:ext cx="260350" cy="6143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40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6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3" y="6248400"/>
            <a:ext cx="14747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E3639-CF51-439D-8816-AE2B403E32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210550" y="282575"/>
            <a:ext cx="6413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8067675" y="282575"/>
            <a:ext cx="92075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026CE-C708-4D93-AD36-0914C62D37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2A482-751E-46F9-88A6-F5C7BDF72C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6" name="Rectangle 7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B04B3-B901-4758-A0F8-A32607A56F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FFCB0-CAC9-49AC-96DA-A1A26B1462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8475" y="484188"/>
            <a:ext cx="75565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0"/>
            <a:ext cx="75565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DFEA321-8E57-496A-8F22-814A2D81B3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025" r:id="rId1"/>
    <p:sldLayoutId id="2147485026" r:id="rId2"/>
    <p:sldLayoutId id="2147485027" r:id="rId3"/>
    <p:sldLayoutId id="2147485028" r:id="rId4"/>
    <p:sldLayoutId id="2147485029" r:id="rId5"/>
    <p:sldLayoutId id="2147485030" r:id="rId6"/>
    <p:sldLayoutId id="2147485031" r:id="rId7"/>
    <p:sldLayoutId id="2147485032" r:id="rId8"/>
    <p:sldLayoutId id="2147485033" r:id="rId9"/>
    <p:sldLayoutId id="2147485034" r:id="rId10"/>
    <p:sldLayoutId id="2147485035" r:id="rId11"/>
    <p:sldLayoutId id="2147485036" r:id="rId12"/>
    <p:sldLayoutId id="2147485037" r:id="rId13"/>
    <p:sldLayoutId id="2147485038" r:id="rId14"/>
    <p:sldLayoutId id="2147485039" r:id="rId15"/>
    <p:sldLayoutId id="2147485040" r:id="rId16"/>
    <p:sldLayoutId id="2147485041" r:id="rId17"/>
    <p:sldLayoutId id="2147485042" r:id="rId18"/>
    <p:sldLayoutId id="2147485043" r:id="rId19"/>
    <p:sldLayoutId id="214748504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-111" charset="2"/>
        <a:buChar char="n"/>
        <a:defRPr sz="2000" kern="1200">
          <a:solidFill>
            <a:srgbClr val="FFFFFF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95B3D7"/>
        </a:buClr>
        <a:buSzPct val="75000"/>
        <a:buFont typeface="Wingdings" pitchFamily="-111" charset="2"/>
        <a:buChar char="n"/>
        <a:defRPr sz="2800" kern="1200">
          <a:solidFill>
            <a:srgbClr val="FFFFFF"/>
          </a:solidFill>
          <a:latin typeface="+mn-lt"/>
          <a:ea typeface="ＭＳ Ｐゴシック" pitchFamily="-11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-111" charset="2"/>
        <a:buChar char="n"/>
        <a:defRPr sz="2400" kern="1200">
          <a:solidFill>
            <a:srgbClr val="FFFFFF"/>
          </a:solidFill>
          <a:latin typeface="+mn-lt"/>
          <a:ea typeface="ＭＳ Ｐゴシック" pitchFamily="-11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95B3D7"/>
        </a:buClr>
        <a:buSzPct val="75000"/>
        <a:buFont typeface="Wingdings" pitchFamily="-111" charset="2"/>
        <a:buChar char="n"/>
        <a:defRPr sz="2000" kern="1200">
          <a:solidFill>
            <a:srgbClr val="FFFFFF"/>
          </a:solidFill>
          <a:latin typeface="+mn-lt"/>
          <a:ea typeface="ＭＳ Ｐゴシック" pitchFamily="-11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-111" charset="2"/>
        <a:buChar char="n"/>
        <a:defRPr sz="2000" kern="1200">
          <a:solidFill>
            <a:srgbClr val="FFFFFF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Pitch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Artur\Desktop\elevator-pit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19" y="188640"/>
            <a:ext cx="5773565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Pitch</a:t>
            </a:r>
            <a:r>
              <a:rPr lang="pt-BR" dirty="0" smtClean="0"/>
              <a:t> (exemplo)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79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rgbClr val="FFC000"/>
                </a:solidFill>
              </a:rPr>
              <a:t>Saboteur</a:t>
            </a:r>
          </a:p>
        </p:txBody>
      </p:sp>
      <p:sp>
        <p:nvSpPr>
          <p:cNvPr id="33796" name="Espaço Reservado para Conteúdo 2"/>
          <p:cNvSpPr>
            <a:spLocks noGrp="1"/>
          </p:cNvSpPr>
          <p:nvPr>
            <p:ph idx="1"/>
          </p:nvPr>
        </p:nvSpPr>
        <p:spPr>
          <a:xfrm>
            <a:off x="498475" y="1641475"/>
            <a:ext cx="5716588" cy="4787900"/>
          </a:xfrm>
        </p:spPr>
        <p:txBody>
          <a:bodyPr/>
          <a:lstStyle/>
          <a:p>
            <a:r>
              <a:rPr lang="pt-BR" sz="3000" dirty="0" smtClean="0">
                <a:solidFill>
                  <a:srgbClr val="FFC000"/>
                </a:solidFill>
              </a:rPr>
              <a:t>Numa mina escura, grandes riquezas esperam para serem descobertas, mas alguns dos seus companheiros anões estão mais interessados em que elas não sejam reveladas.</a:t>
            </a:r>
          </a:p>
          <a:p>
            <a:r>
              <a:rPr lang="pt-BR" sz="3000" dirty="0" err="1" smtClean="0">
                <a:solidFill>
                  <a:srgbClr val="FFC000"/>
                </a:solidFill>
              </a:rPr>
              <a:t>Saboteur</a:t>
            </a:r>
            <a:r>
              <a:rPr lang="pt-BR" sz="3000" dirty="0" smtClean="0">
                <a:solidFill>
                  <a:srgbClr val="FFC000"/>
                </a:solidFill>
              </a:rPr>
              <a:t> envolve estratégia, intriga, blefe e muitas risadas na busca pelo ouro da mina.</a:t>
            </a:r>
          </a:p>
          <a:p>
            <a:endParaRPr lang="pt-BR" sz="3000" dirty="0" smtClean="0">
              <a:solidFill>
                <a:srgbClr val="FFC000"/>
              </a:solidFill>
            </a:endParaRPr>
          </a:p>
        </p:txBody>
      </p:sp>
      <p:pic>
        <p:nvPicPr>
          <p:cNvPr id="33797" name="Picture 2" descr="C:\Users\Artur\Desktop\zmg_saboteu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6788" y="0"/>
            <a:ext cx="3097212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481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rgbClr val="FFC000"/>
                </a:solidFill>
              </a:rPr>
              <a:t>Saboteur</a:t>
            </a:r>
          </a:p>
        </p:txBody>
      </p:sp>
      <p:sp>
        <p:nvSpPr>
          <p:cNvPr id="34820" name="Espaço Reservado para Conteúdo 2"/>
          <p:cNvSpPr>
            <a:spLocks noGrp="1"/>
          </p:cNvSpPr>
          <p:nvPr>
            <p:ph idx="1"/>
          </p:nvPr>
        </p:nvSpPr>
        <p:spPr>
          <a:xfrm>
            <a:off x="498475" y="1285875"/>
            <a:ext cx="7502525" cy="2500313"/>
          </a:xfrm>
        </p:spPr>
        <p:txBody>
          <a:bodyPr/>
          <a:lstStyle/>
          <a:p>
            <a:r>
              <a:rPr lang="pt-BR" sz="3000" dirty="0" smtClean="0">
                <a:solidFill>
                  <a:srgbClr val="FFC000"/>
                </a:solidFill>
              </a:rPr>
              <a:t>O jogo envolve a disputa entre mineiros que tentam garimpar o ouro de uma mina e sabotadores que tentam impedir que isto </a:t>
            </a:r>
            <a:r>
              <a:rPr lang="pt-BR" sz="3000" dirty="0" err="1" smtClean="0">
                <a:solidFill>
                  <a:srgbClr val="FFC000"/>
                </a:solidFill>
              </a:rPr>
              <a:t>aconte</a:t>
            </a:r>
            <a:r>
              <a:rPr lang="en-US" sz="3000" dirty="0" err="1" smtClean="0">
                <a:solidFill>
                  <a:srgbClr val="FFC000"/>
                </a:solidFill>
              </a:rPr>
              <a:t>ça</a:t>
            </a:r>
            <a:r>
              <a:rPr lang="pt-BR" sz="3000" dirty="0" smtClean="0">
                <a:solidFill>
                  <a:srgbClr val="FFC000"/>
                </a:solidFill>
              </a:rPr>
              <a:t>, entretanto ninguém sabe os papeis dos outros jogadores. </a:t>
            </a:r>
          </a:p>
          <a:p>
            <a:endParaRPr lang="pt-BR" sz="3000" dirty="0" smtClean="0">
              <a:solidFill>
                <a:srgbClr val="FFC000"/>
              </a:solidFill>
            </a:endParaRPr>
          </a:p>
        </p:txBody>
      </p:sp>
      <p:pic>
        <p:nvPicPr>
          <p:cNvPr id="34821" name="Picture 2" descr="C:\Users\Artur\Desktop\zmg_saboteu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1288" y="0"/>
            <a:ext cx="1382712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2" descr="C:\Users\Artur\Desktop\pic242194_m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3965575"/>
            <a:ext cx="3916363" cy="274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4286250" y="3933056"/>
            <a:ext cx="442912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pt-BR" sz="3000" dirty="0" smtClean="0">
                <a:solidFill>
                  <a:srgbClr val="FFC000"/>
                </a:solidFill>
              </a:rPr>
              <a:t>Jogo compacto </a:t>
            </a:r>
            <a:endParaRPr lang="pt-BR" sz="3000" dirty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pt-BR" sz="3000" dirty="0">
                <a:solidFill>
                  <a:srgbClr val="FFC000"/>
                </a:solidFill>
              </a:rPr>
              <a:t>F</a:t>
            </a:r>
            <a:r>
              <a:rPr lang="pt-BR" sz="3000" dirty="0" smtClean="0">
                <a:solidFill>
                  <a:srgbClr val="FFC000"/>
                </a:solidFill>
              </a:rPr>
              <a:t>ácil </a:t>
            </a:r>
            <a:r>
              <a:rPr lang="pt-BR" sz="3000" dirty="0">
                <a:solidFill>
                  <a:srgbClr val="FFC000"/>
                </a:solidFill>
              </a:rPr>
              <a:t>transporte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pt-BR" sz="3000" dirty="0">
                <a:solidFill>
                  <a:srgbClr val="FFC000"/>
                </a:solidFill>
              </a:rPr>
              <a:t>3 a 10 jogadores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pt-BR" sz="3000" dirty="0" smtClean="0">
                <a:solidFill>
                  <a:srgbClr val="FFC000"/>
                </a:solidFill>
              </a:rPr>
              <a:t>‘Independe </a:t>
            </a:r>
            <a:r>
              <a:rPr lang="pt-BR" sz="3000" dirty="0">
                <a:solidFill>
                  <a:srgbClr val="FFC000"/>
                </a:solidFill>
              </a:rPr>
              <a:t>de idioma</a:t>
            </a:r>
            <a:r>
              <a:rPr lang="pt-BR" sz="3000" dirty="0" smtClean="0">
                <a:solidFill>
                  <a:srgbClr val="FFC000"/>
                </a:solidFill>
              </a:rPr>
              <a:t>’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000" dirty="0" err="1" smtClean="0">
                <a:solidFill>
                  <a:srgbClr val="FFC000"/>
                </a:solidFill>
              </a:rPr>
              <a:t>Regras</a:t>
            </a:r>
            <a:r>
              <a:rPr lang="en-US" sz="3000" dirty="0" smtClean="0">
                <a:solidFill>
                  <a:srgbClr val="FFC000"/>
                </a:solidFill>
              </a:rPr>
              <a:t> simples</a:t>
            </a:r>
            <a:endParaRPr lang="pt-BR" sz="3000" dirty="0">
              <a:solidFill>
                <a:srgbClr val="FFC000"/>
              </a:solidFill>
            </a:endParaRPr>
          </a:p>
          <a:p>
            <a:pPr marL="228600" indent="-228600" eaLnBrk="0" hangingPunct="0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-111" charset="2"/>
              <a:buChar char="n"/>
              <a:defRPr/>
            </a:pPr>
            <a:endParaRPr lang="pt-BR" sz="3000" dirty="0">
              <a:solidFill>
                <a:srgbClr val="FFC000"/>
              </a:solidFill>
              <a:latin typeface="+mn-lt"/>
              <a:cs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abordados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8475" y="1412776"/>
            <a:ext cx="7556500" cy="471338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pt-BR" sz="2800" dirty="0" smtClean="0"/>
              <a:t>Tema / Narrativa</a:t>
            </a:r>
          </a:p>
          <a:p>
            <a:pPr>
              <a:spcBef>
                <a:spcPts val="600"/>
              </a:spcBef>
            </a:pPr>
            <a:r>
              <a:rPr lang="pt-BR" sz="2800" dirty="0" smtClean="0"/>
              <a:t>Papel do jogador</a:t>
            </a:r>
          </a:p>
          <a:p>
            <a:pPr>
              <a:spcBef>
                <a:spcPts val="600"/>
              </a:spcBef>
            </a:pPr>
            <a:r>
              <a:rPr lang="pt-BR" sz="2800" dirty="0" smtClean="0"/>
              <a:t>Como se joga</a:t>
            </a:r>
          </a:p>
          <a:p>
            <a:pPr>
              <a:spcBef>
                <a:spcPts val="600"/>
              </a:spcBef>
            </a:pPr>
            <a:r>
              <a:rPr lang="pt-BR" sz="2800" dirty="0" smtClean="0"/>
              <a:t>Qual objetivo</a:t>
            </a:r>
          </a:p>
          <a:p>
            <a:pPr>
              <a:spcBef>
                <a:spcPts val="600"/>
              </a:spcBef>
            </a:pPr>
            <a:r>
              <a:rPr lang="pt-BR" sz="2800" dirty="0" smtClean="0"/>
              <a:t>Principais características (por que eu jogaria esse jogo e não </a:t>
            </a:r>
            <a:r>
              <a:rPr lang="pt-BR" sz="2800" dirty="0" err="1" smtClean="0"/>
              <a:t>Diablo</a:t>
            </a:r>
            <a:r>
              <a:rPr lang="pt-BR" sz="2800" dirty="0" smtClean="0"/>
              <a:t> 3?)</a:t>
            </a:r>
          </a:p>
          <a:p>
            <a:pPr>
              <a:spcBef>
                <a:spcPts val="600"/>
              </a:spcBef>
            </a:pPr>
            <a:r>
              <a:rPr lang="pt-BR" sz="2800" dirty="0" smtClean="0"/>
              <a:t>Imagens de referência</a:t>
            </a:r>
          </a:p>
          <a:p>
            <a:pPr>
              <a:spcBef>
                <a:spcPts val="600"/>
              </a:spcBef>
            </a:pPr>
            <a:endParaRPr lang="pt-BR" sz="2800" dirty="0" smtClean="0"/>
          </a:p>
          <a:p>
            <a:pPr>
              <a:spcBef>
                <a:spcPts val="600"/>
              </a:spcBef>
              <a:buNone/>
            </a:pPr>
            <a:r>
              <a:rPr lang="pt-BR" sz="2800" dirty="0" smtClean="0">
                <a:sym typeface="Wingdings" pitchFamily="2" charset="2"/>
              </a:rPr>
              <a:t> Que linguagem meu cliente entende? como vender meu jogo na linguagem dele?</a:t>
            </a:r>
            <a:endParaRPr lang="pt-BR" sz="2800" dirty="0" smtClean="0"/>
          </a:p>
          <a:p>
            <a:pPr>
              <a:spcBef>
                <a:spcPts val="600"/>
              </a:spcBef>
            </a:pPr>
            <a:endParaRPr lang="pt-B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Seu jogo provavelmente terá um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i="1" dirty="0" smtClean="0"/>
              <a:t>A forma segue a função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- Louis </a:t>
            </a:r>
            <a:r>
              <a:rPr lang="pt-BR" sz="3200" dirty="0" err="1" smtClean="0"/>
              <a:t>Soullivan</a:t>
            </a:r>
            <a:r>
              <a:rPr lang="pt-BR" sz="3200" dirty="0" smtClean="0"/>
              <a:t>, Arquiteto</a:t>
            </a:r>
          </a:p>
          <a:p>
            <a:r>
              <a:rPr lang="pt-BR" sz="3200" i="1" dirty="0" smtClean="0"/>
              <a:t>A forma segue a diversão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- </a:t>
            </a:r>
            <a:r>
              <a:rPr lang="pt-BR" sz="3200" dirty="0" err="1" smtClean="0"/>
              <a:t>Susannah</a:t>
            </a:r>
            <a:r>
              <a:rPr lang="pt-BR" sz="3200" dirty="0" smtClean="0"/>
              <a:t> Rosenthal, designer de Brinquedos</a:t>
            </a:r>
          </a:p>
          <a:p>
            <a:r>
              <a:rPr lang="pt-BR" sz="3200" i="1" dirty="0" smtClean="0"/>
              <a:t>A forma segue o dinheiro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- </a:t>
            </a:r>
            <a:r>
              <a:rPr lang="pt-BR" sz="3200" dirty="0" err="1" smtClean="0"/>
              <a:t>Bran</a:t>
            </a:r>
            <a:r>
              <a:rPr lang="pt-BR" sz="3200" dirty="0" smtClean="0"/>
              <a:t> </a:t>
            </a:r>
            <a:r>
              <a:rPr lang="pt-BR" sz="3200" dirty="0" err="1" smtClean="0"/>
              <a:t>Ferren</a:t>
            </a:r>
            <a:r>
              <a:rPr lang="pt-BR" sz="3200" dirty="0" smtClean="0"/>
              <a:t>, Realista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ctrTitle"/>
          </p:nvPr>
        </p:nvSpPr>
        <p:spPr>
          <a:xfrm>
            <a:off x="4800600" y="4624388"/>
            <a:ext cx="4038600" cy="9334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err="1" smtClean="0"/>
              <a:t>The</a:t>
            </a:r>
            <a:r>
              <a:rPr lang="pt-BR" dirty="0" smtClean="0"/>
              <a:t> Game </a:t>
            </a:r>
            <a:r>
              <a:rPr lang="pt-BR" dirty="0" err="1" smtClean="0"/>
              <a:t>Inventor’s</a:t>
            </a:r>
            <a:r>
              <a:rPr lang="pt-BR" dirty="0" smtClean="0"/>
              <a:t> </a:t>
            </a:r>
            <a:r>
              <a:rPr lang="pt-BR" dirty="0" err="1" smtClean="0"/>
              <a:t>Guidebook</a:t>
            </a:r>
            <a:endParaRPr lang="pt-BR" dirty="0" smtClean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4800600" y="5562600"/>
            <a:ext cx="4038600" cy="7493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Brian </a:t>
            </a:r>
            <a:r>
              <a:rPr lang="pt-BR" dirty="0" err="1" smtClean="0"/>
              <a:t>Tinsman</a:t>
            </a:r>
            <a:endParaRPr lang="pt-BR" dirty="0"/>
          </a:p>
        </p:txBody>
      </p:sp>
      <p:pic>
        <p:nvPicPr>
          <p:cNvPr id="24580" name="Picture 5" descr="D:\Artur\UFPE\Introdução à produção de jogos\referencias\3534209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5750" y="214313"/>
            <a:ext cx="4244975" cy="63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2" descr="D:\Artur\UFPE\Introdução à produção de jogos\referencias\B and 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22800" y="214313"/>
            <a:ext cx="4243388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>
          <a:xfrm>
            <a:off x="498475" y="134938"/>
            <a:ext cx="7556500" cy="995362"/>
          </a:xfrm>
        </p:spPr>
        <p:txBody>
          <a:bodyPr/>
          <a:lstStyle/>
          <a:p>
            <a:r>
              <a:rPr lang="pt-BR" smtClean="0"/>
              <a:t>Brian Tinsman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98475" y="1130300"/>
            <a:ext cx="7559675" cy="774700"/>
          </a:xfrm>
        </p:spPr>
        <p:txBody>
          <a:bodyPr/>
          <a:lstStyle/>
          <a:p>
            <a:pPr>
              <a:defRPr/>
            </a:pPr>
            <a:endParaRPr lang="pt-BR" dirty="0" smtClean="0"/>
          </a:p>
        </p:txBody>
      </p:sp>
      <p:sp>
        <p:nvSpPr>
          <p:cNvPr id="9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8475" y="1985963"/>
            <a:ext cx="3787775" cy="46577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  <a:defRPr/>
            </a:pPr>
            <a:r>
              <a:rPr lang="pt-BR" sz="1200" b="1" dirty="0" smtClean="0"/>
              <a:t>2000</a:t>
            </a:r>
            <a:endParaRPr lang="pt-BR" sz="1200" dirty="0" smtClean="0"/>
          </a:p>
          <a:p>
            <a:pPr>
              <a:spcBef>
                <a:spcPts val="0"/>
              </a:spcBef>
              <a:defRPr/>
            </a:pPr>
            <a:r>
              <a:rPr lang="pt-BR" sz="1200" b="1" dirty="0" err="1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pt-BR" sz="12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sz="1200" b="1" dirty="0" err="1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pt-BR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200" b="1" dirty="0" err="1" smtClean="0">
                <a:solidFill>
                  <a:schemeClr val="accent6">
                    <a:lumMod val="75000"/>
                  </a:schemeClr>
                </a:solidFill>
              </a:rPr>
              <a:t>Gathering</a:t>
            </a:r>
            <a:r>
              <a:rPr lang="pt-BR" sz="12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Planeshift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-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Developer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pt-BR" sz="1200" b="1" dirty="0" smtClean="0"/>
              <a:t>2001</a:t>
            </a:r>
            <a:endParaRPr lang="pt-BR" sz="1200" dirty="0" smtClean="0"/>
          </a:p>
          <a:p>
            <a:pPr>
              <a:spcBef>
                <a:spcPts val="0"/>
              </a:spcBef>
              <a:defRPr/>
            </a:pPr>
            <a:r>
              <a:rPr lang="pt-BR" sz="1200" b="1" dirty="0" err="1" smtClean="0">
                <a:solidFill>
                  <a:schemeClr val="accent6">
                    <a:lumMod val="75000"/>
                  </a:schemeClr>
                </a:solidFill>
              </a:rPr>
              <a:t>Pokemon</a:t>
            </a:r>
            <a:r>
              <a:rPr lang="pt-BR" sz="1200" b="1" dirty="0" smtClean="0">
                <a:solidFill>
                  <a:schemeClr val="accent6">
                    <a:lumMod val="75000"/>
                  </a:schemeClr>
                </a:solidFill>
              </a:rPr>
              <a:t> TCG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Thunderstorm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pt-BR" sz="1200" dirty="0" smtClean="0">
                <a:solidFill>
                  <a:schemeClr val="tx1"/>
                </a:solidFill>
              </a:rPr>
              <a:t>Designer </a:t>
            </a:r>
          </a:p>
          <a:p>
            <a:pPr>
              <a:spcBef>
                <a:spcPts val="0"/>
              </a:spcBef>
              <a:defRPr/>
            </a:pP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Hobbit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boardgame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200" dirty="0" smtClean="0">
                <a:solidFill>
                  <a:schemeClr val="tx1"/>
                </a:solidFill>
              </a:rPr>
              <a:t>– </a:t>
            </a:r>
            <a:r>
              <a:rPr lang="pt-BR" sz="1200" dirty="0" err="1" smtClean="0">
                <a:solidFill>
                  <a:schemeClr val="tx1"/>
                </a:solidFill>
              </a:rPr>
              <a:t>Developer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pt-BR" sz="1200" b="1" dirty="0" smtClean="0"/>
              <a:t>2002</a:t>
            </a:r>
            <a:endParaRPr lang="pt-BR" sz="1200" dirty="0" smtClean="0"/>
          </a:p>
          <a:p>
            <a:pPr>
              <a:spcBef>
                <a:spcPts val="0"/>
              </a:spcBef>
              <a:defRPr/>
            </a:pP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Curses!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Party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Game - Designer </a:t>
            </a:r>
          </a:p>
          <a:p>
            <a:pPr>
              <a:spcBef>
                <a:spcPts val="0"/>
              </a:spcBef>
              <a:defRPr/>
            </a:pP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Gathering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Online –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R&amp;D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Manager </a:t>
            </a:r>
          </a:p>
          <a:p>
            <a:pPr>
              <a:spcBef>
                <a:spcPts val="0"/>
              </a:spcBef>
              <a:defRPr/>
            </a:pPr>
            <a:r>
              <a:rPr lang="pt-BR" sz="1200" dirty="0" smtClean="0"/>
              <a:t>Harry </a:t>
            </a:r>
            <a:r>
              <a:rPr lang="pt-BR" sz="1200" dirty="0" err="1" smtClean="0"/>
              <a:t>Potter</a:t>
            </a:r>
            <a:r>
              <a:rPr lang="pt-BR" sz="1200" dirty="0" smtClean="0"/>
              <a:t> Trading </a:t>
            </a:r>
            <a:r>
              <a:rPr lang="pt-BR" sz="1200" dirty="0" err="1" smtClean="0"/>
              <a:t>Card</a:t>
            </a:r>
            <a:r>
              <a:rPr lang="pt-BR" sz="1200" dirty="0" smtClean="0"/>
              <a:t> Game – Designer </a:t>
            </a:r>
          </a:p>
          <a:p>
            <a:pPr>
              <a:spcBef>
                <a:spcPts val="0"/>
              </a:spcBef>
              <a:defRPr/>
            </a:pP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Game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Inventor’s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Guidebook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Author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pt-BR" sz="1200" b="1" dirty="0" smtClean="0"/>
              <a:t>2003</a:t>
            </a:r>
          </a:p>
          <a:p>
            <a:pPr>
              <a:spcBef>
                <a:spcPts val="0"/>
              </a:spcBef>
              <a:defRPr/>
            </a:pPr>
            <a:r>
              <a:rPr lang="pt-BR" sz="1200" dirty="0" err="1" smtClean="0"/>
              <a:t>Magic</a:t>
            </a:r>
            <a:r>
              <a:rPr lang="pt-BR" sz="1200" dirty="0" smtClean="0"/>
              <a:t>: </a:t>
            </a:r>
            <a:r>
              <a:rPr lang="pt-BR" sz="1200" dirty="0" err="1" smtClean="0"/>
              <a:t>Mirrodin</a:t>
            </a:r>
            <a:r>
              <a:rPr lang="pt-BR" sz="1200" dirty="0" smtClean="0"/>
              <a:t> – Designer </a:t>
            </a:r>
          </a:p>
          <a:p>
            <a:pPr>
              <a:spcBef>
                <a:spcPts val="0"/>
              </a:spcBef>
              <a:defRPr/>
            </a:pP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Neopets Trading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</a:rPr>
              <a:t>Card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 Game – Designer </a:t>
            </a:r>
          </a:p>
          <a:p>
            <a:pPr>
              <a:spcBef>
                <a:spcPts val="0"/>
              </a:spcBef>
              <a:defRPr/>
            </a:pPr>
            <a:r>
              <a:rPr lang="pt-BR" sz="1200" dirty="0" err="1" smtClean="0"/>
              <a:t>Risk</a:t>
            </a:r>
            <a:r>
              <a:rPr lang="pt-BR" sz="1200" dirty="0" smtClean="0"/>
              <a:t>: </a:t>
            </a:r>
            <a:r>
              <a:rPr lang="pt-BR" sz="1200" dirty="0" err="1" smtClean="0"/>
              <a:t>Godstorm</a:t>
            </a:r>
            <a:r>
              <a:rPr lang="pt-BR" sz="1200" dirty="0" smtClean="0"/>
              <a:t>, </a:t>
            </a:r>
            <a:r>
              <a:rPr lang="pt-BR" sz="1200" dirty="0" err="1" smtClean="0"/>
              <a:t>Developer</a:t>
            </a:r>
            <a:r>
              <a:rPr lang="pt-BR" sz="1200" dirty="0" smtClean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pt-BR" sz="1200" dirty="0" err="1" smtClean="0"/>
              <a:t>Magic</a:t>
            </a:r>
            <a:r>
              <a:rPr lang="pt-BR" sz="1200" dirty="0" smtClean="0"/>
              <a:t>: </a:t>
            </a:r>
            <a:r>
              <a:rPr lang="pt-BR" sz="1200" dirty="0" err="1" smtClean="0"/>
              <a:t>the</a:t>
            </a:r>
            <a:r>
              <a:rPr lang="pt-BR" sz="1200" dirty="0" smtClean="0"/>
              <a:t> </a:t>
            </a:r>
            <a:r>
              <a:rPr lang="pt-BR" sz="1200" dirty="0" err="1" smtClean="0"/>
              <a:t>Gathering</a:t>
            </a:r>
            <a:r>
              <a:rPr lang="pt-BR" sz="1200" dirty="0" smtClean="0"/>
              <a:t> </a:t>
            </a:r>
            <a:r>
              <a:rPr lang="pt-BR" sz="1200" dirty="0" err="1" smtClean="0"/>
              <a:t>Encyclopedia</a:t>
            </a:r>
            <a:r>
              <a:rPr lang="pt-BR" sz="1200" dirty="0" smtClean="0"/>
              <a:t> V6 – </a:t>
            </a:r>
            <a:r>
              <a:rPr lang="pt-BR" sz="1200" dirty="0" err="1" smtClean="0"/>
              <a:t>Author</a:t>
            </a:r>
            <a:r>
              <a:rPr lang="pt-BR" sz="1200" dirty="0" smtClean="0"/>
              <a:t>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pt-BR" sz="1200" b="1" dirty="0" smtClean="0"/>
              <a:t>2004</a:t>
            </a:r>
          </a:p>
          <a:p>
            <a:pPr>
              <a:spcBef>
                <a:spcPts val="0"/>
              </a:spcBef>
              <a:defRPr/>
            </a:pPr>
            <a:r>
              <a:rPr lang="pt-BR" sz="1200" dirty="0" err="1" smtClean="0"/>
              <a:t>Magic</a:t>
            </a:r>
            <a:r>
              <a:rPr lang="pt-BR" sz="1200" dirty="0" smtClean="0"/>
              <a:t>: </a:t>
            </a:r>
            <a:r>
              <a:rPr lang="pt-BR" sz="1200" dirty="0" err="1" smtClean="0"/>
              <a:t>Champions</a:t>
            </a:r>
            <a:r>
              <a:rPr lang="pt-BR" sz="1200" dirty="0" smtClean="0"/>
              <a:t> </a:t>
            </a:r>
            <a:r>
              <a:rPr lang="pt-BR" sz="1200" dirty="0" err="1" smtClean="0"/>
              <a:t>of</a:t>
            </a:r>
            <a:r>
              <a:rPr lang="pt-BR" sz="1200" dirty="0" smtClean="0"/>
              <a:t> </a:t>
            </a:r>
            <a:r>
              <a:rPr lang="pt-BR" sz="1200" dirty="0" err="1" smtClean="0"/>
              <a:t>Kamigawa</a:t>
            </a:r>
            <a:r>
              <a:rPr lang="pt-BR" sz="1200" dirty="0" smtClean="0"/>
              <a:t> - Lead Designer </a:t>
            </a:r>
          </a:p>
          <a:p>
            <a:pPr>
              <a:spcBef>
                <a:spcPts val="0"/>
              </a:spcBef>
              <a:defRPr/>
            </a:pPr>
            <a:r>
              <a:rPr lang="pt-BR" sz="1200" dirty="0" err="1" smtClean="0"/>
              <a:t>Magic</a:t>
            </a:r>
            <a:r>
              <a:rPr lang="pt-BR" sz="1200" dirty="0" smtClean="0"/>
              <a:t>: </a:t>
            </a:r>
            <a:r>
              <a:rPr lang="pt-BR" sz="1200" dirty="0" err="1" smtClean="0"/>
              <a:t>Saviors</a:t>
            </a:r>
            <a:r>
              <a:rPr lang="pt-BR" sz="1200" dirty="0" smtClean="0"/>
              <a:t> </a:t>
            </a:r>
            <a:r>
              <a:rPr lang="pt-BR" sz="1200" dirty="0" err="1" smtClean="0"/>
              <a:t>of</a:t>
            </a:r>
            <a:r>
              <a:rPr lang="pt-BR" sz="1200" dirty="0" smtClean="0"/>
              <a:t> </a:t>
            </a:r>
            <a:r>
              <a:rPr lang="pt-BR" sz="1200" dirty="0" err="1" smtClean="0"/>
              <a:t>Kamigawa</a:t>
            </a:r>
            <a:r>
              <a:rPr lang="pt-BR" sz="1200" dirty="0" smtClean="0"/>
              <a:t> - Lead Designer </a:t>
            </a:r>
          </a:p>
          <a:p>
            <a:pPr>
              <a:spcBef>
                <a:spcPts val="0"/>
              </a:spcBef>
              <a:defRPr/>
            </a:pPr>
            <a:r>
              <a:rPr lang="pt-BR" sz="1200" dirty="0" err="1" smtClean="0"/>
              <a:t>Kids</a:t>
            </a:r>
            <a:r>
              <a:rPr lang="pt-BR" sz="1200" dirty="0" smtClean="0"/>
              <a:t> </a:t>
            </a:r>
            <a:r>
              <a:rPr lang="pt-BR" sz="1200" dirty="0" err="1" smtClean="0"/>
              <a:t>Next</a:t>
            </a:r>
            <a:r>
              <a:rPr lang="pt-BR" sz="1200" dirty="0" smtClean="0"/>
              <a:t> </a:t>
            </a:r>
            <a:r>
              <a:rPr lang="pt-BR" sz="1200" dirty="0" err="1" smtClean="0"/>
              <a:t>Door</a:t>
            </a:r>
            <a:r>
              <a:rPr lang="pt-BR" sz="1200" dirty="0" smtClean="0"/>
              <a:t> Trading </a:t>
            </a:r>
            <a:r>
              <a:rPr lang="pt-BR" sz="1200" dirty="0" err="1" smtClean="0"/>
              <a:t>Card</a:t>
            </a:r>
            <a:r>
              <a:rPr lang="pt-BR" sz="1200" dirty="0" smtClean="0"/>
              <a:t> Game - Lead Designer</a:t>
            </a:r>
          </a:p>
          <a:p>
            <a:pPr>
              <a:spcBef>
                <a:spcPts val="0"/>
              </a:spcBef>
              <a:defRPr/>
            </a:pPr>
            <a:endParaRPr lang="pt-BR" sz="1200" dirty="0" smtClean="0">
              <a:solidFill>
                <a:schemeClr val="accent6"/>
              </a:solidFill>
            </a:endParaRPr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4786313" y="2000250"/>
            <a:ext cx="40005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228600" indent="-228600" eaLnBrk="0" hangingPunct="0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-111" charset="2"/>
              <a:buChar char="n"/>
              <a:defRPr/>
            </a:pPr>
            <a:endParaRPr lang="pt-BR" sz="1200" dirty="0">
              <a:solidFill>
                <a:srgbClr val="FFFFFF"/>
              </a:solidFill>
              <a:latin typeface="+mn-lt"/>
              <a:cs typeface="ＭＳ Ｐゴシック" pitchFamily="-111" charset="-128"/>
            </a:endParaRPr>
          </a:p>
        </p:txBody>
      </p:sp>
      <p:pic>
        <p:nvPicPr>
          <p:cNvPr id="26630" name="Picture 2" descr="D:\Artur\UFPE\Introdução à produção de jogos\referencias\B and 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088188" y="428625"/>
            <a:ext cx="205581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4716016" y="1988840"/>
            <a:ext cx="400208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2005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Hecatomb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Trading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Card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Game – Lead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Dreamblade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Collectable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Miniatures Game -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Magic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: Time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Spiral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- Lead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2006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Duelmasters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: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Violence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Heaven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– Lead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Angel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Quest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- Lead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Ourworld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Online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Roleplaying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Game – Lead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2007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Transformers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Constructible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Figure Game – Lead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Transformers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Constructible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Figure Game,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Energon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Wars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– Lead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Duelmasters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: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Violence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Creator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- Lead Designer.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Maple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Story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iTCG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– Lead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2008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Magic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: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Eventide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-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Maple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Story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iTCG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: OMG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Bosses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! - Lead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Duelmasters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: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The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Perfect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Heaven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- Lead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Maple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Story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iTCG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: P3TS - Lead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Duelmasters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: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The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Battle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Galaxy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- Lead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Magic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: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Shards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of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Alara –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Duelmasters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: Rock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on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Heroes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-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r>
              <a:rPr kumimoji="0" lang="pt-B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Warball</a:t>
            </a: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Collectible</a:t>
            </a: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pt-B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Card</a:t>
            </a: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/</a:t>
            </a:r>
            <a:r>
              <a:rPr kumimoji="0" lang="pt-B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Marbles</a:t>
            </a: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Game - Designer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endParaRPr kumimoji="0" lang="pt-BR" sz="1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endParaRPr kumimoji="0" lang="pt-BR" sz="1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Char char="n"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>
          <a:xfrm>
            <a:off x="498475" y="134938"/>
            <a:ext cx="7556500" cy="995362"/>
          </a:xfrm>
        </p:spPr>
        <p:txBody>
          <a:bodyPr/>
          <a:lstStyle/>
          <a:p>
            <a:r>
              <a:rPr lang="pt-BR" sz="3500" smtClean="0"/>
              <a:t>The Game Inventor’s Guidebook</a:t>
            </a:r>
          </a:p>
        </p:txBody>
      </p:sp>
      <p:sp>
        <p:nvSpPr>
          <p:cNvPr id="28675" name="Espaço Reservado para Conteúdo 5"/>
          <p:cNvSpPr>
            <a:spLocks noGrp="1"/>
          </p:cNvSpPr>
          <p:nvPr>
            <p:ph idx="1"/>
          </p:nvPr>
        </p:nvSpPr>
        <p:spPr>
          <a:xfrm>
            <a:off x="357188" y="1981200"/>
            <a:ext cx="5438948" cy="4144963"/>
          </a:xfrm>
        </p:spPr>
        <p:txBody>
          <a:bodyPr/>
          <a:lstStyle/>
          <a:p>
            <a:r>
              <a:rPr lang="pt-BR" sz="2400" dirty="0" smtClean="0"/>
              <a:t>Porque fazer um jogo</a:t>
            </a:r>
          </a:p>
          <a:p>
            <a:r>
              <a:rPr lang="pt-BR" sz="2400" dirty="0" smtClean="0"/>
              <a:t>‘Personagens’ (quem faz o quê)</a:t>
            </a:r>
          </a:p>
          <a:p>
            <a:r>
              <a:rPr lang="pt-BR" sz="2400" dirty="0" smtClean="0"/>
              <a:t>Mercados (onde vender)</a:t>
            </a:r>
          </a:p>
          <a:p>
            <a:r>
              <a:rPr lang="pt-BR" sz="2400" dirty="0" smtClean="0"/>
              <a:t>Como ‘acontece’ um jogo</a:t>
            </a:r>
          </a:p>
          <a:p>
            <a:r>
              <a:rPr lang="pt-BR" sz="2400" dirty="0" smtClean="0"/>
              <a:t>Jogos e Empresas que você deveria conhecer</a:t>
            </a:r>
          </a:p>
          <a:p>
            <a:r>
              <a:rPr lang="pt-BR" sz="2400" dirty="0" smtClean="0"/>
              <a:t>Publicando (você mesmo?)</a:t>
            </a:r>
          </a:p>
          <a:p>
            <a:r>
              <a:rPr lang="pt-BR" sz="2400" dirty="0" smtClean="0"/>
              <a:t>Vendendo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98475" y="1130300"/>
            <a:ext cx="7559675" cy="7747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O que tem no livro?</a:t>
            </a:r>
          </a:p>
        </p:txBody>
      </p:sp>
      <p:pic>
        <p:nvPicPr>
          <p:cNvPr id="28677" name="Picture 2" descr="D:\Artur\UFPE\Introdução à produção de jogos\referencias\B and 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088188" y="428625"/>
            <a:ext cx="205581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5" descr="D:\Artur\UFPE\Introdução à produção de jogos\referencias\3534209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43625" y="1643063"/>
            <a:ext cx="2786063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498475" y="134938"/>
            <a:ext cx="7556500" cy="995362"/>
          </a:xfrm>
        </p:spPr>
        <p:txBody>
          <a:bodyPr/>
          <a:lstStyle/>
          <a:p>
            <a:r>
              <a:rPr lang="pt-BR" sz="3500" smtClean="0"/>
              <a:t>The Game Inventor’s Guidebook</a:t>
            </a:r>
          </a:p>
        </p:txBody>
      </p:sp>
      <p:sp>
        <p:nvSpPr>
          <p:cNvPr id="29699" name="Espaço Reservado para Conteúdo 5"/>
          <p:cNvSpPr>
            <a:spLocks noGrp="1"/>
          </p:cNvSpPr>
          <p:nvPr>
            <p:ph idx="1"/>
          </p:nvPr>
        </p:nvSpPr>
        <p:spPr>
          <a:xfrm>
            <a:off x="357188" y="1981200"/>
            <a:ext cx="5294932" cy="4144963"/>
          </a:xfrm>
        </p:spPr>
        <p:txBody>
          <a:bodyPr/>
          <a:lstStyle/>
          <a:p>
            <a:r>
              <a:rPr lang="pt-BR" sz="2400" dirty="0" smtClean="0"/>
              <a:t>Entrevista com ‘inventores’</a:t>
            </a:r>
          </a:p>
          <a:p>
            <a:r>
              <a:rPr lang="pt-BR" sz="2400" dirty="0" smtClean="0"/>
              <a:t>Entrevista com publicadores</a:t>
            </a:r>
          </a:p>
          <a:p>
            <a:r>
              <a:rPr lang="pt-BR" sz="2400" dirty="0" smtClean="0"/>
              <a:t>Casos de sucesso</a:t>
            </a:r>
          </a:p>
          <a:p>
            <a:r>
              <a:rPr lang="pt-BR" sz="2400" dirty="0" smtClean="0"/>
              <a:t>Feiras importantes</a:t>
            </a:r>
          </a:p>
          <a:p>
            <a:r>
              <a:rPr lang="pt-BR" sz="2400" dirty="0" smtClean="0"/>
              <a:t>Lista de contatos</a:t>
            </a:r>
          </a:p>
          <a:p>
            <a:r>
              <a:rPr lang="pt-BR" sz="2400" dirty="0" err="1" smtClean="0"/>
              <a:t>etc</a:t>
            </a:r>
            <a:endParaRPr lang="pt-BR" sz="2400" dirty="0" smtClean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98475" y="1130300"/>
            <a:ext cx="7559675" cy="7747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O que tem no livro?</a:t>
            </a:r>
          </a:p>
        </p:txBody>
      </p:sp>
      <p:pic>
        <p:nvPicPr>
          <p:cNvPr id="29701" name="Picture 2" descr="D:\Artur\UFPE\Introdução à produção de jogos\referencias\B and 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088188" y="428625"/>
            <a:ext cx="205581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5" descr="D:\Artur\UFPE\Introdução à produção de jogos\referencias\3534209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43625" y="1643063"/>
            <a:ext cx="2786063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498475" y="134938"/>
            <a:ext cx="7556500" cy="995362"/>
          </a:xfrm>
        </p:spPr>
        <p:txBody>
          <a:bodyPr/>
          <a:lstStyle/>
          <a:p>
            <a:r>
              <a:rPr lang="pt-BR" sz="3500" smtClean="0"/>
              <a:t>The Game Inventor’s Guidebook</a:t>
            </a:r>
          </a:p>
        </p:txBody>
      </p:sp>
      <p:sp>
        <p:nvSpPr>
          <p:cNvPr id="27651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 smtClean="0">
                <a:solidFill>
                  <a:schemeClr val="accent6"/>
                </a:solidFill>
              </a:rPr>
              <a:t>Como ‘acontece’ um jogo?</a:t>
            </a:r>
          </a:p>
          <a:p>
            <a:pPr lvl="1">
              <a:defRPr/>
            </a:pPr>
            <a:r>
              <a:rPr lang="pt-BR" dirty="0" smtClean="0"/>
              <a:t>Design</a:t>
            </a:r>
          </a:p>
          <a:p>
            <a:pPr lvl="1">
              <a:defRPr/>
            </a:pPr>
            <a:r>
              <a:rPr lang="pt-BR" dirty="0" err="1" smtClean="0"/>
              <a:t>Pitch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Manufatura</a:t>
            </a:r>
          </a:p>
          <a:p>
            <a:pPr lvl="1">
              <a:defRPr/>
            </a:pPr>
            <a:r>
              <a:rPr lang="pt-BR" dirty="0" smtClean="0"/>
              <a:t>Distribuição</a:t>
            </a:r>
          </a:p>
          <a:p>
            <a:pPr lvl="1">
              <a:defRPr/>
            </a:pPr>
            <a:r>
              <a:rPr lang="pt-BR" dirty="0" smtClean="0"/>
              <a:t>‘Venda’</a:t>
            </a:r>
          </a:p>
          <a:p>
            <a:pPr>
              <a:defRPr/>
            </a:pPr>
            <a:endParaRPr lang="pt-BR" sz="3200" dirty="0" smtClean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498475" y="1130300"/>
            <a:ext cx="7559675" cy="7747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Brian </a:t>
            </a:r>
            <a:r>
              <a:rPr lang="pt-BR" dirty="0" err="1" smtClean="0"/>
              <a:t>Tinsman</a:t>
            </a:r>
            <a:endParaRPr lang="pt-BR" dirty="0" smtClean="0"/>
          </a:p>
        </p:txBody>
      </p:sp>
      <p:pic>
        <p:nvPicPr>
          <p:cNvPr id="30725" name="Picture 2" descr="D:\Artur\UFPE\Introdução à produção de jogos\referencias\B and 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088188" y="428625"/>
            <a:ext cx="205581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5" descr="D:\Artur\UFPE\Introdução à produção de jogos\referencias\3534209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43625" y="1643063"/>
            <a:ext cx="2786063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>
          <a:xfrm>
            <a:off x="498475" y="134938"/>
            <a:ext cx="7556500" cy="995362"/>
          </a:xfrm>
        </p:spPr>
        <p:txBody>
          <a:bodyPr/>
          <a:lstStyle/>
          <a:p>
            <a:r>
              <a:rPr lang="pt-BR" smtClean="0"/>
              <a:t>Check List: Ta completo?</a:t>
            </a:r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>
          <a:xfrm>
            <a:off x="498475" y="1981200"/>
            <a:ext cx="8216900" cy="4376738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600" dirty="0" smtClean="0"/>
              <a:t>Para quem </a:t>
            </a:r>
            <a:r>
              <a:rPr lang="pt-BR" sz="2600" dirty="0" smtClean="0"/>
              <a:t>é o jogo?</a:t>
            </a:r>
            <a:endParaRPr lang="pt-BR" sz="2600" dirty="0" smtClean="0"/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600" dirty="0" smtClean="0"/>
              <a:t>É fácil o suficiente pra o publico alvo aprender?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600" dirty="0" smtClean="0"/>
              <a:t>Ele leva o tanto certo de tempo para ser jogado?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600" dirty="0" smtClean="0"/>
              <a:t>As regras estão claras e enxutas?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600" dirty="0" smtClean="0"/>
              <a:t>Ele tem componentes extras que não precisa?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600" dirty="0" smtClean="0"/>
              <a:t>Quanto será que custaria? (</a:t>
            </a:r>
            <a:r>
              <a:rPr lang="pt-BR" sz="2600" dirty="0" err="1" smtClean="0"/>
              <a:t>exec</a:t>
            </a:r>
            <a:r>
              <a:rPr lang="pt-BR" sz="2600" dirty="0" smtClean="0"/>
              <a:t> &amp; venda)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600" dirty="0" smtClean="0"/>
              <a:t>Seu protótipo está convidativo e simples de aprender caso você não esteja para explicar?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600" dirty="0" smtClean="0"/>
              <a:t>O que faria o consumidor comprar esse jogo?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600" dirty="0" smtClean="0"/>
              <a:t>Que similares existem no mercado?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600" dirty="0" smtClean="0"/>
              <a:t>Est</a:t>
            </a:r>
            <a:r>
              <a:rPr lang="pt-BR" sz="2600" dirty="0" smtClean="0"/>
              <a:t>á </a:t>
            </a:r>
            <a:r>
              <a:rPr lang="pt-BR" sz="2600" dirty="0" smtClean="0"/>
              <a:t>divertido?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8475" y="1130300"/>
            <a:ext cx="7559675" cy="774700"/>
          </a:xfrm>
        </p:spPr>
        <p:txBody>
          <a:bodyPr/>
          <a:lstStyle/>
          <a:p>
            <a:pPr>
              <a:defRPr/>
            </a:pPr>
            <a:r>
              <a:rPr lang="pt-BR" dirty="0" err="1" smtClean="0"/>
              <a:t>The</a:t>
            </a:r>
            <a:r>
              <a:rPr lang="pt-BR" dirty="0" smtClean="0"/>
              <a:t> Game </a:t>
            </a:r>
            <a:r>
              <a:rPr lang="pt-BR" dirty="0" err="1" smtClean="0"/>
              <a:t>Inventors</a:t>
            </a:r>
            <a:r>
              <a:rPr lang="pt-BR" dirty="0" smtClean="0"/>
              <a:t> </a:t>
            </a:r>
            <a:r>
              <a:rPr lang="pt-BR" dirty="0" err="1" smtClean="0"/>
              <a:t>Guidebook</a:t>
            </a:r>
            <a:r>
              <a:rPr lang="pt-BR" dirty="0" smtClean="0"/>
              <a:t> p.184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>
          <a:xfrm>
            <a:off x="498475" y="134938"/>
            <a:ext cx="7556500" cy="995362"/>
          </a:xfrm>
        </p:spPr>
        <p:txBody>
          <a:bodyPr/>
          <a:lstStyle/>
          <a:p>
            <a:r>
              <a:rPr lang="pt-BR" smtClean="0"/>
              <a:t>Top 10 Razões para Rejeição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>
          <a:xfrm>
            <a:off x="498475" y="1981200"/>
            <a:ext cx="8216900" cy="4376738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800" dirty="0" err="1" smtClean="0"/>
              <a:t>Jogabilidade</a:t>
            </a:r>
            <a:r>
              <a:rPr lang="pt-BR" sz="2800" dirty="0" smtClean="0"/>
              <a:t> fraca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800" dirty="0" smtClean="0"/>
              <a:t>Mecânica não original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800" dirty="0" smtClean="0"/>
              <a:t>Jogo submetido pra empresa errada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800" dirty="0" smtClean="0"/>
              <a:t>Muito foco no tema e não na </a:t>
            </a:r>
            <a:r>
              <a:rPr lang="pt-BR" sz="2800" dirty="0" err="1" smtClean="0"/>
              <a:t>jogabilidade</a:t>
            </a:r>
            <a:endParaRPr lang="pt-BR" sz="2800" dirty="0" smtClean="0"/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800" dirty="0" smtClean="0"/>
              <a:t>Jogo submetido sem ‘de acordo’ legal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800" dirty="0" smtClean="0"/>
              <a:t>Pouco potencial de Marketing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800" dirty="0" smtClean="0"/>
              <a:t>Produto não </a:t>
            </a:r>
            <a:r>
              <a:rPr lang="pt-BR" sz="2800" dirty="0" err="1" smtClean="0"/>
              <a:t>exeqüível</a:t>
            </a:r>
            <a:endParaRPr lang="pt-BR" sz="2800" dirty="0" smtClean="0"/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800" dirty="0" smtClean="0"/>
              <a:t>Jogo depende de uma licença não disponível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800" dirty="0" smtClean="0"/>
              <a:t>Regras nebulosas</a:t>
            </a:r>
          </a:p>
          <a:p>
            <a:pPr marL="457200" indent="-457200">
              <a:spcBef>
                <a:spcPts val="0"/>
              </a:spcBef>
              <a:buFont typeface="Rockwell" pitchFamily="-111" charset="0"/>
              <a:buAutoNum type="arabicPeriod"/>
            </a:pPr>
            <a:r>
              <a:rPr lang="pt-BR" sz="2800" dirty="0" smtClean="0"/>
              <a:t>Compete diretamente com outro produto da empresa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8475" y="1130300"/>
            <a:ext cx="7559675" cy="774700"/>
          </a:xfrm>
        </p:spPr>
        <p:txBody>
          <a:bodyPr/>
          <a:lstStyle/>
          <a:p>
            <a:pPr>
              <a:defRPr/>
            </a:pPr>
            <a:r>
              <a:rPr lang="pt-BR" dirty="0" err="1" smtClean="0"/>
              <a:t>The</a:t>
            </a:r>
            <a:r>
              <a:rPr lang="pt-BR" dirty="0" smtClean="0"/>
              <a:t> Game </a:t>
            </a:r>
            <a:r>
              <a:rPr lang="pt-BR" dirty="0" err="1" smtClean="0"/>
              <a:t>Inventors</a:t>
            </a:r>
            <a:r>
              <a:rPr lang="pt-BR" dirty="0" smtClean="0"/>
              <a:t> </a:t>
            </a:r>
            <a:r>
              <a:rPr lang="pt-BR" dirty="0" err="1" smtClean="0"/>
              <a:t>Guidebook</a:t>
            </a:r>
            <a:r>
              <a:rPr lang="pt-BR" dirty="0" smtClean="0"/>
              <a:t> p.188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3127</TotalTime>
  <Words>646</Words>
  <Application>Microsoft Office PowerPoint</Application>
  <PresentationFormat>Apresentação na tela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Advantage</vt:lpstr>
      <vt:lpstr>Pitch</vt:lpstr>
      <vt:lpstr>Seu jogo provavelmente terá um cliente</vt:lpstr>
      <vt:lpstr>The Game Inventor’s Guidebook</vt:lpstr>
      <vt:lpstr>Brian Tinsman</vt:lpstr>
      <vt:lpstr>The Game Inventor’s Guidebook</vt:lpstr>
      <vt:lpstr>The Game Inventor’s Guidebook</vt:lpstr>
      <vt:lpstr>The Game Inventor’s Guidebook</vt:lpstr>
      <vt:lpstr>Check List: Ta completo?</vt:lpstr>
      <vt:lpstr>Top 10 Razões para Rejeição</vt:lpstr>
      <vt:lpstr>Pitch (exemplo)</vt:lpstr>
      <vt:lpstr>Saboteur</vt:lpstr>
      <vt:lpstr>Saboteur</vt:lpstr>
      <vt:lpstr>Tópicos abordados</vt:lpstr>
    </vt:vector>
  </TitlesOfParts>
  <Company>cesar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dcc</dc:creator>
  <cp:lastModifiedBy>Artur de França Mittelbach</cp:lastModifiedBy>
  <cp:revision>240</cp:revision>
  <dcterms:created xsi:type="dcterms:W3CDTF">2010-03-16T14:38:01Z</dcterms:created>
  <dcterms:modified xsi:type="dcterms:W3CDTF">2012-05-18T23:27:38Z</dcterms:modified>
</cp:coreProperties>
</file>