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50" r:id="rId1"/>
  </p:sldMasterIdLst>
  <p:notesMasterIdLst>
    <p:notesMasterId r:id="rId11"/>
  </p:notesMasterIdLst>
  <p:handoutMasterIdLst>
    <p:handoutMasterId r:id="rId12"/>
  </p:handoutMasterIdLst>
  <p:sldIdLst>
    <p:sldId id="367" r:id="rId2"/>
    <p:sldId id="366" r:id="rId3"/>
    <p:sldId id="368" r:id="rId4"/>
    <p:sldId id="359" r:id="rId5"/>
    <p:sldId id="353" r:id="rId6"/>
    <p:sldId id="361" r:id="rId7"/>
    <p:sldId id="365" r:id="rId8"/>
    <p:sldId id="362" r:id="rId9"/>
    <p:sldId id="369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0" autoAdjust="0"/>
  </p:normalViewPr>
  <p:slideViewPr>
    <p:cSldViewPr>
      <p:cViewPr>
        <p:scale>
          <a:sx n="50" d="100"/>
          <a:sy n="50" d="100"/>
        </p:scale>
        <p:origin x="-160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17D382-60F0-4B38-9360-4A56BE9D24DF}" type="datetime1">
              <a:rPr lang="en-US"/>
              <a:pPr>
                <a:defRPr/>
              </a:pPr>
              <a:t>5/19/2012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45225FD-D020-4B78-95F5-4DE69E09ECC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B557AFF-958E-4A9D-8BB9-2A647FEFC4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http://aspi.org.br/pt-br/propriedadeintelectual.</a:t>
            </a:r>
            <a:r>
              <a:rPr lang="pt-BR" dirty="0" err="1" smtClean="0"/>
              <a:t>aspx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57AFF-958E-4A9D-8BB9-2A647FEFC456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http://aspi.org.br/pt-br/propriedadeintelectual.</a:t>
            </a:r>
            <a:r>
              <a:rPr lang="pt-BR" smtClean="0"/>
              <a:t>aspx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57AFF-958E-4A9D-8BB9-2A647FEFC456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Imagine se o </a:t>
            </a:r>
            <a:r>
              <a:rPr lang="en-US" dirty="0" err="1" smtClean="0"/>
              <a:t>jogo</a:t>
            </a:r>
            <a:r>
              <a:rPr lang="en-US" dirty="0" smtClean="0"/>
              <a:t> fosse um </a:t>
            </a:r>
            <a:r>
              <a:rPr lang="en-US" dirty="0" err="1" smtClean="0"/>
              <a:t>jogo</a:t>
            </a:r>
            <a:r>
              <a:rPr lang="en-US" dirty="0" smtClean="0"/>
              <a:t> </a:t>
            </a:r>
            <a:r>
              <a:rPr lang="en-US" dirty="0" err="1" smtClean="0"/>
              <a:t>sério</a:t>
            </a:r>
            <a:r>
              <a:rPr lang="en-US" dirty="0" smtClean="0"/>
              <a:t>, casual, RPG,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jogo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tiro</a:t>
            </a:r>
            <a:r>
              <a:rPr lang="en-US" baseline="0" dirty="0" smtClean="0"/>
              <a:t>, tower defense, </a:t>
            </a:r>
            <a:r>
              <a:rPr lang="en-US" baseline="0" dirty="0" err="1" smtClean="0"/>
              <a:t>jogo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tabuleiro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leilão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4.5. 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faria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publico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jogo</a:t>
            </a:r>
            <a:r>
              <a:rPr lang="en-US" baseline="0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57AFF-958E-4A9D-8BB9-2A647FEFC45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425450" y="174625"/>
            <a:ext cx="412750" cy="831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54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8" name="Rectangle 10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6802438" y="2378075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6200"/>
            <a:ext cx="12319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900" y="6426200"/>
            <a:ext cx="2616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0F47-4580-45AE-BBD9-995AD980F8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0C454-C4E5-4BE5-808F-79E782E2CC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8166100" y="282575"/>
            <a:ext cx="6858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6A8B7-598E-49AA-B850-BC4E28C1B6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425450" y="174625"/>
            <a:ext cx="412750" cy="831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54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213" y="6423025"/>
            <a:ext cx="33162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8166100" y="282575"/>
            <a:ext cx="6858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3989388" y="3370263"/>
            <a:ext cx="220662" cy="36988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2400" b="1">
                <a:solidFill>
                  <a:srgbClr val="95B3D7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025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A1991-221F-4D7F-A647-4A9D34EB01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6802438" y="2378075"/>
            <a:ext cx="2057400" cy="2038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27025" y="4632325"/>
            <a:ext cx="220663" cy="369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2400" b="1">
                <a:solidFill>
                  <a:srgbClr val="95B3D7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744FC-B242-4566-8E7B-8DA6F44EF8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282575" y="228600"/>
            <a:ext cx="638651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5450" y="174625"/>
            <a:ext cx="412750" cy="831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54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8" name="Rectangle 8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5211763" y="6235700"/>
            <a:ext cx="134937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381000" y="6235700"/>
            <a:ext cx="4648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C9E8-9AD3-497C-B3C9-5EB930C4B7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450" y="174625"/>
            <a:ext cx="412750" cy="831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54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4388" y="4535488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6"/>
          </p:nvPr>
        </p:nvSpPr>
        <p:spPr>
          <a:xfrm>
            <a:off x="3048000" y="6235700"/>
            <a:ext cx="13477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17"/>
          </p:nvPr>
        </p:nvSpPr>
        <p:spPr>
          <a:xfrm>
            <a:off x="381000" y="6235700"/>
            <a:ext cx="2590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B7F1F-BD1C-465E-8DEA-AECA2EA85C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2575"/>
            <a:ext cx="6858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9800" y="3370263"/>
            <a:ext cx="220663" cy="36988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2400" b="1">
                <a:solidFill>
                  <a:srgbClr val="95B3D7"/>
                </a:solidFill>
              </a:rPr>
              <a:t>+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>
          <a:xfrm>
            <a:off x="7391400" y="6423025"/>
            <a:ext cx="1536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4191000" y="6423025"/>
            <a:ext cx="30051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0C302-D56E-48AD-8698-DB6076BEC8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BC694-1F63-4DE7-B125-0B6014E532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8210550" y="282575"/>
            <a:ext cx="6413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6" name="Rectangle 8"/>
          <p:cNvSpPr/>
          <p:nvPr/>
        </p:nvSpPr>
        <p:spPr>
          <a:xfrm>
            <a:off x="8067675" y="282575"/>
            <a:ext cx="92075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45B5C-23E3-4954-9416-720EE11521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8166100" y="282575"/>
            <a:ext cx="685800" cy="301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5" name="TextBox 7"/>
          <p:cNvSpPr txBox="1"/>
          <p:nvPr/>
        </p:nvSpPr>
        <p:spPr>
          <a:xfrm rot="16200000">
            <a:off x="8593932" y="561181"/>
            <a:ext cx="260350" cy="55403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36854-AD9E-4704-A595-119DD415D3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rtlCol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94288-B83D-49AE-9614-9A9308CC87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450" y="174625"/>
            <a:ext cx="412750" cy="8318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54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x-none" noProof="0" smtClean="0"/>
              <a:t>Click icon to add picture</a:t>
            </a:r>
            <a:endParaRPr noProof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rIns="45720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4"/>
          </p:nvPr>
        </p:nvSpPr>
        <p:spPr>
          <a:xfrm>
            <a:off x="4800600" y="6426200"/>
            <a:ext cx="12319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311900" y="6426200"/>
            <a:ext cx="2616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658813" y="228600"/>
            <a:ext cx="82010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2003425" y="3111500"/>
            <a:ext cx="260350" cy="614363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40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6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>
            <a:normAutofit/>
          </a:bodyPr>
          <a:lstStyle>
            <a:lvl1pPr marL="0" indent="0"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8813" y="6248400"/>
            <a:ext cx="147478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400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E3639-CF51-439D-8816-AE2B403E320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8210550" y="282575"/>
            <a:ext cx="64135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8067675" y="282575"/>
            <a:ext cx="92075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026CE-C708-4D93-AD36-0914C62D37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2A482-751E-46F9-88A6-F5C7BDF72C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6" name="Rectangle 7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B04B3-B901-4758-A0F8-A32607A56F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8166100" y="282575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3838" y="228600"/>
            <a:ext cx="260350" cy="55403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pt-BR" sz="3600" b="1">
                <a:solidFill>
                  <a:srgbClr val="95B3D7"/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FFCB0-CAC9-49AC-96DA-A1A26B1462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8475" y="484188"/>
            <a:ext cx="7556500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8475" y="1981200"/>
            <a:ext cx="7556500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pt-BR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888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DFEA321-8E57-496A-8F22-814A2D81B3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025" r:id="rId1"/>
    <p:sldLayoutId id="2147485026" r:id="rId2"/>
    <p:sldLayoutId id="2147485027" r:id="rId3"/>
    <p:sldLayoutId id="2147485028" r:id="rId4"/>
    <p:sldLayoutId id="2147485029" r:id="rId5"/>
    <p:sldLayoutId id="2147485030" r:id="rId6"/>
    <p:sldLayoutId id="2147485031" r:id="rId7"/>
    <p:sldLayoutId id="2147485032" r:id="rId8"/>
    <p:sldLayoutId id="2147485033" r:id="rId9"/>
    <p:sldLayoutId id="2147485034" r:id="rId10"/>
    <p:sldLayoutId id="2147485035" r:id="rId11"/>
    <p:sldLayoutId id="2147485036" r:id="rId12"/>
    <p:sldLayoutId id="2147485037" r:id="rId13"/>
    <p:sldLayoutId id="2147485038" r:id="rId14"/>
    <p:sldLayoutId id="2147485039" r:id="rId15"/>
    <p:sldLayoutId id="2147485040" r:id="rId16"/>
    <p:sldLayoutId id="2147485041" r:id="rId17"/>
    <p:sldLayoutId id="2147485042" r:id="rId18"/>
    <p:sldLayoutId id="2147485043" r:id="rId19"/>
    <p:sldLayoutId id="2147485044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Rockwell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Wingdings" pitchFamily="-111" charset="2"/>
        <a:buChar char="n"/>
        <a:defRPr sz="2000" kern="1200">
          <a:solidFill>
            <a:srgbClr val="FFFFFF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95B3D7"/>
        </a:buClr>
        <a:buSzPct val="75000"/>
        <a:buFont typeface="Wingdings" pitchFamily="-111" charset="2"/>
        <a:buChar char="n"/>
        <a:defRPr sz="2800" kern="1200">
          <a:solidFill>
            <a:srgbClr val="FFFFFF"/>
          </a:solidFill>
          <a:latin typeface="+mn-lt"/>
          <a:ea typeface="ＭＳ Ｐゴシック" pitchFamily="-111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-111" charset="2"/>
        <a:buChar char="n"/>
        <a:defRPr sz="2400" kern="1200">
          <a:solidFill>
            <a:srgbClr val="FFFFFF"/>
          </a:solidFill>
          <a:latin typeface="+mn-lt"/>
          <a:ea typeface="ＭＳ Ｐゴシック" pitchFamily="-111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95B3D7"/>
        </a:buClr>
        <a:buSzPct val="75000"/>
        <a:buFont typeface="Wingdings" pitchFamily="-111" charset="2"/>
        <a:buChar char="n"/>
        <a:defRPr sz="2000" kern="1200">
          <a:solidFill>
            <a:srgbClr val="FFFFFF"/>
          </a:solidFill>
          <a:latin typeface="+mn-lt"/>
          <a:ea typeface="ＭＳ Ｐゴシック" pitchFamily="-111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itchFamily="-111" charset="2"/>
        <a:buChar char="n"/>
        <a:defRPr sz="2000" kern="1200">
          <a:solidFill>
            <a:srgbClr val="FFFFFF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That IP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um IP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Propriedade</a:t>
            </a:r>
            <a:r>
              <a:rPr lang="en-US" dirty="0" smtClean="0"/>
              <a:t> </a:t>
            </a:r>
            <a:r>
              <a:rPr lang="en-US" dirty="0" err="1" smtClean="0"/>
              <a:t>Intelectual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81200"/>
            <a:ext cx="8568952" cy="4144963"/>
          </a:xfrm>
        </p:spPr>
        <p:txBody>
          <a:bodyPr/>
          <a:lstStyle/>
          <a:p>
            <a:r>
              <a:rPr lang="pt-BR" sz="3200" dirty="0" smtClean="0"/>
              <a:t>Propriedade Intelectual é a área do Direito que, por meio de leis, garante a inventores ou responsáveis por qualquer produção do intelecto - seja nos domínios industrial, científico, literário ou artístico - o direito de obter, por um determinado período de tempo, recompensa pela própria criação.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um IP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Propriedade</a:t>
            </a:r>
            <a:r>
              <a:rPr lang="en-US" dirty="0" smtClean="0"/>
              <a:t> </a:t>
            </a:r>
            <a:r>
              <a:rPr lang="en-US" dirty="0" err="1" smtClean="0"/>
              <a:t>Intelectual</a:t>
            </a:r>
            <a:r>
              <a:rPr lang="en-US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81200"/>
            <a:ext cx="8568952" cy="4144963"/>
          </a:xfrm>
        </p:spPr>
        <p:txBody>
          <a:bodyPr/>
          <a:lstStyle/>
          <a:p>
            <a:r>
              <a:rPr lang="pt-BR" sz="2800" dirty="0" smtClean="0">
                <a:solidFill>
                  <a:srgbClr val="FFC000"/>
                </a:solidFill>
              </a:rPr>
              <a:t>Propriedade Industrial </a:t>
            </a:r>
            <a:r>
              <a:rPr lang="pt-BR" sz="2800" dirty="0" smtClean="0"/>
              <a:t>que inclui as patentes (invenções), marcas, desenho industrial, indicação geográfica e proteção de cultivares</a:t>
            </a:r>
          </a:p>
          <a:p>
            <a:r>
              <a:rPr lang="pt-BR" sz="2800" dirty="0" smtClean="0">
                <a:solidFill>
                  <a:srgbClr val="FFC000"/>
                </a:solidFill>
              </a:rPr>
              <a:t>Direitos Autorais </a:t>
            </a:r>
            <a:r>
              <a:rPr lang="pt-BR" sz="2800" dirty="0" smtClean="0"/>
              <a:t>abrangendo trabalhos literário e artísticos, e cultura imaterial como romances, poemas, peças, filmes, música, desenhos, símbolos, imagens, esculturas, programas de computador, internet, entre outros.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 </a:t>
            </a:r>
            <a:r>
              <a:rPr lang="en-US" dirty="0" err="1" smtClean="0"/>
              <a:t>Notáveis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39552" y="1556792"/>
            <a:ext cx="4104456" cy="504056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2400" dirty="0" err="1" smtClean="0"/>
              <a:t>Lista</a:t>
            </a:r>
            <a:r>
              <a:rPr lang="en-US" sz="2400" dirty="0" smtClean="0"/>
              <a:t> 01 - </a:t>
            </a:r>
            <a:r>
              <a:rPr lang="en-US" sz="2400" dirty="0" err="1" smtClean="0"/>
              <a:t>Desafiadores</a:t>
            </a:r>
            <a:endParaRPr lang="en-US" sz="24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Distrito 9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err="1" smtClean="0"/>
              <a:t>Havaianas</a:t>
            </a:r>
            <a:endParaRPr lang="en-US" sz="24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Oil man</a:t>
            </a:r>
            <a:endParaRPr lang="en-US" sz="24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err="1" smtClean="0"/>
              <a:t>Cheetos</a:t>
            </a:r>
            <a:endParaRPr lang="en-US" sz="24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err="1" smtClean="0"/>
              <a:t>Tramontina</a:t>
            </a:r>
            <a:endParaRPr lang="en-US" sz="24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Chico Xavier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err="1" smtClean="0"/>
              <a:t>Prefeitura</a:t>
            </a:r>
            <a:r>
              <a:rPr lang="en-US" sz="2400" dirty="0" smtClean="0"/>
              <a:t> de Curitiba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smtClean="0"/>
              <a:t>Eddy Hunter \m/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err="1" smtClean="0"/>
              <a:t>Igreja</a:t>
            </a:r>
            <a:r>
              <a:rPr lang="en-US" sz="2400" dirty="0" smtClean="0"/>
              <a:t> Universal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 err="1" smtClean="0"/>
              <a:t>Gengibirra</a:t>
            </a:r>
            <a:r>
              <a:rPr lang="en-US" sz="2400" dirty="0" smtClean="0"/>
              <a:t> / </a:t>
            </a:r>
            <a:r>
              <a:rPr lang="en-US" sz="2400" dirty="0" err="1" smtClean="0"/>
              <a:t>Tubaina</a:t>
            </a:r>
            <a:endParaRPr lang="en-US" sz="24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7" name="Espaço Reservado para Conteúdo 4"/>
          <p:cNvSpPr txBox="1">
            <a:spLocks/>
          </p:cNvSpPr>
          <p:nvPr/>
        </p:nvSpPr>
        <p:spPr bwMode="auto">
          <a:xfrm>
            <a:off x="5034979" y="1556792"/>
            <a:ext cx="385750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Lista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02 – ‘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Legais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’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+mj-lt"/>
              <a:buAutoNum type="arabicPeriod"/>
              <a:tabLst/>
              <a:defRPr/>
            </a:pPr>
            <a:r>
              <a:rPr lang="en-US" sz="2400" dirty="0" err="1" smtClean="0">
                <a:solidFill>
                  <a:srgbClr val="FFFFFF"/>
                </a:solidFill>
                <a:latin typeface="+mn-lt"/>
                <a:cs typeface="ＭＳ Ｐゴシック" pitchFamily="-111" charset="-128"/>
              </a:rPr>
              <a:t>Senhor</a:t>
            </a:r>
            <a:r>
              <a:rPr lang="en-US" sz="2400" dirty="0" smtClean="0">
                <a:solidFill>
                  <a:srgbClr val="FFFFFF"/>
                </a:solidFill>
                <a:latin typeface="+mn-lt"/>
                <a:cs typeface="ＭＳ Ｐゴシック" pitchFamily="-111" charset="-128"/>
              </a:rPr>
              <a:t> dos </a:t>
            </a:r>
            <a:r>
              <a:rPr lang="en-US" sz="2400" dirty="0" err="1" smtClean="0">
                <a:solidFill>
                  <a:srgbClr val="FFFFFF"/>
                </a:solidFill>
                <a:latin typeface="+mn-lt"/>
                <a:cs typeface="ＭＳ Ｐゴシック" pitchFamily="-111" charset="-128"/>
              </a:rPr>
              <a:t>Anéis</a:t>
            </a:r>
            <a:endParaRPr lang="en-US" sz="2400" dirty="0" smtClean="0">
              <a:solidFill>
                <a:srgbClr val="FFFFFF"/>
              </a:solidFill>
              <a:latin typeface="+mn-lt"/>
              <a:cs typeface="ＭＳ Ｐゴシック" pitchFamily="-111" charset="-128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Zé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do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Caixão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+mj-lt"/>
              <a:buAutoNum type="arabicPeriod"/>
              <a:tabLst/>
              <a:defRPr/>
            </a:pPr>
            <a:r>
              <a:rPr lang="en-US" sz="2400" baseline="0" dirty="0" smtClean="0">
                <a:solidFill>
                  <a:srgbClr val="FFFFFF"/>
                </a:solidFill>
                <a:latin typeface="+mn-lt"/>
                <a:cs typeface="ＭＳ Ｐゴシック" pitchFamily="-111" charset="-128"/>
              </a:rPr>
              <a:t>Nike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Raul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Seixas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+mj-lt"/>
              <a:buAutoNum type="arabicPeriod"/>
              <a:tabLst/>
              <a:defRPr/>
            </a:pPr>
            <a:r>
              <a:rPr lang="en-US" sz="2400" baseline="0" dirty="0" smtClean="0">
                <a:solidFill>
                  <a:srgbClr val="FFFFFF"/>
                </a:solidFill>
                <a:latin typeface="+mn-lt"/>
                <a:cs typeface="ＭＳ Ｐゴシック" pitchFamily="-111" charset="-128"/>
              </a:rPr>
              <a:t>Mc</a:t>
            </a:r>
            <a:r>
              <a:rPr lang="en-US" sz="2400" dirty="0" smtClean="0">
                <a:solidFill>
                  <a:srgbClr val="FFFFFF"/>
                </a:solidFill>
                <a:latin typeface="+mn-lt"/>
                <a:cs typeface="ＭＳ Ｐゴシック" pitchFamily="-111" charset="-128"/>
              </a:rPr>
              <a:t> </a:t>
            </a:r>
            <a:r>
              <a:rPr lang="en-US" sz="2400" dirty="0" err="1" smtClean="0">
                <a:solidFill>
                  <a:srgbClr val="FFFFFF"/>
                </a:solidFill>
                <a:latin typeface="+mn-lt"/>
                <a:cs typeface="ＭＳ Ｐゴシック" pitchFamily="-111" charset="-128"/>
              </a:rPr>
              <a:t>Donalds</a:t>
            </a:r>
            <a:endParaRPr lang="en-US" sz="2400" dirty="0" smtClean="0">
              <a:solidFill>
                <a:srgbClr val="FFFFFF"/>
              </a:solidFill>
              <a:latin typeface="+mn-lt"/>
              <a:cs typeface="ＭＳ Ｐゴシック" pitchFamily="-111" charset="-128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Zé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Gotinha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Samuel L Jackson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Airton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Senna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+mj-lt"/>
              <a:buAutoNum type="arabicPeriod"/>
              <a:tabLst/>
              <a:defRPr/>
            </a:pPr>
            <a:r>
              <a:rPr lang="en-US" sz="2400" dirty="0" smtClean="0">
                <a:solidFill>
                  <a:srgbClr val="FFFFFF"/>
                </a:solidFill>
                <a:latin typeface="+mn-lt"/>
                <a:cs typeface="ＭＳ Ｐゴシック" pitchFamily="-111" charset="-128"/>
              </a:rPr>
              <a:t>Thunder Cats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Gol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Linhas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Aéreas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That IP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that IP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981200"/>
            <a:ext cx="8568952" cy="4144963"/>
          </a:xfrm>
        </p:spPr>
        <p:txBody>
          <a:bodyPr/>
          <a:lstStyle/>
          <a:p>
            <a:r>
              <a:rPr lang="pt-BR" sz="3200" dirty="0" smtClean="0"/>
              <a:t>Criar o </a:t>
            </a:r>
            <a:r>
              <a:rPr lang="pt-BR" sz="3200" dirty="0" smtClean="0">
                <a:solidFill>
                  <a:srgbClr val="FFC000"/>
                </a:solidFill>
              </a:rPr>
              <a:t>conceito</a:t>
            </a:r>
            <a:r>
              <a:rPr lang="pt-BR" sz="3200" dirty="0" smtClean="0"/>
              <a:t> de um jogo (Tabuleiro ou Eletrônico) com o IP selecionado.</a:t>
            </a:r>
          </a:p>
          <a:p>
            <a:r>
              <a:rPr lang="pt-BR" sz="3200" dirty="0" smtClean="0"/>
              <a:t>Apresentar </a:t>
            </a:r>
            <a:r>
              <a:rPr lang="pt-BR" sz="3200" dirty="0" smtClean="0">
                <a:solidFill>
                  <a:srgbClr val="FFC000"/>
                </a:solidFill>
              </a:rPr>
              <a:t>‘</a:t>
            </a:r>
            <a:r>
              <a:rPr lang="pt-BR" sz="3200" dirty="0" err="1" smtClean="0">
                <a:solidFill>
                  <a:srgbClr val="FFC000"/>
                </a:solidFill>
              </a:rPr>
              <a:t>Pitch</a:t>
            </a:r>
            <a:r>
              <a:rPr lang="pt-BR" sz="3200" dirty="0" smtClean="0">
                <a:solidFill>
                  <a:srgbClr val="FFC000"/>
                </a:solidFill>
              </a:rPr>
              <a:t>’ </a:t>
            </a:r>
            <a:r>
              <a:rPr lang="pt-BR" sz="3200" dirty="0" smtClean="0"/>
              <a:t>do jogo na próxima aula.</a:t>
            </a:r>
          </a:p>
          <a:p>
            <a:pPr lvl="1"/>
            <a:r>
              <a:rPr lang="en-US" sz="3200" dirty="0" smtClean="0"/>
              <a:t>3-5 slides, </a:t>
            </a:r>
            <a:r>
              <a:rPr lang="en-US" sz="3200" dirty="0" err="1" smtClean="0"/>
              <a:t>apresentação</a:t>
            </a:r>
            <a:r>
              <a:rPr lang="en-US" sz="3200" dirty="0" smtClean="0"/>
              <a:t> de 5 </a:t>
            </a:r>
            <a:r>
              <a:rPr lang="en-US" sz="3200" dirty="0" err="1" smtClean="0"/>
              <a:t>minutos</a:t>
            </a:r>
            <a:r>
              <a:rPr lang="en-US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Dicas</a:t>
            </a:r>
            <a:r>
              <a:rPr lang="en-US" dirty="0" smtClean="0"/>
              <a:t>: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8474" y="1981200"/>
            <a:ext cx="8249990" cy="4144963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3200" dirty="0" err="1" smtClean="0"/>
              <a:t>Não</a:t>
            </a:r>
            <a:r>
              <a:rPr lang="en-US" sz="3200" dirty="0" smtClean="0"/>
              <a:t> </a:t>
            </a:r>
            <a:r>
              <a:rPr lang="en-US" sz="3200" dirty="0" err="1" smtClean="0"/>
              <a:t>precisa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escrever</a:t>
            </a:r>
            <a:r>
              <a:rPr lang="en-US" sz="3200" dirty="0" smtClean="0">
                <a:solidFill>
                  <a:schemeClr val="tx1"/>
                </a:solidFill>
              </a:rPr>
              <a:t> o </a:t>
            </a:r>
            <a:r>
              <a:rPr lang="en-US" sz="3200" dirty="0" err="1" smtClean="0">
                <a:solidFill>
                  <a:schemeClr val="tx1"/>
                </a:solidFill>
              </a:rPr>
              <a:t>que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você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vai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falar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3200" dirty="0" err="1" smtClean="0">
                <a:solidFill>
                  <a:schemeClr val="tx1"/>
                </a:solidFill>
              </a:rPr>
              <a:t>Fonte</a:t>
            </a:r>
            <a:r>
              <a:rPr lang="en-US" sz="3200" dirty="0" smtClean="0">
                <a:solidFill>
                  <a:schemeClr val="tx1"/>
                </a:solidFill>
              </a:rPr>
              <a:t> do </a:t>
            </a:r>
            <a:r>
              <a:rPr lang="en-US" sz="3200" dirty="0" err="1" smtClean="0">
                <a:solidFill>
                  <a:schemeClr val="tx1"/>
                </a:solidFill>
              </a:rPr>
              <a:t>texto</a:t>
            </a:r>
            <a:r>
              <a:rPr lang="en-US" sz="3200" dirty="0" smtClean="0">
                <a:solidFill>
                  <a:schemeClr val="tx1"/>
                </a:solidFill>
              </a:rPr>
              <a:t>: 32, </a:t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 </a:t>
            </a:r>
            <a:r>
              <a:rPr lang="en-US" dirty="0" err="1" smtClean="0">
                <a:solidFill>
                  <a:schemeClr val="tx1"/>
                </a:solidFill>
              </a:rPr>
              <a:t>precisar</a:t>
            </a:r>
            <a:r>
              <a:rPr lang="en-US" dirty="0" smtClean="0">
                <a:solidFill>
                  <a:schemeClr val="tx1"/>
                </a:solidFill>
              </a:rPr>
              <a:t> 28, 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2400" dirty="0" err="1" smtClean="0">
                <a:solidFill>
                  <a:schemeClr val="tx1"/>
                </a:solidFill>
              </a:rPr>
              <a:t>mas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nunca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menor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que</a:t>
            </a:r>
            <a:r>
              <a:rPr lang="en-US" sz="2400" dirty="0" smtClean="0">
                <a:solidFill>
                  <a:schemeClr val="tx1"/>
                </a:solidFill>
              </a:rPr>
              <a:t> 24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3200" dirty="0" err="1" smtClean="0">
                <a:solidFill>
                  <a:schemeClr val="tx1"/>
                </a:solidFill>
              </a:rPr>
              <a:t>Imagens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3200" dirty="0" err="1" smtClean="0">
                <a:solidFill>
                  <a:schemeClr val="tx1"/>
                </a:solidFill>
                <a:sym typeface="Wingdings" pitchFamily="2" charset="2"/>
              </a:rPr>
              <a:t>Emoção</a:t>
            </a:r>
            <a:r>
              <a:rPr lang="en-US" sz="3200" dirty="0" smtClean="0">
                <a:solidFill>
                  <a:schemeClr val="tx1"/>
                </a:solidFill>
                <a:sym typeface="Wingdings" pitchFamily="2" charset="2"/>
              </a:rPr>
              <a:t>  Venda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pt-BR" sz="3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pt-BR" sz="3200" dirty="0" smtClean="0"/>
          </a:p>
          <a:p>
            <a:pPr>
              <a:lnSpc>
                <a:spcPct val="150000"/>
              </a:lnSpc>
            </a:pPr>
            <a:endParaRPr lang="pt-BR" sz="3200" dirty="0" smtClean="0"/>
          </a:p>
          <a:p>
            <a:pPr>
              <a:lnSpc>
                <a:spcPct val="150000"/>
              </a:lnSpc>
            </a:pP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Processo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268760"/>
            <a:ext cx="8280920" cy="4968552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pt-BR" sz="2800" dirty="0" smtClean="0">
                <a:solidFill>
                  <a:srgbClr val="FFC000"/>
                </a:solidFill>
              </a:rPr>
              <a:t>Aceitar</a:t>
            </a:r>
            <a:r>
              <a:rPr lang="pt-BR" sz="2800" dirty="0" smtClean="0"/>
              <a:t> o desafio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pt-BR" sz="2800" dirty="0" smtClean="0"/>
              <a:t>Explorar o tema</a:t>
            </a:r>
            <a:r>
              <a:rPr lang="pt-BR" sz="2800" dirty="0" smtClean="0">
                <a:solidFill>
                  <a:srgbClr val="FFC00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(20 </a:t>
            </a:r>
            <a:r>
              <a:rPr lang="pt-BR" sz="2800" dirty="0" err="1" smtClean="0">
                <a:solidFill>
                  <a:srgbClr val="FF0000"/>
                </a:solidFill>
              </a:rPr>
              <a:t>mins</a:t>
            </a:r>
            <a:r>
              <a:rPr lang="pt-BR" sz="2800" dirty="0" smtClean="0">
                <a:solidFill>
                  <a:srgbClr val="FF0000"/>
                </a:solidFill>
              </a:rPr>
              <a:t>)</a:t>
            </a:r>
          </a:p>
          <a:p>
            <a:pPr marL="6858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 </a:t>
            </a:r>
            <a:r>
              <a:rPr lang="en-US" sz="2400" dirty="0" err="1" smtClean="0">
                <a:solidFill>
                  <a:schemeClr val="tx1"/>
                </a:solidFill>
              </a:rPr>
              <a:t>que</a:t>
            </a:r>
            <a:r>
              <a:rPr lang="en-US" sz="2400" dirty="0" smtClean="0">
                <a:solidFill>
                  <a:schemeClr val="tx1"/>
                </a:solidFill>
              </a:rPr>
              <a:t> forma </a:t>
            </a:r>
            <a:r>
              <a:rPr lang="en-US" sz="2400" dirty="0" err="1" smtClean="0">
                <a:solidFill>
                  <a:schemeClr val="tx1"/>
                </a:solidFill>
              </a:rPr>
              <a:t>poderiamos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abordar</a:t>
            </a:r>
            <a:r>
              <a:rPr lang="en-US" sz="2400" dirty="0" smtClean="0">
                <a:solidFill>
                  <a:schemeClr val="tx1"/>
                </a:solidFill>
              </a:rPr>
              <a:t> o </a:t>
            </a:r>
            <a:r>
              <a:rPr lang="en-US" sz="2400" dirty="0" err="1" smtClean="0">
                <a:solidFill>
                  <a:schemeClr val="tx1"/>
                </a:solidFill>
              </a:rPr>
              <a:t>tema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pt-BR" sz="2800" dirty="0" smtClean="0">
                <a:solidFill>
                  <a:schemeClr val="tx1"/>
                </a:solidFill>
              </a:rPr>
              <a:t>Explorar</a:t>
            </a:r>
            <a:r>
              <a:rPr lang="pt-BR" sz="2800" dirty="0" smtClean="0"/>
              <a:t> os </a:t>
            </a:r>
            <a:r>
              <a:rPr lang="pt-BR" sz="2800" dirty="0" err="1" smtClean="0"/>
              <a:t>generos</a:t>
            </a:r>
            <a:r>
              <a:rPr lang="pt-BR" sz="2800" dirty="0" smtClean="0"/>
              <a:t>  </a:t>
            </a:r>
            <a:r>
              <a:rPr lang="pt-BR" sz="2800" dirty="0" smtClean="0">
                <a:solidFill>
                  <a:srgbClr val="FF0000"/>
                </a:solidFill>
              </a:rPr>
              <a:t>(10 </a:t>
            </a:r>
            <a:r>
              <a:rPr lang="pt-BR" sz="2800" dirty="0" err="1" smtClean="0">
                <a:solidFill>
                  <a:srgbClr val="FF0000"/>
                </a:solidFill>
              </a:rPr>
              <a:t>mins</a:t>
            </a:r>
            <a:r>
              <a:rPr lang="pt-BR" sz="2800" dirty="0" smtClean="0">
                <a:solidFill>
                  <a:srgbClr val="FF0000"/>
                </a:solidFill>
              </a:rPr>
              <a:t>)</a:t>
            </a:r>
          </a:p>
          <a:p>
            <a:pPr marL="6858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sz="2400" dirty="0" smtClean="0"/>
              <a:t>Eletrônico: corrida, FPS, plataforma, </a:t>
            </a:r>
            <a:r>
              <a:rPr lang="pt-BR" sz="2400" dirty="0" err="1" smtClean="0"/>
              <a:t>tower</a:t>
            </a:r>
            <a:r>
              <a:rPr lang="pt-BR" sz="2400" dirty="0" smtClean="0"/>
              <a:t> </a:t>
            </a:r>
            <a:r>
              <a:rPr lang="pt-BR" sz="2400" dirty="0" err="1" smtClean="0"/>
              <a:t>defense</a:t>
            </a:r>
            <a:r>
              <a:rPr lang="pt-BR" sz="2400" dirty="0" smtClean="0"/>
              <a:t>...</a:t>
            </a:r>
          </a:p>
          <a:p>
            <a:pPr marL="6858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sz="2400" dirty="0" smtClean="0"/>
              <a:t>Jogo de tabuleiro: escolha de papeis, alocação de trabalhadores, alocação de ladrilhos, controle de área...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pt-BR" sz="2800" dirty="0" smtClean="0">
                <a:solidFill>
                  <a:schemeClr val="tx1"/>
                </a:solidFill>
              </a:rPr>
              <a:t>Formalizar  </a:t>
            </a:r>
            <a:r>
              <a:rPr lang="pt-BR" sz="2800" dirty="0" smtClean="0">
                <a:solidFill>
                  <a:srgbClr val="FFC000"/>
                </a:solidFill>
              </a:rPr>
              <a:t>ideia </a:t>
            </a:r>
            <a:r>
              <a:rPr lang="pt-BR" sz="2800" dirty="0" smtClean="0">
                <a:solidFill>
                  <a:schemeClr val="tx1"/>
                </a:solidFill>
              </a:rPr>
              <a:t>e</a:t>
            </a:r>
            <a:r>
              <a:rPr lang="pt-BR" sz="2800" dirty="0" smtClean="0">
                <a:solidFill>
                  <a:srgbClr val="FFC000"/>
                </a:solidFill>
              </a:rPr>
              <a:t> conceito inicial </a:t>
            </a:r>
            <a:r>
              <a:rPr lang="pt-BR" sz="2800" dirty="0" smtClean="0">
                <a:solidFill>
                  <a:srgbClr val="FF0000"/>
                </a:solidFill>
              </a:rPr>
              <a:t>(30 </a:t>
            </a:r>
            <a:r>
              <a:rPr lang="pt-BR" sz="2800" dirty="0" err="1" smtClean="0">
                <a:solidFill>
                  <a:srgbClr val="FF0000"/>
                </a:solidFill>
              </a:rPr>
              <a:t>mins</a:t>
            </a:r>
            <a:r>
              <a:rPr lang="pt-BR" sz="2800" dirty="0" smtClean="0">
                <a:solidFill>
                  <a:srgbClr val="FF0000"/>
                </a:solidFill>
              </a:rPr>
              <a:t>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pt-BR" sz="2800" dirty="0" smtClean="0"/>
              <a:t>Criar a </a:t>
            </a:r>
            <a:r>
              <a:rPr lang="pt-BR" sz="2800" dirty="0" smtClean="0">
                <a:solidFill>
                  <a:srgbClr val="FFC000"/>
                </a:solidFill>
              </a:rPr>
              <a:t>‘</a:t>
            </a:r>
            <a:r>
              <a:rPr lang="pt-BR" sz="2800" dirty="0" err="1" smtClean="0">
                <a:solidFill>
                  <a:srgbClr val="FFC000"/>
                </a:solidFill>
              </a:rPr>
              <a:t>feature</a:t>
            </a:r>
            <a:r>
              <a:rPr lang="pt-BR" sz="2800" dirty="0" smtClean="0">
                <a:solidFill>
                  <a:srgbClr val="FFC000"/>
                </a:solidFill>
              </a:rPr>
              <a:t> set</a:t>
            </a:r>
            <a:r>
              <a:rPr lang="pt-BR" sz="2800" dirty="0" smtClean="0">
                <a:solidFill>
                  <a:schemeClr val="tx1"/>
                </a:solidFill>
              </a:rPr>
              <a:t>’ </a:t>
            </a:r>
            <a:r>
              <a:rPr lang="pt-BR" sz="2800" dirty="0" smtClean="0">
                <a:solidFill>
                  <a:srgbClr val="FF0000"/>
                </a:solidFill>
              </a:rPr>
              <a:t>(10 </a:t>
            </a:r>
            <a:r>
              <a:rPr lang="pt-BR" sz="2800" dirty="0" err="1" smtClean="0">
                <a:solidFill>
                  <a:srgbClr val="FF0000"/>
                </a:solidFill>
              </a:rPr>
              <a:t>mins</a:t>
            </a:r>
            <a:r>
              <a:rPr lang="pt-BR" sz="2800" dirty="0" smtClean="0">
                <a:solidFill>
                  <a:srgbClr val="FF0000"/>
                </a:solidFill>
              </a:rPr>
              <a:t>)</a:t>
            </a:r>
            <a:r>
              <a:rPr lang="pt-BR" sz="2800" dirty="0" smtClean="0">
                <a:solidFill>
                  <a:schemeClr val="tx1"/>
                </a:solidFill>
              </a:rPr>
              <a:t/>
            </a:r>
            <a:br>
              <a:rPr lang="pt-BR" sz="2800" dirty="0" smtClean="0">
                <a:solidFill>
                  <a:schemeClr val="tx1"/>
                </a:solidFill>
              </a:rPr>
            </a:br>
            <a:r>
              <a:rPr lang="pt-BR" sz="2400" dirty="0" smtClean="0">
                <a:solidFill>
                  <a:schemeClr val="tx1"/>
                </a:solidFill>
              </a:rPr>
              <a:t>(principais características do projeto)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pt-BR" sz="2800" dirty="0" smtClean="0">
                <a:solidFill>
                  <a:schemeClr val="tx1"/>
                </a:solidFill>
              </a:rPr>
              <a:t>Esboçar o </a:t>
            </a:r>
            <a:r>
              <a:rPr lang="pt-BR" sz="2800" dirty="0" err="1" smtClean="0">
                <a:solidFill>
                  <a:srgbClr val="FFC000"/>
                </a:solidFill>
              </a:rPr>
              <a:t>Pitch</a:t>
            </a:r>
            <a:r>
              <a:rPr lang="pt-BR" sz="2800" dirty="0" smtClean="0">
                <a:solidFill>
                  <a:srgbClr val="FFC000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(20 </a:t>
            </a:r>
            <a:r>
              <a:rPr lang="pt-BR" sz="2800" dirty="0" err="1" smtClean="0">
                <a:solidFill>
                  <a:srgbClr val="FF0000"/>
                </a:solidFill>
              </a:rPr>
              <a:t>mins</a:t>
            </a:r>
            <a:r>
              <a:rPr lang="pt-BR" sz="2800" dirty="0" smtClean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 </a:t>
            </a:r>
            <a:r>
              <a:rPr lang="en-US" dirty="0" err="1" smtClean="0"/>
              <a:t>Notáveis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79512" y="1556792"/>
            <a:ext cx="3240360" cy="504056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dirty="0" err="1" smtClean="0"/>
              <a:t>Lista</a:t>
            </a:r>
            <a:r>
              <a:rPr lang="en-US" dirty="0" smtClean="0"/>
              <a:t> 01 - </a:t>
            </a:r>
            <a:r>
              <a:rPr lang="en-US" dirty="0" err="1" smtClean="0"/>
              <a:t>Desafiadores</a:t>
            </a:r>
            <a:endParaRPr lang="en-US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Distrito 9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err="1" smtClean="0"/>
              <a:t>Havaianas</a:t>
            </a:r>
            <a:endParaRPr lang="en-US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Oil man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err="1" smtClean="0"/>
              <a:t>Cheetos</a:t>
            </a:r>
            <a:endParaRPr lang="en-US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err="1" smtClean="0"/>
              <a:t>Tramontina</a:t>
            </a:r>
            <a:endParaRPr lang="en-US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Chico Xavier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err="1" smtClean="0"/>
              <a:t>Prefeitura</a:t>
            </a:r>
            <a:r>
              <a:rPr lang="en-US" dirty="0" smtClean="0"/>
              <a:t> de Curitiba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Eddy Hunter \m/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err="1" smtClean="0"/>
              <a:t>Igreja</a:t>
            </a:r>
            <a:r>
              <a:rPr lang="en-US" dirty="0" smtClean="0"/>
              <a:t> Universal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 err="1" smtClean="0"/>
              <a:t>Gengibirra</a:t>
            </a:r>
            <a:r>
              <a:rPr lang="en-US" dirty="0" smtClean="0"/>
              <a:t> / </a:t>
            </a:r>
            <a:r>
              <a:rPr lang="en-US" dirty="0" err="1" smtClean="0"/>
              <a:t>Tubaina</a:t>
            </a:r>
            <a:endParaRPr lang="en-US" dirty="0" smtClean="0"/>
          </a:p>
        </p:txBody>
      </p:sp>
      <p:sp>
        <p:nvSpPr>
          <p:cNvPr id="7" name="Espaço Reservado para Conteúdo 4"/>
          <p:cNvSpPr txBox="1">
            <a:spLocks/>
          </p:cNvSpPr>
          <p:nvPr/>
        </p:nvSpPr>
        <p:spPr bwMode="auto">
          <a:xfrm>
            <a:off x="4427984" y="1556792"/>
            <a:ext cx="385750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Lista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 02 – ‘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Legais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’</a:t>
            </a:r>
          </a:p>
          <a:p>
            <a:pPr marL="514350" lvl="0" indent="-514350" eaLnBrk="0" hangingPunct="0">
              <a:spcBef>
                <a:spcPts val="600"/>
              </a:spcBef>
              <a:buClr>
                <a:schemeClr val="accent1"/>
              </a:buClr>
              <a:buSzPct val="75000"/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rgbClr val="FFFFFF"/>
                </a:solidFill>
                <a:cs typeface="ＭＳ Ｐゴシック" pitchFamily="-111" charset="-128"/>
              </a:rPr>
              <a:t>Senhor</a:t>
            </a:r>
            <a:r>
              <a:rPr lang="en-US" sz="2000" dirty="0" smtClean="0">
                <a:solidFill>
                  <a:srgbClr val="FFFFFF"/>
                </a:solidFill>
                <a:cs typeface="ＭＳ Ｐゴシック" pitchFamily="-111" charset="-128"/>
              </a:rPr>
              <a:t> dos </a:t>
            </a:r>
            <a:r>
              <a:rPr lang="en-US" sz="2000" dirty="0" err="1" smtClean="0">
                <a:solidFill>
                  <a:srgbClr val="FFFFFF"/>
                </a:solidFill>
                <a:cs typeface="ＭＳ Ｐゴシック" pitchFamily="-111" charset="-128"/>
              </a:rPr>
              <a:t>Anéis</a:t>
            </a:r>
            <a:endParaRPr lang="en-US" sz="2000" dirty="0" smtClean="0">
              <a:solidFill>
                <a:srgbClr val="FFFFFF"/>
              </a:solidFill>
              <a:cs typeface="ＭＳ Ｐゴシック" pitchFamily="-111" charset="-128"/>
            </a:endParaRPr>
          </a:p>
          <a:p>
            <a:pPr marL="514350" lvl="0" indent="-514350" eaLnBrk="0" hangingPunct="0">
              <a:spcBef>
                <a:spcPts val="600"/>
              </a:spcBef>
              <a:buClr>
                <a:schemeClr val="accent1"/>
              </a:buClr>
              <a:buSzPct val="75000"/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rgbClr val="FFFFFF"/>
                </a:solidFill>
                <a:cs typeface="ＭＳ Ｐゴシック" pitchFamily="-111" charset="-128"/>
              </a:rPr>
              <a:t>Zé</a:t>
            </a:r>
            <a:r>
              <a:rPr lang="en-US" sz="2000" dirty="0" smtClean="0">
                <a:solidFill>
                  <a:srgbClr val="FFFFFF"/>
                </a:solidFill>
                <a:cs typeface="ＭＳ Ｐゴシック" pitchFamily="-111" charset="-128"/>
              </a:rPr>
              <a:t> do </a:t>
            </a:r>
            <a:r>
              <a:rPr lang="en-US" sz="2000" dirty="0" err="1" smtClean="0">
                <a:solidFill>
                  <a:srgbClr val="FFFFFF"/>
                </a:solidFill>
                <a:cs typeface="ＭＳ Ｐゴシック" pitchFamily="-111" charset="-128"/>
              </a:rPr>
              <a:t>Caixão</a:t>
            </a:r>
            <a:endParaRPr lang="en-US" sz="2000" dirty="0" smtClean="0">
              <a:solidFill>
                <a:srgbClr val="FFFFFF"/>
              </a:solidFill>
              <a:cs typeface="ＭＳ Ｐゴシック" pitchFamily="-111" charset="-128"/>
            </a:endParaRPr>
          </a:p>
          <a:p>
            <a:pPr marL="514350" lvl="0" indent="-514350" eaLnBrk="0" hangingPunct="0">
              <a:spcBef>
                <a:spcPts val="600"/>
              </a:spcBef>
              <a:buClr>
                <a:schemeClr val="accent1"/>
              </a:buClr>
              <a:buSzPct val="75000"/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rgbClr val="FFFFFF"/>
                </a:solidFill>
                <a:cs typeface="ＭＳ Ｐゴシック" pitchFamily="-111" charset="-128"/>
              </a:rPr>
              <a:t>Nike</a:t>
            </a:r>
          </a:p>
          <a:p>
            <a:pPr marL="514350" lvl="0" indent="-514350" eaLnBrk="0" hangingPunct="0">
              <a:spcBef>
                <a:spcPts val="600"/>
              </a:spcBef>
              <a:buClr>
                <a:schemeClr val="accent1"/>
              </a:buClr>
              <a:buSzPct val="75000"/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rgbClr val="FFFFFF"/>
                </a:solidFill>
                <a:cs typeface="ＭＳ Ｐゴシック" pitchFamily="-111" charset="-128"/>
              </a:rPr>
              <a:t>Raul </a:t>
            </a:r>
            <a:r>
              <a:rPr lang="en-US" sz="2000" dirty="0" err="1" smtClean="0">
                <a:solidFill>
                  <a:srgbClr val="FFFFFF"/>
                </a:solidFill>
                <a:cs typeface="ＭＳ Ｐゴシック" pitchFamily="-111" charset="-128"/>
              </a:rPr>
              <a:t>Seixas</a:t>
            </a:r>
            <a:endParaRPr lang="en-US" sz="2000" dirty="0" smtClean="0">
              <a:solidFill>
                <a:srgbClr val="FFFFFF"/>
              </a:solidFill>
              <a:cs typeface="ＭＳ Ｐゴシック" pitchFamily="-111" charset="-128"/>
            </a:endParaRPr>
          </a:p>
          <a:p>
            <a:pPr marL="514350" lvl="0" indent="-514350" eaLnBrk="0" hangingPunct="0">
              <a:spcBef>
                <a:spcPts val="600"/>
              </a:spcBef>
              <a:buClr>
                <a:schemeClr val="accent1"/>
              </a:buClr>
              <a:buSzPct val="75000"/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rgbClr val="FFFFFF"/>
                </a:solidFill>
                <a:cs typeface="ＭＳ Ｐゴシック" pitchFamily="-111" charset="-128"/>
              </a:rPr>
              <a:t>Mc </a:t>
            </a:r>
            <a:r>
              <a:rPr lang="en-US" sz="2000" dirty="0" err="1" smtClean="0">
                <a:solidFill>
                  <a:srgbClr val="FFFFFF"/>
                </a:solidFill>
                <a:cs typeface="ＭＳ Ｐゴシック" pitchFamily="-111" charset="-128"/>
              </a:rPr>
              <a:t>Donalds</a:t>
            </a:r>
            <a:endParaRPr lang="en-US" sz="2000" dirty="0" smtClean="0">
              <a:solidFill>
                <a:srgbClr val="FFFFFF"/>
              </a:solidFill>
              <a:cs typeface="ＭＳ Ｐゴシック" pitchFamily="-111" charset="-128"/>
            </a:endParaRPr>
          </a:p>
          <a:p>
            <a:pPr marL="514350" lvl="0" indent="-514350" eaLnBrk="0" hangingPunct="0">
              <a:spcBef>
                <a:spcPts val="600"/>
              </a:spcBef>
              <a:buClr>
                <a:schemeClr val="accent1"/>
              </a:buClr>
              <a:buSzPct val="75000"/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rgbClr val="FFFFFF"/>
                </a:solidFill>
                <a:cs typeface="ＭＳ Ｐゴシック" pitchFamily="-111" charset="-128"/>
              </a:rPr>
              <a:t>Zé</a:t>
            </a:r>
            <a:r>
              <a:rPr lang="en-US" sz="2000" dirty="0" smtClean="0">
                <a:solidFill>
                  <a:srgbClr val="FFFFFF"/>
                </a:solidFill>
                <a:cs typeface="ＭＳ Ｐゴシック" pitchFamily="-111" charset="-128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cs typeface="ＭＳ Ｐゴシック" pitchFamily="-111" charset="-128"/>
              </a:rPr>
              <a:t>Gotinha</a:t>
            </a:r>
            <a:endParaRPr lang="en-US" sz="2000" dirty="0" smtClean="0">
              <a:solidFill>
                <a:srgbClr val="FFFFFF"/>
              </a:solidFill>
              <a:cs typeface="ＭＳ Ｐゴシック" pitchFamily="-111" charset="-128"/>
            </a:endParaRPr>
          </a:p>
          <a:p>
            <a:pPr marL="514350" lvl="0" indent="-514350" eaLnBrk="0" hangingPunct="0">
              <a:spcBef>
                <a:spcPts val="600"/>
              </a:spcBef>
              <a:buClr>
                <a:schemeClr val="accent1"/>
              </a:buClr>
              <a:buSzPct val="75000"/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rgbClr val="FFFFFF"/>
                </a:solidFill>
                <a:cs typeface="ＭＳ Ｐゴシック" pitchFamily="-111" charset="-128"/>
              </a:rPr>
              <a:t>Samuel L Jackson</a:t>
            </a:r>
          </a:p>
          <a:p>
            <a:pPr marL="514350" lvl="0" indent="-514350" eaLnBrk="0" hangingPunct="0">
              <a:spcBef>
                <a:spcPts val="600"/>
              </a:spcBef>
              <a:buClr>
                <a:schemeClr val="accent1"/>
              </a:buClr>
              <a:buSzPct val="75000"/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rgbClr val="FFFFFF"/>
                </a:solidFill>
                <a:cs typeface="ＭＳ Ｐゴシック" pitchFamily="-111" charset="-128"/>
              </a:rPr>
              <a:t>Airton</a:t>
            </a:r>
            <a:r>
              <a:rPr lang="en-US" sz="2000" dirty="0" smtClean="0">
                <a:solidFill>
                  <a:srgbClr val="FFFFFF"/>
                </a:solidFill>
                <a:cs typeface="ＭＳ Ｐゴシック" pitchFamily="-111" charset="-128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cs typeface="ＭＳ Ｐゴシック" pitchFamily="-111" charset="-128"/>
              </a:rPr>
              <a:t>Senna</a:t>
            </a:r>
            <a:endParaRPr lang="en-US" sz="2000" dirty="0" smtClean="0">
              <a:solidFill>
                <a:srgbClr val="FFFFFF"/>
              </a:solidFill>
              <a:cs typeface="ＭＳ Ｐゴシック" pitchFamily="-111" charset="-128"/>
            </a:endParaRPr>
          </a:p>
          <a:p>
            <a:pPr marL="514350" lvl="0" indent="-514350" eaLnBrk="0" hangingPunct="0">
              <a:spcBef>
                <a:spcPts val="600"/>
              </a:spcBef>
              <a:buClr>
                <a:schemeClr val="accent1"/>
              </a:buClr>
              <a:buSzPct val="75000"/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rgbClr val="FFFFFF"/>
                </a:solidFill>
                <a:cs typeface="ＭＳ Ｐゴシック" pitchFamily="-111" charset="-128"/>
              </a:rPr>
              <a:t>Thunder Cats</a:t>
            </a:r>
          </a:p>
          <a:p>
            <a:pPr marL="514350" lvl="0" indent="-514350" eaLnBrk="0" hangingPunct="0">
              <a:spcBef>
                <a:spcPts val="600"/>
              </a:spcBef>
              <a:buClr>
                <a:schemeClr val="accent1"/>
              </a:buClr>
              <a:buSzPct val="75000"/>
              <a:buFont typeface="+mj-lt"/>
              <a:buAutoNum type="arabicPeriod"/>
              <a:defRPr/>
            </a:pPr>
            <a:r>
              <a:rPr lang="en-US" sz="2000" dirty="0" err="1" smtClean="0">
                <a:solidFill>
                  <a:srgbClr val="FFFFFF"/>
                </a:solidFill>
                <a:cs typeface="ＭＳ Ｐゴシック" pitchFamily="-111" charset="-128"/>
              </a:rPr>
              <a:t>Gol</a:t>
            </a:r>
            <a:r>
              <a:rPr lang="en-US" sz="2000" dirty="0" smtClean="0">
                <a:solidFill>
                  <a:srgbClr val="FFFFFF"/>
                </a:solidFill>
                <a:cs typeface="ＭＳ Ｐゴシック" pitchFamily="-111" charset="-128"/>
              </a:rPr>
              <a:t> (</a:t>
            </a:r>
            <a:r>
              <a:rPr lang="en-US" sz="2000" dirty="0" err="1" smtClean="0">
                <a:solidFill>
                  <a:srgbClr val="FFFFFF"/>
                </a:solidFill>
                <a:cs typeface="ＭＳ Ｐゴシック" pitchFamily="-111" charset="-128"/>
              </a:rPr>
              <a:t>Linhas</a:t>
            </a:r>
            <a:r>
              <a:rPr lang="en-US" sz="2000" dirty="0" smtClean="0">
                <a:solidFill>
                  <a:srgbClr val="FFFFFF"/>
                </a:solidFill>
                <a:cs typeface="ＭＳ Ｐゴシック" pitchFamily="-111" charset="-128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cs typeface="ＭＳ Ｐゴシック" pitchFamily="-111" charset="-128"/>
              </a:rPr>
              <a:t>Aéreas</a:t>
            </a:r>
            <a:r>
              <a:rPr lang="en-US" sz="2000" dirty="0" smtClean="0">
                <a:solidFill>
                  <a:srgbClr val="FFFFFF"/>
                </a:solidFill>
                <a:cs typeface="ＭＳ Ｐゴシック" pitchFamily="-111" charset="-128"/>
              </a:rPr>
              <a:t>)</a:t>
            </a:r>
          </a:p>
        </p:txBody>
      </p:sp>
      <p:sp>
        <p:nvSpPr>
          <p:cNvPr id="9" name="Espaço Reservado para Conteúdo 4"/>
          <p:cNvSpPr txBox="1">
            <a:spLocks/>
          </p:cNvSpPr>
          <p:nvPr/>
        </p:nvSpPr>
        <p:spPr bwMode="auto">
          <a:xfrm>
            <a:off x="2987824" y="1556792"/>
            <a:ext cx="324036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Grupo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None/>
              <a:tabLst/>
              <a:defRPr/>
            </a:pPr>
            <a:r>
              <a:rPr lang="en-US" sz="2000" dirty="0" smtClean="0">
                <a:solidFill>
                  <a:srgbClr val="FFFFFF"/>
                </a:solidFill>
                <a:latin typeface="+mn-lt"/>
                <a:cs typeface="ＭＳ Ｐゴシック" pitchFamily="-111" charset="-128"/>
              </a:rPr>
              <a:t>05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04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None/>
              <a:tabLst/>
              <a:defRPr/>
            </a:pPr>
            <a:r>
              <a:rPr lang="en-US" sz="2000" dirty="0" smtClean="0">
                <a:solidFill>
                  <a:srgbClr val="FFFFFF"/>
                </a:solidFill>
                <a:latin typeface="+mn-lt"/>
                <a:cs typeface="ＭＳ Ｐゴシック" pitchFamily="-111" charset="-128"/>
              </a:rPr>
              <a:t>10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03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None/>
              <a:tabLst/>
              <a:defRPr/>
            </a:pPr>
            <a:r>
              <a:rPr lang="en-US" sz="2000" dirty="0" smtClean="0">
                <a:solidFill>
                  <a:srgbClr val="FFFFFF"/>
                </a:solidFill>
                <a:latin typeface="+mn-lt"/>
                <a:cs typeface="ＭＳ Ｐゴシック" pitchFamily="-111" charset="-128"/>
              </a:rPr>
              <a:t>07</a:t>
            </a:r>
          </a:p>
          <a:p>
            <a:pPr marL="228600" indent="-228600" eaLnBrk="0" hangingPunct="0">
              <a:spcBef>
                <a:spcPts val="600"/>
              </a:spcBef>
              <a:buClr>
                <a:schemeClr val="accent1"/>
              </a:buClr>
              <a:buSzPct val="75000"/>
              <a:defRPr/>
            </a:pPr>
            <a:r>
              <a:rPr lang="en-US" sz="2000" dirty="0" smtClean="0">
                <a:solidFill>
                  <a:srgbClr val="FFFFFF"/>
                </a:solidFill>
                <a:cs typeface="ＭＳ Ｐゴシック" pitchFamily="-111" charset="-128"/>
              </a:rPr>
              <a:t>13</a:t>
            </a:r>
          </a:p>
          <a:p>
            <a:pPr marL="228600" indent="-228600" eaLnBrk="0" hangingPunct="0">
              <a:spcBef>
                <a:spcPts val="600"/>
              </a:spcBef>
              <a:buClr>
                <a:schemeClr val="accent1"/>
              </a:buClr>
              <a:buSzPct val="75000"/>
              <a:defRPr/>
            </a:pPr>
            <a:endParaRPr lang="en-US" sz="2000" dirty="0" smtClean="0">
              <a:solidFill>
                <a:srgbClr val="FFFFFF"/>
              </a:solidFill>
              <a:cs typeface="ＭＳ Ｐゴシック" pitchFamily="-111" charset="-128"/>
            </a:endParaRPr>
          </a:p>
          <a:p>
            <a:pPr marL="228600" indent="-228600" eaLnBrk="0" hangingPunct="0">
              <a:spcBef>
                <a:spcPts val="600"/>
              </a:spcBef>
              <a:buClr>
                <a:schemeClr val="accent1"/>
              </a:buClr>
              <a:buSzPct val="75000"/>
              <a:defRPr/>
            </a:pPr>
            <a:r>
              <a:rPr lang="en-US" sz="2000" dirty="0" smtClean="0">
                <a:solidFill>
                  <a:srgbClr val="FFFFFF"/>
                </a:solidFill>
                <a:cs typeface="ＭＳ Ｐゴシック" pitchFamily="-111" charset="-128"/>
              </a:rPr>
              <a:t>01</a:t>
            </a:r>
          </a:p>
          <a:p>
            <a:pPr marL="228600" indent="-228600" eaLnBrk="0" hangingPunct="0">
              <a:spcBef>
                <a:spcPts val="600"/>
              </a:spcBef>
              <a:buClr>
                <a:schemeClr val="accent1"/>
              </a:buClr>
              <a:buSzPct val="75000"/>
              <a:defRPr/>
            </a:pPr>
            <a:r>
              <a:rPr lang="en-US" sz="2000" dirty="0" smtClean="0">
                <a:solidFill>
                  <a:srgbClr val="FFFFFF"/>
                </a:solidFill>
                <a:cs typeface="ＭＳ Ｐゴシック" pitchFamily="-111" charset="-128"/>
              </a:rPr>
              <a:t>06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10" name="Espaço Reservado para Conteúdo 4"/>
          <p:cNvSpPr txBox="1">
            <a:spLocks/>
          </p:cNvSpPr>
          <p:nvPr/>
        </p:nvSpPr>
        <p:spPr bwMode="auto">
          <a:xfrm>
            <a:off x="7092280" y="1556792"/>
            <a:ext cx="324036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-111" charset="2"/>
              <a:buNone/>
              <a:tabLst/>
              <a:defRPr/>
            </a:pPr>
            <a:r>
              <a:rPr lang="en-US" sz="2000" dirty="0" err="1" smtClean="0">
                <a:solidFill>
                  <a:srgbClr val="FFFFFF"/>
                </a:solidFill>
                <a:latin typeface="+mn-lt"/>
                <a:cs typeface="ＭＳ Ｐゴシック" pitchFamily="-111" charset="-128"/>
              </a:rPr>
              <a:t>G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rupo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09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11</a:t>
            </a:r>
            <a:endParaRPr lang="pt-BR" sz="2000" dirty="0" smtClean="0">
              <a:solidFill>
                <a:srgbClr val="FFFFFF"/>
              </a:solidFill>
              <a:latin typeface="+mn-lt"/>
              <a:cs typeface="ＭＳ Ｐゴシック" pitchFamily="-111" charset="-128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02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lang="pt-BR" sz="2000" noProof="0" dirty="0" smtClean="0">
                <a:solidFill>
                  <a:srgbClr val="FFFFFF"/>
                </a:solidFill>
                <a:latin typeface="+mn-lt"/>
                <a:cs typeface="ＭＳ Ｐゴシック" pitchFamily="-111" charset="-128"/>
              </a:rPr>
              <a:t>14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kumimoji="0" lang="pt-BR" sz="2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ＭＳ Ｐゴシック" pitchFamily="-111" charset="-128"/>
                <a:cs typeface="ＭＳ Ｐゴシック" pitchFamily="-111" charset="-128"/>
              </a:rPr>
              <a:t>12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tabLst/>
              <a:defRPr/>
            </a:pPr>
            <a:r>
              <a:rPr lang="pt-BR" sz="2000" noProof="0" dirty="0" smtClean="0">
                <a:solidFill>
                  <a:srgbClr val="FFFFFF"/>
                </a:solidFill>
                <a:latin typeface="+mn-lt"/>
                <a:cs typeface="ＭＳ Ｐゴシック" pitchFamily="-111" charset="-128"/>
              </a:rPr>
              <a:t>08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3276</TotalTime>
  <Words>440</Words>
  <Application>Microsoft Office PowerPoint</Application>
  <PresentationFormat>Apresentação na tela (4:3)</PresentationFormat>
  <Paragraphs>99</Paragraphs>
  <Slides>9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Advantage</vt:lpstr>
      <vt:lpstr>Game That IP</vt:lpstr>
      <vt:lpstr>O que é um IP  (Propriedade Intelectual)</vt:lpstr>
      <vt:lpstr>O que é um IP  (Propriedade Intelectual)</vt:lpstr>
      <vt:lpstr>IPs Notáveis</vt:lpstr>
      <vt:lpstr>Game That IP</vt:lpstr>
      <vt:lpstr>Game that IP</vt:lpstr>
      <vt:lpstr>Dicas: </vt:lpstr>
      <vt:lpstr>Processo</vt:lpstr>
      <vt:lpstr>IPs Notáveis</vt:lpstr>
    </vt:vector>
  </TitlesOfParts>
  <Company>cesar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dcc</dc:creator>
  <cp:lastModifiedBy>Artur de França Mittelbach</cp:lastModifiedBy>
  <cp:revision>259</cp:revision>
  <dcterms:created xsi:type="dcterms:W3CDTF">2010-03-16T14:38:01Z</dcterms:created>
  <dcterms:modified xsi:type="dcterms:W3CDTF">2012-05-19T14:22:52Z</dcterms:modified>
</cp:coreProperties>
</file>