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5"/>
  </p:notesMasterIdLst>
  <p:sldIdLst>
    <p:sldId id="257" r:id="rId5"/>
    <p:sldId id="319" r:id="rId6"/>
    <p:sldId id="326" r:id="rId7"/>
    <p:sldId id="298" r:id="rId8"/>
    <p:sldId id="310" r:id="rId9"/>
    <p:sldId id="320" r:id="rId10"/>
    <p:sldId id="307" r:id="rId11"/>
    <p:sldId id="305" r:id="rId12"/>
    <p:sldId id="327" r:id="rId13"/>
    <p:sldId id="322" r:id="rId14"/>
    <p:sldId id="316" r:id="rId15"/>
    <p:sldId id="317" r:id="rId16"/>
    <p:sldId id="318" r:id="rId17"/>
    <p:sldId id="323" r:id="rId18"/>
    <p:sldId id="324" r:id="rId19"/>
    <p:sldId id="325" r:id="rId20"/>
    <p:sldId id="328" r:id="rId21"/>
    <p:sldId id="308" r:id="rId22"/>
    <p:sldId id="329" r:id="rId23"/>
    <p:sldId id="309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8843ABD-F1E4-4AA0-AE9F-2EBD9A0D9B3A}">
          <p14:sldIdLst>
            <p14:sldId id="257"/>
            <p14:sldId id="319"/>
            <p14:sldId id="326"/>
            <p14:sldId id="298"/>
            <p14:sldId id="310"/>
            <p14:sldId id="320"/>
            <p14:sldId id="307"/>
            <p14:sldId id="305"/>
            <p14:sldId id="327"/>
            <p14:sldId id="322"/>
            <p14:sldId id="316"/>
            <p14:sldId id="317"/>
            <p14:sldId id="318"/>
            <p14:sldId id="323"/>
            <p14:sldId id="324"/>
            <p14:sldId id="325"/>
            <p14:sldId id="328"/>
            <p14:sldId id="308"/>
            <p14:sldId id="329"/>
            <p14:sldId id="30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4D2B"/>
    <a:srgbClr val="EEEEEE"/>
    <a:srgbClr val="0F2333"/>
    <a:srgbClr val="FF3600"/>
    <a:srgbClr val="FF36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3"/>
    <p:restoredTop sz="91304" autoAdjust="0"/>
  </p:normalViewPr>
  <p:slideViewPr>
    <p:cSldViewPr snapToGrid="0" snapToObjects="1">
      <p:cViewPr varScale="1">
        <p:scale>
          <a:sx n="114" d="100"/>
          <a:sy n="114" d="100"/>
        </p:scale>
        <p:origin x="768" y="8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9587C6-745D-7242-92A9-629689C95533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8EDCA0-4E94-4E48-82AC-60FDF5357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2123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EDCA0-4E94-4E48-82AC-60FDF535752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3573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EDCA0-4E94-4E48-82AC-60FDF535752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9469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EDCA0-4E94-4E48-82AC-60FDF535752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7566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EDCA0-4E94-4E48-82AC-60FDF535752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1340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EDCA0-4E94-4E48-82AC-60FDF535752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7320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/>
          <a:srcRect t="10981" b="16384"/>
          <a:stretch/>
        </p:blipFill>
        <p:spPr>
          <a:xfrm>
            <a:off x="0" y="0"/>
            <a:ext cx="5522976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005840"/>
            <a:ext cx="9144000" cy="3327083"/>
          </a:xfrm>
        </p:spPr>
        <p:txBody>
          <a:bodyPr anchor="ctr" anchorCtr="0">
            <a:noAutofit/>
          </a:bodyPr>
          <a:lstStyle>
            <a:lvl1pPr algn="ctr">
              <a:defRPr sz="10000">
                <a:solidFill>
                  <a:srgbClr val="0F2333"/>
                </a:solidFill>
                <a:latin typeface="SW_V18" charset="0"/>
                <a:ea typeface="SW_V18" charset="0"/>
                <a:cs typeface="SW_V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42499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600" b="1" i="0">
                <a:solidFill>
                  <a:srgbClr val="0F2333"/>
                </a:solidFill>
                <a:latin typeface="Gilroy SemiBold" charset="0"/>
                <a:ea typeface="Gilroy SemiBold" charset="0"/>
                <a:cs typeface="Gilroy SemiBold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13FFF-D563-CB40-823E-AB47CE3489CB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6B9B0-882F-874A-80B4-BD6AC86EB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980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/>
          <a:srcRect t="10981" b="16384"/>
          <a:stretch/>
        </p:blipFill>
        <p:spPr>
          <a:xfrm>
            <a:off x="0" y="0"/>
            <a:ext cx="5522976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>
              <a:defRPr sz="7000">
                <a:solidFill>
                  <a:srgbClr val="0F2333"/>
                </a:solidFill>
                <a:latin typeface="SW_V18" charset="0"/>
                <a:ea typeface="SW_V18" charset="0"/>
                <a:cs typeface="SW_V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50000"/>
              </a:lnSpc>
              <a:defRPr b="1" i="0">
                <a:solidFill>
                  <a:srgbClr val="0F2333"/>
                </a:solidFill>
                <a:latin typeface="Gilroy SemiBold" charset="0"/>
                <a:ea typeface="Gilroy SemiBold" charset="0"/>
                <a:cs typeface="Gilroy SemiBold" charset="0"/>
              </a:defRPr>
            </a:lvl1pPr>
            <a:lvl2pPr>
              <a:lnSpc>
                <a:spcPct val="150000"/>
              </a:lnSpc>
              <a:defRPr b="1" i="0">
                <a:solidFill>
                  <a:srgbClr val="0F2333"/>
                </a:solidFill>
                <a:latin typeface="Gilroy SemiBold" charset="0"/>
                <a:ea typeface="Gilroy SemiBold" charset="0"/>
                <a:cs typeface="Gilroy SemiBold" charset="0"/>
              </a:defRPr>
            </a:lvl2pPr>
            <a:lvl3pPr>
              <a:lnSpc>
                <a:spcPct val="150000"/>
              </a:lnSpc>
              <a:defRPr b="1" i="0">
                <a:solidFill>
                  <a:srgbClr val="0F2333"/>
                </a:solidFill>
                <a:latin typeface="Gilroy SemiBold" charset="0"/>
                <a:ea typeface="Gilroy SemiBold" charset="0"/>
                <a:cs typeface="Gilroy SemiBold" charset="0"/>
              </a:defRPr>
            </a:lvl3pPr>
            <a:lvl4pPr>
              <a:lnSpc>
                <a:spcPct val="150000"/>
              </a:lnSpc>
              <a:defRPr b="1" i="0">
                <a:solidFill>
                  <a:srgbClr val="0F2333"/>
                </a:solidFill>
                <a:latin typeface="Gilroy SemiBold" charset="0"/>
                <a:ea typeface="Gilroy SemiBold" charset="0"/>
                <a:cs typeface="Gilroy SemiBold" charset="0"/>
              </a:defRPr>
            </a:lvl4pPr>
            <a:lvl5pPr>
              <a:lnSpc>
                <a:spcPct val="150000"/>
              </a:lnSpc>
              <a:defRPr b="1" i="0">
                <a:solidFill>
                  <a:srgbClr val="0F2333"/>
                </a:solidFill>
                <a:latin typeface="Gilroy SemiBold" charset="0"/>
                <a:ea typeface="Gilroy SemiBold" charset="0"/>
                <a:cs typeface="Gilroy SemiBold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13FFF-D563-CB40-823E-AB47CE3489CB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6B9B0-882F-874A-80B4-BD6AC86EB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09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bg>
      <p:bgPr>
        <a:solidFill>
          <a:srgbClr val="0F2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t="8677" b="8677"/>
          <a:stretch/>
        </p:blipFill>
        <p:spPr>
          <a:xfrm>
            <a:off x="-163872" y="0"/>
            <a:ext cx="12336865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>
              <a:defRPr sz="7000">
                <a:solidFill>
                  <a:srgbClr val="FF3600"/>
                </a:solidFill>
                <a:latin typeface="SW_V18" charset="0"/>
                <a:ea typeface="SW_V18" charset="0"/>
                <a:cs typeface="SW_V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50000"/>
              </a:lnSpc>
              <a:defRPr b="1" i="0">
                <a:solidFill>
                  <a:srgbClr val="EEEEEE"/>
                </a:solidFill>
                <a:latin typeface="Gilroy SemiBold" charset="0"/>
                <a:ea typeface="Gilroy SemiBold" charset="0"/>
                <a:cs typeface="Gilroy SemiBold" charset="0"/>
              </a:defRPr>
            </a:lvl1pPr>
            <a:lvl2pPr>
              <a:lnSpc>
                <a:spcPct val="150000"/>
              </a:lnSpc>
              <a:defRPr b="1" i="0">
                <a:solidFill>
                  <a:srgbClr val="EEEEEE"/>
                </a:solidFill>
                <a:latin typeface="Gilroy SemiBold" charset="0"/>
                <a:ea typeface="Gilroy SemiBold" charset="0"/>
                <a:cs typeface="Gilroy SemiBold" charset="0"/>
              </a:defRPr>
            </a:lvl2pPr>
            <a:lvl3pPr>
              <a:lnSpc>
                <a:spcPct val="150000"/>
              </a:lnSpc>
              <a:defRPr b="1" i="0">
                <a:solidFill>
                  <a:srgbClr val="EEEEEE"/>
                </a:solidFill>
                <a:latin typeface="Gilroy SemiBold" charset="0"/>
                <a:ea typeface="Gilroy SemiBold" charset="0"/>
                <a:cs typeface="Gilroy SemiBold" charset="0"/>
              </a:defRPr>
            </a:lvl3pPr>
            <a:lvl4pPr>
              <a:lnSpc>
                <a:spcPct val="150000"/>
              </a:lnSpc>
              <a:defRPr b="1" i="0">
                <a:solidFill>
                  <a:srgbClr val="EEEEEE"/>
                </a:solidFill>
                <a:latin typeface="Gilroy SemiBold" charset="0"/>
                <a:ea typeface="Gilroy SemiBold" charset="0"/>
                <a:cs typeface="Gilroy SemiBold" charset="0"/>
              </a:defRPr>
            </a:lvl4pPr>
            <a:lvl5pPr>
              <a:lnSpc>
                <a:spcPct val="150000"/>
              </a:lnSpc>
              <a:defRPr b="1" i="0">
                <a:solidFill>
                  <a:srgbClr val="EEEEEE"/>
                </a:solidFill>
                <a:latin typeface="Gilroy SemiBold" charset="0"/>
                <a:ea typeface="Gilroy SemiBold" charset="0"/>
                <a:cs typeface="Gilroy SemiBold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13FFF-D563-CB40-823E-AB47CE3489CB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6B9B0-882F-874A-80B4-BD6AC86EB3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Title and Content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28" b="7110"/>
          <a:stretch/>
        </p:blipFill>
        <p:spPr>
          <a:xfrm>
            <a:off x="49495" y="0"/>
            <a:ext cx="12123498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>
              <a:defRPr sz="7000">
                <a:solidFill>
                  <a:srgbClr val="0F2333"/>
                </a:solidFill>
                <a:latin typeface="SW_V18" charset="0"/>
                <a:ea typeface="SW_V18" charset="0"/>
                <a:cs typeface="SW_V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50000"/>
              </a:lnSpc>
              <a:defRPr b="1" i="0">
                <a:solidFill>
                  <a:srgbClr val="0F2333"/>
                </a:solidFill>
                <a:latin typeface="Gilroy SemiBold" charset="0"/>
                <a:ea typeface="Gilroy SemiBold" charset="0"/>
                <a:cs typeface="Gilroy SemiBold" charset="0"/>
              </a:defRPr>
            </a:lvl1pPr>
            <a:lvl2pPr>
              <a:lnSpc>
                <a:spcPct val="150000"/>
              </a:lnSpc>
              <a:defRPr b="1" i="0">
                <a:solidFill>
                  <a:srgbClr val="0F2333"/>
                </a:solidFill>
                <a:latin typeface="Gilroy SemiBold" charset="0"/>
                <a:ea typeface="Gilroy SemiBold" charset="0"/>
                <a:cs typeface="Gilroy SemiBold" charset="0"/>
              </a:defRPr>
            </a:lvl2pPr>
            <a:lvl3pPr>
              <a:lnSpc>
                <a:spcPct val="150000"/>
              </a:lnSpc>
              <a:defRPr b="1" i="0">
                <a:solidFill>
                  <a:srgbClr val="0F2333"/>
                </a:solidFill>
                <a:latin typeface="Gilroy SemiBold" charset="0"/>
                <a:ea typeface="Gilroy SemiBold" charset="0"/>
                <a:cs typeface="Gilroy SemiBold" charset="0"/>
              </a:defRPr>
            </a:lvl3pPr>
            <a:lvl4pPr>
              <a:lnSpc>
                <a:spcPct val="150000"/>
              </a:lnSpc>
              <a:defRPr b="1" i="0">
                <a:solidFill>
                  <a:srgbClr val="0F2333"/>
                </a:solidFill>
                <a:latin typeface="Gilroy SemiBold" charset="0"/>
                <a:ea typeface="Gilroy SemiBold" charset="0"/>
                <a:cs typeface="Gilroy SemiBold" charset="0"/>
              </a:defRPr>
            </a:lvl4pPr>
            <a:lvl5pPr>
              <a:lnSpc>
                <a:spcPct val="150000"/>
              </a:lnSpc>
              <a:defRPr b="1" i="0">
                <a:solidFill>
                  <a:srgbClr val="0F2333"/>
                </a:solidFill>
                <a:latin typeface="Gilroy SemiBold" charset="0"/>
                <a:ea typeface="Gilroy SemiBold" charset="0"/>
                <a:cs typeface="Gilroy SemiBold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13FFF-D563-CB40-823E-AB47CE3489CB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6B9B0-882F-874A-80B4-BD6AC86EB3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/>
          <a:srcRect t="10981" b="16384"/>
          <a:stretch/>
        </p:blipFill>
        <p:spPr>
          <a:xfrm>
            <a:off x="0" y="0"/>
            <a:ext cx="5522976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7000">
                <a:solidFill>
                  <a:srgbClr val="0F2333"/>
                </a:solidFill>
                <a:latin typeface="SW_V18" charset="0"/>
                <a:ea typeface="SW_V18" charset="0"/>
                <a:cs typeface="SW_V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 b="1" i="0">
                <a:solidFill>
                  <a:srgbClr val="0F2333"/>
                </a:solidFill>
                <a:latin typeface="Gilroy SemiBold" charset="0"/>
                <a:ea typeface="Gilroy SemiBold" charset="0"/>
                <a:cs typeface="Gilroy SemiBold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13FFF-D563-CB40-823E-AB47CE3489CB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6B9B0-882F-874A-80B4-BD6AC86EB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778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/>
          <a:srcRect t="10981" b="16384"/>
          <a:stretch/>
        </p:blipFill>
        <p:spPr>
          <a:xfrm>
            <a:off x="0" y="0"/>
            <a:ext cx="5522976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7000">
                <a:solidFill>
                  <a:srgbClr val="0F2333"/>
                </a:solidFill>
                <a:latin typeface="SW_V18" charset="0"/>
                <a:ea typeface="SW_V18" charset="0"/>
                <a:cs typeface="SW_V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13FFF-D563-CB40-823E-AB47CE3489CB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6B9B0-882F-874A-80B4-BD6AC86EB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206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rgbClr val="0F2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246502"/>
            <a:ext cx="12192000" cy="6109848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13FFF-D563-CB40-823E-AB47CE3489CB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6B9B0-882F-874A-80B4-BD6AC86EB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550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B13FFF-D563-CB40-823E-AB47CE3489CB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C6B9B0-882F-874A-80B4-BD6AC86EB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300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8" r:id="rId3"/>
    <p:sldLayoutId id="2147483659" r:id="rId4"/>
    <p:sldLayoutId id="2147483651" r:id="rId5"/>
    <p:sldLayoutId id="2147483654" r:id="rId6"/>
    <p:sldLayoutId id="214748365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7000" kern="1200">
          <a:solidFill>
            <a:srgbClr val="0F2333"/>
          </a:solidFill>
          <a:latin typeface="SW_V18" charset="0"/>
          <a:ea typeface="SW_V18" charset="0"/>
          <a:cs typeface="SW_V18" charset="0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/>
        <a:buChar char="•"/>
        <a:defRPr sz="2800" b="1" i="0" kern="1200">
          <a:solidFill>
            <a:schemeClr val="tx1"/>
          </a:solidFill>
          <a:latin typeface="Gilroy SemiBold" charset="0"/>
          <a:ea typeface="Gilroy SemiBold" charset="0"/>
          <a:cs typeface="Gilroy SemiBold" charset="0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/>
        <a:buChar char="•"/>
        <a:defRPr sz="2400" b="1" i="0" kern="1200">
          <a:solidFill>
            <a:schemeClr val="tx1"/>
          </a:solidFill>
          <a:latin typeface="Gilroy SemiBold" charset="0"/>
          <a:ea typeface="Gilroy SemiBold" charset="0"/>
          <a:cs typeface="Gilroy SemiBold" charset="0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/>
        <a:buChar char="•"/>
        <a:defRPr sz="2000" b="1" i="0" kern="1200">
          <a:solidFill>
            <a:schemeClr val="tx1"/>
          </a:solidFill>
          <a:latin typeface="Gilroy SemiBold" charset="0"/>
          <a:ea typeface="Gilroy SemiBold" charset="0"/>
          <a:cs typeface="Gilroy SemiBold" charset="0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/>
        <a:buChar char="•"/>
        <a:defRPr sz="1800" b="1" i="0" kern="1200">
          <a:solidFill>
            <a:schemeClr val="tx1"/>
          </a:solidFill>
          <a:latin typeface="Gilroy SemiBold" charset="0"/>
          <a:ea typeface="Gilroy SemiBold" charset="0"/>
          <a:cs typeface="Gilroy SemiBold" charset="0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/>
        <a:buChar char="•"/>
        <a:defRPr sz="1800" b="1" i="0" kern="1200">
          <a:solidFill>
            <a:schemeClr val="tx1"/>
          </a:solidFill>
          <a:latin typeface="Gilroy SemiBold" charset="0"/>
          <a:ea typeface="Gilroy SemiBold" charset="0"/>
          <a:cs typeface="Gilroy SemiBold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1850" y="1716462"/>
            <a:ext cx="10515600" cy="2852737"/>
          </a:xfrm>
        </p:spPr>
        <p:txBody>
          <a:bodyPr/>
          <a:lstStyle/>
          <a:p>
            <a:r>
              <a:rPr lang="en-US" dirty="0"/>
              <a:t>SERVERLESS BOTS</a:t>
            </a:r>
          </a:p>
        </p:txBody>
      </p:sp>
      <p:sp>
        <p:nvSpPr>
          <p:cNvPr id="5" name="Subtitle 4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dirty="0"/>
              <a:t>Bot Framework + Azure Functions + Dependency Injection?</a:t>
            </a:r>
          </a:p>
          <a:p>
            <a:pPr algn="r"/>
            <a:r>
              <a:rPr lang="en-US" dirty="0"/>
              <a:t>@EnzoJFCano</a:t>
            </a:r>
          </a:p>
          <a:p>
            <a:pPr algn="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788EA43-1841-475C-A4F7-B05CFE7191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4500" y="0"/>
            <a:ext cx="2857500" cy="2857500"/>
          </a:xfrm>
          <a:prstGeom prst="teardrop">
            <a:avLst/>
          </a:prstGeom>
        </p:spPr>
      </p:pic>
    </p:spTree>
    <p:extLst>
      <p:ext uri="{BB962C8B-B14F-4D97-AF65-F5344CB8AC3E}">
        <p14:creationId xmlns:p14="http://schemas.microsoft.com/office/powerpoint/2010/main" val="6545227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C2D1D-3357-4DB0-A25A-149C74069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bots should work</a:t>
            </a:r>
          </a:p>
        </p:txBody>
      </p:sp>
      <p:pic>
        <p:nvPicPr>
          <p:cNvPr id="1026" name="Picture 2" descr="https://raw.githubusercontent.com/MicrosoftDocs/bot-docs/live/articles/v4sdk/media/bot-builder-activity-processing-stack.png">
            <a:extLst>
              <a:ext uri="{FF2B5EF4-FFF2-40B4-BE49-F238E27FC236}">
                <a16:creationId xmlns:a16="http://schemas.microsoft.com/office/drawing/2014/main" id="{6F065C77-BFD5-41CD-9BA4-BEF18B9AD5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6105" y="1690688"/>
            <a:ext cx="7539790" cy="4359742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D7E00C0-3E06-478C-8EEF-F6E6484998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53869">
            <a:off x="4532194" y="1216926"/>
            <a:ext cx="1370463" cy="1370463"/>
          </a:xfrm>
          <a:prstGeom prst="ellipse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516305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F41D9-1107-4A40-A4E0-3B4A6BFBD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HTTP Function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DAF559-1867-4901-B6A2-8515E7F662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1730" y="1690688"/>
            <a:ext cx="7368540" cy="355854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835999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F41D9-1107-4A40-A4E0-3B4A6BFBD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Function + Bot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BA9F27-9F4A-442B-9679-8868EE6F6B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8840" y="1690688"/>
            <a:ext cx="7894320" cy="46482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5856236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F41D9-1107-4A40-A4E0-3B4A6BFBD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Behind the scene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FF8028D-2D0F-44F0-BED8-8431DACF32EE}"/>
              </a:ext>
            </a:extLst>
          </p:cNvPr>
          <p:cNvGrpSpPr/>
          <p:nvPr/>
        </p:nvGrpSpPr>
        <p:grpSpPr>
          <a:xfrm>
            <a:off x="999186" y="1459067"/>
            <a:ext cx="10354614" cy="5290995"/>
            <a:chOff x="1257300" y="1424940"/>
            <a:chExt cx="10354614" cy="5290995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E8BC26DE-EAE4-4AF6-8E09-E2E08AEA35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57300" y="1424940"/>
              <a:ext cx="9677400" cy="400812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36D50C1-F7AF-4958-9894-7696DD17546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27194" y="5138595"/>
              <a:ext cx="7284720" cy="157734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7151382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F41D9-1107-4A40-A4E0-3B4A6BFBD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(with DI) + Bot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02B9DF-DF96-471B-BD0F-644B11E6BF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734" y="2147888"/>
            <a:ext cx="6446520" cy="366522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3F7BD3D-F063-4B94-B51D-383EC3C3BC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1958" y="1690688"/>
            <a:ext cx="6202680" cy="20955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C785D1D-B250-40E3-B839-0073BE0B15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8720" y="5440680"/>
            <a:ext cx="7193280" cy="141732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0116836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F41D9-1107-4A40-A4E0-3B4A6BFBD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+ Bot [NEXT]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25F37D2-A2B8-4D12-97C1-550EC081C16A}"/>
              </a:ext>
            </a:extLst>
          </p:cNvPr>
          <p:cNvGrpSpPr/>
          <p:nvPr/>
        </p:nvGrpSpPr>
        <p:grpSpPr>
          <a:xfrm>
            <a:off x="384810" y="1690688"/>
            <a:ext cx="11422380" cy="4856214"/>
            <a:chOff x="359819" y="1690688"/>
            <a:chExt cx="11422380" cy="485621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CB7DAF4-44C2-4480-8B3E-90A189CFFF9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9819" y="3354122"/>
              <a:ext cx="8031480" cy="319278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AF863520-4E1B-489A-AB9B-9A33CC95316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00399" y="1690688"/>
              <a:ext cx="6781800" cy="272034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15099876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F41D9-1107-4A40-A4E0-3B4A6BFBD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+ Bot [ 😐 ]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22014B2-992E-4130-B3D0-CBE63504A7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2680" y="2051003"/>
            <a:ext cx="7406640" cy="38862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4748145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98B08-A82C-42C2-AD79-E22FDF555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09300"/>
            <a:ext cx="10515600" cy="1839399"/>
          </a:xfrm>
        </p:spPr>
        <p:txBody>
          <a:bodyPr/>
          <a:lstStyle/>
          <a:p>
            <a:pPr algn="ctr"/>
            <a:r>
              <a:rPr lang="en-US" sz="9600" dirty="0"/>
              <a:t>DEMO time!</a:t>
            </a:r>
          </a:p>
        </p:txBody>
      </p:sp>
    </p:spTree>
    <p:extLst>
      <p:ext uri="{BB962C8B-B14F-4D97-AF65-F5344CB8AC3E}">
        <p14:creationId xmlns:p14="http://schemas.microsoft.com/office/powerpoint/2010/main" val="27072182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45264FD-DBE9-4DD6-8594-CC31670743CF}"/>
              </a:ext>
            </a:extLst>
          </p:cNvPr>
          <p:cNvSpPr txBox="1"/>
          <p:nvPr/>
        </p:nvSpPr>
        <p:spPr>
          <a:xfrm>
            <a:off x="5342428" y="1174537"/>
            <a:ext cx="1507144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700" dirty="0">
                <a:latin typeface="SW_V18" panose="00000A00000000000000" pitchFamily="2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0270645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0D5B0-6459-4789-9796-24714D8F3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WHO?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5C72B71-EDDA-472B-9FEE-030DEF3CEA47}"/>
              </a:ext>
            </a:extLst>
          </p:cNvPr>
          <p:cNvSpPr txBox="1">
            <a:spLocks/>
          </p:cNvSpPr>
          <p:nvPr/>
        </p:nvSpPr>
        <p:spPr>
          <a:xfrm>
            <a:off x="838200" y="2103436"/>
            <a:ext cx="10515600" cy="427689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7000" kern="1200">
                <a:solidFill>
                  <a:srgbClr val="FF3600"/>
                </a:solidFill>
                <a:latin typeface="SW_V18" charset="0"/>
                <a:ea typeface="SW_V18" charset="0"/>
                <a:cs typeface="SW_V18" charset="0"/>
              </a:defRPr>
            </a:lvl1pPr>
          </a:lstStyle>
          <a:p>
            <a:pPr algn="r"/>
            <a:r>
              <a:rPr lang="en-US" dirty="0"/>
              <a:t>ENZO CANO</a:t>
            </a:r>
          </a:p>
          <a:p>
            <a:pPr algn="r"/>
            <a:r>
              <a:rPr lang="en-US" sz="5400" dirty="0">
                <a:solidFill>
                  <a:schemeClr val="bg1"/>
                </a:solidFill>
              </a:rPr>
              <a:t>@EnzoJFCano</a:t>
            </a:r>
          </a:p>
          <a:p>
            <a:pPr algn="r"/>
            <a:r>
              <a:rPr lang="en-US" sz="5400" dirty="0">
                <a:solidFill>
                  <a:schemeClr val="bg1"/>
                </a:solidFill>
              </a:rPr>
              <a:t>Lead Software Engineer – SOUTHWORKS</a:t>
            </a:r>
          </a:p>
          <a:p>
            <a:pPr algn="r"/>
            <a:r>
              <a:rPr lang="en-US" sz="5400" dirty="0"/>
              <a:t>Learner on demand. Curious by default.</a:t>
            </a:r>
            <a:endParaRPr lang="en-US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0567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0D5B0-6459-4789-9796-24714D8F3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WHO?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5C72B71-EDDA-472B-9FEE-030DEF3CEA47}"/>
              </a:ext>
            </a:extLst>
          </p:cNvPr>
          <p:cNvSpPr txBox="1">
            <a:spLocks/>
          </p:cNvSpPr>
          <p:nvPr/>
        </p:nvSpPr>
        <p:spPr>
          <a:xfrm>
            <a:off x="838200" y="2103436"/>
            <a:ext cx="10515600" cy="427689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7000" kern="1200">
                <a:solidFill>
                  <a:srgbClr val="FF3600"/>
                </a:solidFill>
                <a:latin typeface="SW_V18" charset="0"/>
                <a:ea typeface="SW_V18" charset="0"/>
                <a:cs typeface="SW_V18" charset="0"/>
              </a:defRPr>
            </a:lvl1pPr>
          </a:lstStyle>
          <a:p>
            <a:pPr algn="r"/>
            <a:r>
              <a:rPr lang="en-US" dirty="0"/>
              <a:t>ENZO CANO</a:t>
            </a:r>
          </a:p>
          <a:p>
            <a:pPr algn="r"/>
            <a:r>
              <a:rPr lang="en-US" sz="5400" dirty="0">
                <a:solidFill>
                  <a:schemeClr val="bg1"/>
                </a:solidFill>
              </a:rPr>
              <a:t>@EnzoJFCano</a:t>
            </a:r>
          </a:p>
          <a:p>
            <a:pPr algn="r"/>
            <a:r>
              <a:rPr lang="en-US" sz="5400" dirty="0">
                <a:solidFill>
                  <a:schemeClr val="bg1"/>
                </a:solidFill>
              </a:rPr>
              <a:t>Lead Software Engineer – SOUTHWORKS</a:t>
            </a:r>
          </a:p>
          <a:p>
            <a:pPr algn="r"/>
            <a:r>
              <a:rPr lang="en-US" sz="5400" dirty="0"/>
              <a:t>Learner on demand. Curious by default.</a:t>
            </a:r>
            <a:endParaRPr lang="en-US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25513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45264FD-DBE9-4DD6-8594-CC31670743CF}"/>
              </a:ext>
            </a:extLst>
          </p:cNvPr>
          <p:cNvSpPr txBox="1"/>
          <p:nvPr/>
        </p:nvSpPr>
        <p:spPr>
          <a:xfrm>
            <a:off x="2774418" y="1174537"/>
            <a:ext cx="6643165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700" dirty="0">
                <a:latin typeface="SW_V18" panose="00000A00000000000000" pitchFamily="2" charset="0"/>
              </a:rPr>
              <a:t>¿¡¡?!?!</a:t>
            </a:r>
          </a:p>
        </p:txBody>
      </p:sp>
    </p:spTree>
    <p:extLst>
      <p:ext uri="{BB962C8B-B14F-4D97-AF65-F5344CB8AC3E}">
        <p14:creationId xmlns:p14="http://schemas.microsoft.com/office/powerpoint/2010/main" val="2145194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0D5B0-6459-4789-9796-24714D8F3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WHAT?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5C72B71-EDDA-472B-9FEE-030DEF3CEA47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10515600" cy="468963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7000" kern="1200">
                <a:solidFill>
                  <a:srgbClr val="FF3600"/>
                </a:solidFill>
                <a:latin typeface="SW_V18" charset="0"/>
                <a:ea typeface="SW_V18" charset="0"/>
                <a:cs typeface="SW_V18" charset="0"/>
              </a:defRPr>
            </a:lvl1pPr>
          </a:lstStyle>
          <a:p>
            <a:pPr algn="r"/>
            <a:r>
              <a:rPr lang="en-US" sz="4400" dirty="0"/>
              <a:t>Technical Background.</a:t>
            </a:r>
          </a:p>
          <a:p>
            <a:pPr algn="r"/>
            <a:r>
              <a:rPr lang="en-US" sz="4400" dirty="0">
                <a:solidFill>
                  <a:schemeClr val="bg1"/>
                </a:solidFill>
              </a:rPr>
              <a:t>How bots work.</a:t>
            </a:r>
          </a:p>
          <a:p>
            <a:pPr algn="r"/>
            <a:r>
              <a:rPr lang="en-US" sz="4400" dirty="0">
                <a:solidFill>
                  <a:schemeClr val="bg1"/>
                </a:solidFill>
              </a:rPr>
              <a:t>How functions work.</a:t>
            </a:r>
          </a:p>
          <a:p>
            <a:pPr algn="r"/>
            <a:r>
              <a:rPr lang="en-US" sz="4400" dirty="0"/>
              <a:t>Situation!</a:t>
            </a:r>
          </a:p>
          <a:p>
            <a:pPr algn="r"/>
            <a:r>
              <a:rPr lang="en-US" sz="4400" dirty="0">
                <a:solidFill>
                  <a:schemeClr val="bg1"/>
                </a:solidFill>
              </a:rPr>
              <a:t>Implementation.</a:t>
            </a:r>
          </a:p>
          <a:p>
            <a:pPr algn="r"/>
            <a:r>
              <a:rPr lang="en-US" sz="4400" dirty="0"/>
              <a:t>DEMO time!</a:t>
            </a:r>
            <a:endParaRPr lang="en-US" sz="4400" dirty="0">
              <a:solidFill>
                <a:schemeClr val="bg1"/>
              </a:solidFill>
            </a:endParaRPr>
          </a:p>
          <a:p>
            <a:pPr algn="r"/>
            <a:r>
              <a:rPr lang="en-US" sz="4400" dirty="0">
                <a:solidFill>
                  <a:schemeClr val="bg1"/>
                </a:solidFill>
              </a:rPr>
              <a:t>?.</a:t>
            </a:r>
          </a:p>
        </p:txBody>
      </p:sp>
    </p:spTree>
    <p:extLst>
      <p:ext uri="{BB962C8B-B14F-4D97-AF65-F5344CB8AC3E}">
        <p14:creationId xmlns:p14="http://schemas.microsoft.com/office/powerpoint/2010/main" val="3944956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50042-BC67-4D1F-B600-200762165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Bot architecture - 101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B1D4F0-F31F-400C-A8F5-0A33E88FC2A5}"/>
              </a:ext>
            </a:extLst>
          </p:cNvPr>
          <p:cNvSpPr txBox="1"/>
          <p:nvPr/>
        </p:nvSpPr>
        <p:spPr>
          <a:xfrm>
            <a:off x="1453542" y="2321004"/>
            <a:ext cx="9284914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dirty="0">
                <a:latin typeface="SW_V18" panose="00000A00000000000000" pitchFamily="2" charset="0"/>
              </a:rPr>
              <a:t>🗣 –[              ]-🤖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3194E5-B9A2-4D8F-A7C5-B7EC64912232}"/>
              </a:ext>
            </a:extLst>
          </p:cNvPr>
          <p:cNvSpPr txBox="1"/>
          <p:nvPr/>
        </p:nvSpPr>
        <p:spPr>
          <a:xfrm>
            <a:off x="4973737" y="1859338"/>
            <a:ext cx="2244525" cy="31393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6600" dirty="0">
                <a:latin typeface="SW_V18" panose="00000A00000000000000" pitchFamily="2" charset="0"/>
              </a:rPr>
              <a:t>AZURE</a:t>
            </a:r>
          </a:p>
          <a:p>
            <a:pPr algn="ctr"/>
            <a:r>
              <a:rPr lang="en-US" sz="6600" dirty="0">
                <a:latin typeface="SW_V18" panose="00000A00000000000000" pitchFamily="2" charset="0"/>
              </a:rPr>
              <a:t>BOT</a:t>
            </a:r>
          </a:p>
          <a:p>
            <a:pPr algn="ctr"/>
            <a:r>
              <a:rPr lang="en-US" sz="6600" dirty="0">
                <a:latin typeface="SW_V18" panose="00000A00000000000000" pitchFamily="2" charset="0"/>
              </a:rPr>
              <a:t>SERVICE</a:t>
            </a:r>
          </a:p>
        </p:txBody>
      </p:sp>
    </p:spTree>
    <p:extLst>
      <p:ext uri="{BB962C8B-B14F-4D97-AF65-F5344CB8AC3E}">
        <p14:creationId xmlns:p14="http://schemas.microsoft.com/office/powerpoint/2010/main" val="671620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C2D1D-3357-4DB0-A25A-149C74069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bots work</a:t>
            </a:r>
          </a:p>
        </p:txBody>
      </p:sp>
      <p:pic>
        <p:nvPicPr>
          <p:cNvPr id="1026" name="Picture 2" descr="https://raw.githubusercontent.com/MicrosoftDocs/bot-docs/live/articles/v4sdk/media/bot-builder-activity-processing-stack.png">
            <a:extLst>
              <a:ext uri="{FF2B5EF4-FFF2-40B4-BE49-F238E27FC236}">
                <a16:creationId xmlns:a16="http://schemas.microsoft.com/office/drawing/2014/main" id="{6F065C77-BFD5-41CD-9BA4-BEF18B9AD5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6105" y="1690688"/>
            <a:ext cx="7539790" cy="4359742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3421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50042-BC67-4D1F-B600-200762165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How bots work+</a:t>
            </a:r>
          </a:p>
        </p:txBody>
      </p:sp>
      <p:pic>
        <p:nvPicPr>
          <p:cNvPr id="3074" name="Picture 2" descr="https://raw.githubusercontent.com/MicrosoftDocs/bot-docs/live/articles/v4sdk/media/bot-builder-dialog-state-solution.png">
            <a:extLst>
              <a:ext uri="{FF2B5EF4-FFF2-40B4-BE49-F238E27FC236}">
                <a16:creationId xmlns:a16="http://schemas.microsoft.com/office/drawing/2014/main" id="{06B6890B-4909-41E4-968E-26EE983119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204" y="1691605"/>
            <a:ext cx="8535591" cy="4801270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2433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50042-BC67-4D1F-B600-200762165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How bots work++</a:t>
            </a:r>
          </a:p>
        </p:txBody>
      </p:sp>
      <p:pic>
        <p:nvPicPr>
          <p:cNvPr id="3" name="Picture 2" descr="https://raw.githubusercontent.com/MicrosoftDocs/bot-docs/live/articles/v4sdk/media/bot-builder-state.png">
            <a:extLst>
              <a:ext uri="{FF2B5EF4-FFF2-40B4-BE49-F238E27FC236}">
                <a16:creationId xmlns:a16="http://schemas.microsoft.com/office/drawing/2014/main" id="{557E415F-9AB6-4FBB-955F-0E9101505E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0491" y="1690688"/>
            <a:ext cx="8511018" cy="4787448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87577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50042-BC67-4D1F-B600-200762165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W_V18"/>
              </a:rPr>
              <a:t>How functions work</a:t>
            </a:r>
          </a:p>
        </p:txBody>
      </p:sp>
      <p:pic>
        <p:nvPicPr>
          <p:cNvPr id="3074" name="Picture 2" descr="Image result for azure functions">
            <a:extLst>
              <a:ext uri="{FF2B5EF4-FFF2-40B4-BE49-F238E27FC236}">
                <a16:creationId xmlns:a16="http://schemas.microsoft.com/office/drawing/2014/main" id="{B034792C-0A7F-4F09-A88F-AFA3BCB7E1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3065" y="1690688"/>
            <a:ext cx="8425870" cy="4154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8568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254CF-C7B1-486C-8DE5-D2EED06FE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Situation!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B10A7C-C6E6-44E7-9003-322BF75E37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1312" y="1733550"/>
            <a:ext cx="6429375" cy="33909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6810452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E427C507-D4F0-BB4D-9434-D4528E419F31}" vid="{3A9018A1-5553-5B46-94F1-C639DCD7FC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9D379DADF5BB74ABF0ACB7BFC9E712B" ma:contentTypeVersion="4" ma:contentTypeDescription="Create a new document." ma:contentTypeScope="" ma:versionID="1dd791c3aef819c8578cf37949ca3862">
  <xsd:schema xmlns:xsd="http://www.w3.org/2001/XMLSchema" xmlns:xs="http://www.w3.org/2001/XMLSchema" xmlns:p="http://schemas.microsoft.com/office/2006/metadata/properties" xmlns:ns2="101d38a2-ceeb-4e36-bf0c-9863b2abe7e5" xmlns:ns3="a08db39b-c6ca-49d8-8a51-24883c2b2c83" targetNamespace="http://schemas.microsoft.com/office/2006/metadata/properties" ma:root="true" ma:fieldsID="4abf4e0f73745eda7aa4237247acdaa1" ns2:_="" ns3:_="">
    <xsd:import namespace="101d38a2-ceeb-4e36-bf0c-9863b2abe7e5"/>
    <xsd:import namespace="a08db39b-c6ca-49d8-8a51-24883c2b2c8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01d38a2-ceeb-4e36-bf0c-9863b2abe7e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08db39b-c6ca-49d8-8a51-24883c2b2c83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46F4BB3-9763-4A9C-833C-311D6412696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01d38a2-ceeb-4e36-bf0c-9863b2abe7e5"/>
    <ds:schemaRef ds:uri="a08db39b-c6ca-49d8-8a51-24883c2b2c8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3A30D21-7990-4C50-A62E-1CD9A36C7B85}">
  <ds:schemaRefs>
    <ds:schemaRef ds:uri="http://www.w3.org/XML/1998/namespace"/>
    <ds:schemaRef ds:uri="http://schemas.microsoft.com/office/infopath/2007/PartnerControls"/>
    <ds:schemaRef ds:uri="http://purl.org/dc/dcmitype/"/>
    <ds:schemaRef ds:uri="http://purl.org/dc/terms/"/>
    <ds:schemaRef ds:uri="a08db39b-c6ca-49d8-8a51-24883c2b2c83"/>
    <ds:schemaRef ds:uri="http://purl.org/dc/elements/1.1/"/>
    <ds:schemaRef ds:uri="http://schemas.openxmlformats.org/package/2006/metadata/core-properties"/>
    <ds:schemaRef ds:uri="101d38a2-ceeb-4e36-bf0c-9863b2abe7e5"/>
    <ds:schemaRef ds:uri="http://schemas.microsoft.com/office/2006/documentManagement/type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2D1FB128-1889-4EA5-88F9-0BE46D282DC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4140</TotalTime>
  <Words>141</Words>
  <Application>Microsoft Office PowerPoint</Application>
  <PresentationFormat>Widescreen</PresentationFormat>
  <Paragraphs>46</Paragraphs>
  <Slides>20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Gilroy SemiBold</vt:lpstr>
      <vt:lpstr>SW_V18</vt:lpstr>
      <vt:lpstr>Office Theme</vt:lpstr>
      <vt:lpstr>SERVERLESS BOTS</vt:lpstr>
      <vt:lpstr>WHO?</vt:lpstr>
      <vt:lpstr>WHAT?</vt:lpstr>
      <vt:lpstr>Bot architecture - 101</vt:lpstr>
      <vt:lpstr>How bots work</vt:lpstr>
      <vt:lpstr>How bots work+</vt:lpstr>
      <vt:lpstr>How bots work++</vt:lpstr>
      <vt:lpstr>How functions work</vt:lpstr>
      <vt:lpstr>Situation!</vt:lpstr>
      <vt:lpstr>How bots should work</vt:lpstr>
      <vt:lpstr>Simple HTTP Function</vt:lpstr>
      <vt:lpstr>Static Function + Bot</vt:lpstr>
      <vt:lpstr>Behind the scene</vt:lpstr>
      <vt:lpstr>Function (with DI) + Bot</vt:lpstr>
      <vt:lpstr>Function + Bot [NEXT]</vt:lpstr>
      <vt:lpstr>Function + Bot [ 😐 ]</vt:lpstr>
      <vt:lpstr>DEMO time!</vt:lpstr>
      <vt:lpstr>PowerPoint Presentation</vt:lpstr>
      <vt:lpstr>WHO?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INDUSTRY PORTAL</dc:title>
  <dc:creator>Johnny Halife</dc:creator>
  <cp:lastModifiedBy>Enzo Cano</cp:lastModifiedBy>
  <cp:revision>153</cp:revision>
  <dcterms:created xsi:type="dcterms:W3CDTF">1601-01-01T00:00:00Z</dcterms:created>
  <dcterms:modified xsi:type="dcterms:W3CDTF">2019-04-27T10:52:50Z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0x010100B9D379DADF5BB74ABF0ACB7BFC9E712B</vt:lpwstr>
  </property>
  <property fmtid="{D5CDD505-2E9C-101B-9397-08002B2CF9AE}" pid="3" name="Order">
    <vt:r8>70100</vt:r8>
  </property>
  <property fmtid="{D5CDD505-2E9C-101B-9397-08002B2CF9AE}" pid="4" name="ComplianceAssetId">
    <vt:lpwstr/>
  </property>
  <property fmtid="{D5CDD505-2E9C-101B-9397-08002B2CF9AE}" pid="5" name="TemplateUrl">
    <vt:lpwstr/>
  </property>
  <property fmtid="{D5CDD505-2E9C-101B-9397-08002B2CF9AE}" pid="6" name="xd_Signature">
    <vt:bool>false</vt:bool>
  </property>
  <property fmtid="{D5CDD505-2E9C-101B-9397-08002B2CF9AE}" pid="7" name="xd_ProgID">
    <vt:lpwstr/>
  </property>
  <property fmtid="{D5CDD505-2E9C-101B-9397-08002B2CF9AE}" pid="8" name="AuthorIds_UIVersion_1024">
    <vt:lpwstr>35</vt:lpwstr>
  </property>
</Properties>
</file>