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d8d0767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d8d0767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d8d0767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d8d0767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d8d07674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d8d07674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d8d0767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ad8d0767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d8d07674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d8d07674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d8d07674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d8d07674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19b4b147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619b4b147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9b4b147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19b4b147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d8d07674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d8d07674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d8d07674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d8d0767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012195b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012195b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d8d0767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d8d0767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012195b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012195b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d8d07674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d8d07674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d8d0767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d8d0767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chemeClr val="dk1"/>
                </a:solidFill>
              </a:defRPr>
            </a:lvl1pPr>
            <a:lvl2pPr lvl="1" algn="r">
              <a:buNone/>
              <a:defRPr b="1" sz="1200">
                <a:solidFill>
                  <a:schemeClr val="dk1"/>
                </a:solidFill>
              </a:defRPr>
            </a:lvl2pPr>
            <a:lvl3pPr lvl="2" algn="r">
              <a:buNone/>
              <a:defRPr b="1" sz="1200">
                <a:solidFill>
                  <a:schemeClr val="dk1"/>
                </a:solidFill>
              </a:defRPr>
            </a:lvl3pPr>
            <a:lvl4pPr lvl="3" algn="r">
              <a:buNone/>
              <a:defRPr b="1" sz="1200">
                <a:solidFill>
                  <a:schemeClr val="dk1"/>
                </a:solidFill>
              </a:defRPr>
            </a:lvl4pPr>
            <a:lvl5pPr lvl="4" algn="r">
              <a:buNone/>
              <a:defRPr b="1" sz="1200">
                <a:solidFill>
                  <a:schemeClr val="dk1"/>
                </a:solidFill>
              </a:defRPr>
            </a:lvl5pPr>
            <a:lvl6pPr lvl="5" algn="r">
              <a:buNone/>
              <a:defRPr b="1" sz="1200">
                <a:solidFill>
                  <a:schemeClr val="dk1"/>
                </a:solidFill>
              </a:defRPr>
            </a:lvl6pPr>
            <a:lvl7pPr lvl="6" algn="r">
              <a:buNone/>
              <a:defRPr b="1" sz="1200">
                <a:solidFill>
                  <a:schemeClr val="dk1"/>
                </a:solidFill>
              </a:defRPr>
            </a:lvl7pPr>
            <a:lvl8pPr lvl="7" algn="r">
              <a:buNone/>
              <a:defRPr b="1" sz="1200">
                <a:solidFill>
                  <a:schemeClr val="dk1"/>
                </a:solidFill>
              </a:defRPr>
            </a:lvl8pPr>
            <a:lvl9pPr lvl="8" algn="r">
              <a:buNone/>
              <a:defRPr b="1"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ulana@ufg.br" TargetMode="External"/><Relationship Id="rId4" Type="http://schemas.openxmlformats.org/officeDocument/2006/relationships/hyperlink" Target="mailto:fulana@ufg.br" TargetMode="External"/><Relationship Id="rId5" Type="http://schemas.openxmlformats.org/officeDocument/2006/relationships/hyperlink" Target="mailto:enzcdn@discente.ufg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Competição 1</a:t>
            </a:r>
            <a:endParaRPr/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1370400" y="1287950"/>
            <a:ext cx="6403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Predição de cobertura de um plano de saúde</a:t>
            </a:r>
            <a:endParaRPr/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3F3F3F"/>
                </a:solidFill>
              </a:rPr>
              <a:t>Alexandre da Silva</a:t>
            </a:r>
            <a:r>
              <a:rPr baseline="30000" lang="pt-BR"/>
              <a:t>1</a:t>
            </a:r>
            <a:endParaRPr baseline="30000"/>
          </a:p>
        </p:txBody>
      </p:sp>
      <p:sp>
        <p:nvSpPr>
          <p:cNvPr id="127" name="Google Shape;127;p22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3F3F3F"/>
                </a:solidFill>
              </a:rPr>
              <a:t>Enzo Cunha </a:t>
            </a:r>
            <a:r>
              <a:rPr baseline="30000" lang="pt-BR"/>
              <a:t>2</a:t>
            </a:r>
            <a:endParaRPr baseline="30000"/>
          </a:p>
        </p:txBody>
      </p:sp>
      <p:sp>
        <p:nvSpPr>
          <p:cNvPr id="128" name="Google Shape;128;p22"/>
          <p:cNvSpPr txBox="1"/>
          <p:nvPr>
            <p:ph idx="4" type="subTitle"/>
          </p:nvPr>
        </p:nvSpPr>
        <p:spPr>
          <a:xfrm>
            <a:off x="4026450" y="3656950"/>
            <a:ext cx="1091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2022</a:t>
            </a:r>
            <a:endParaRPr/>
          </a:p>
        </p:txBody>
      </p:sp>
      <p:sp>
        <p:nvSpPr>
          <p:cNvPr id="129" name="Google Shape;129;p22"/>
          <p:cNvSpPr txBox="1"/>
          <p:nvPr>
            <p:ph idx="5" type="body"/>
          </p:nvPr>
        </p:nvSpPr>
        <p:spPr>
          <a:xfrm>
            <a:off x="2829000" y="2466375"/>
            <a:ext cx="34860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1199" lvl="0" marL="224999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3"/>
              </a:rPr>
              <a:t>alexandre_silva_costa</a:t>
            </a:r>
            <a:r>
              <a:rPr lang="pt-BR" u="sng">
                <a:solidFill>
                  <a:schemeClr val="hlink"/>
                </a:solidFill>
                <a:hlinkClick r:id="rId4"/>
              </a:rPr>
              <a:t>@discente.ufg.br</a:t>
            </a:r>
            <a:endParaRPr/>
          </a:p>
          <a:p>
            <a:pPr indent="-121199" lvl="0" marL="224999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5"/>
              </a:rPr>
              <a:t>enzcdn@discente.ufg.br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Material elaborado em parceria com a professora Nádia Felix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utilizados</a:t>
            </a:r>
            <a:endParaRPr/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311700" y="865325"/>
            <a:ext cx="70206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Naive Bayes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-"/>
            </a:pPr>
            <a:r>
              <a:rPr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Simples de implementar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-"/>
            </a:pPr>
            <a:r>
              <a:rPr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Rápido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-"/>
            </a:pPr>
            <a:r>
              <a:rPr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Aceita dados categóricos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-"/>
            </a:pPr>
            <a:r>
              <a:rPr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Pode lidar com dados faltando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-"/>
            </a:pPr>
            <a:r>
              <a:rPr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Robusto a outliers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Evolução do modelo</a:t>
            </a:r>
            <a:endParaRPr/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Evolução do modelo</a:t>
            </a:r>
            <a:endParaRPr/>
          </a:p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311700" y="865325"/>
            <a:ext cx="70206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Encoder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Select K Best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Grid Search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Comparação com notebook de exemplo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do modelo</a:t>
            </a:r>
            <a:endParaRPr/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no conjunto de validação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611600" y="4025250"/>
            <a:ext cx="4924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accent1"/>
                </a:solidFill>
              </a:rPr>
              <a:t>Figura 3:</a:t>
            </a:r>
            <a:r>
              <a:rPr lang="pt-BR" sz="1400"/>
              <a:t> Scores</a:t>
            </a:r>
            <a:endParaRPr sz="1400"/>
          </a:p>
        </p:txBody>
      </p:sp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113" y="2339776"/>
            <a:ext cx="4107475" cy="13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3500"/>
            <a:ext cx="3623675" cy="2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-1113475" y="4025238"/>
            <a:ext cx="6474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accent1"/>
                </a:solidFill>
              </a:rPr>
              <a:t>Figura 2:</a:t>
            </a:r>
            <a:r>
              <a:rPr lang="pt-BR" sz="1400"/>
              <a:t> Matriz de confusão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no conjunto de teste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936000"/>
            <a:ext cx="7670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accent1"/>
                </a:solidFill>
              </a:rPr>
              <a:t>Figura 3:</a:t>
            </a:r>
            <a:r>
              <a:rPr lang="pt-BR" sz="1400"/>
              <a:t> Primeira tentativa válida</a:t>
            </a:r>
            <a:endParaRPr sz="1400"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538" y="1281900"/>
            <a:ext cx="56864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175" y="2871000"/>
            <a:ext cx="549592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13" y="2371650"/>
            <a:ext cx="7670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accent1"/>
                </a:solidFill>
              </a:rPr>
              <a:t>Figura 4:</a:t>
            </a:r>
            <a:r>
              <a:rPr lang="pt-BR" sz="1400"/>
              <a:t> Última entrega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5" name="Google Shape;235;p37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311700" y="865325"/>
            <a:ext cx="5261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Contextualização e descrição do problema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Descrição do conjunto de dados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Algoritmos utilizados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Avaliação do modelo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Contextualização e </a:t>
            </a:r>
            <a:r>
              <a:rPr lang="pt-BR"/>
              <a:t>D</a:t>
            </a:r>
            <a:r>
              <a:rPr lang="pt-BR"/>
              <a:t>escrição do problema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Contextualização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311700" y="865325"/>
            <a:ext cx="45036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Karla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Operadora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Prestador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Karla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Beneficiário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Auditor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Problema</a:t>
            </a:r>
            <a:endParaRPr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311700" y="865325"/>
            <a:ext cx="54111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Karla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Auditor gera custo administrativo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Sistemas atuais não fazem previsão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Criar um modelo de p</a:t>
            </a: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redição de cobertura de um plano de saúde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conjunto de dados</a:t>
            </a:r>
            <a:endParaRPr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Dados</a:t>
            </a:r>
            <a:endParaRPr/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311700" y="865325"/>
            <a:ext cx="54111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Karla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Mais de 200 mil instâncias e 31 tipos de atributos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Atributos </a:t>
            </a: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relevantes</a:t>
            </a:r>
            <a:r>
              <a:rPr b="1" lang="pt-BR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sem dados foram preenchidos com  valor zero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Atributos relevantes</a:t>
            </a:r>
            <a:endParaRPr/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936000"/>
            <a:ext cx="7670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accent1"/>
                </a:solidFill>
              </a:rPr>
              <a:t>Figura 1:</a:t>
            </a:r>
            <a:r>
              <a:rPr lang="pt-BR" sz="1400"/>
              <a:t> Atributos Relevantes para a predição.</a:t>
            </a:r>
            <a:endParaRPr sz="140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25" y="1330675"/>
            <a:ext cx="7145805" cy="35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utilizados</a:t>
            </a:r>
            <a:endParaRPr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