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362f569d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362f569d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48d3f801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48d3f801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362f569d9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362f569d9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362f569d9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362f569d9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6327965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6327965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362f569d9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362f569d9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48d3f80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48d3f80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2b2b8050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2b2b8050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ed91415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ed91415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362f569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362f56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ec082fcc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ec082fcc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362f569d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362f569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362f569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362f569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362f569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362f569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362f569d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362f569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362f569d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362f569d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Desafío Final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61400" y="3855275"/>
            <a:ext cx="36933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Equipo 5</a:t>
            </a:r>
            <a:endParaRPr sz="1400"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Octubre </a:t>
            </a:r>
            <a:r>
              <a:rPr lang="es"/>
              <a:t>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>
            <a:off x="5542500" y="-273425"/>
            <a:ext cx="3631824" cy="2057508"/>
          </a:xfrm>
          <a:prstGeom prst="cloud">
            <a:avLst/>
          </a:prstGeom>
          <a:noFill/>
          <a:ln cap="flat" cmpd="sng" w="1143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7036775" y="1360376"/>
            <a:ext cx="2136348" cy="1246212"/>
          </a:xfrm>
          <a:prstGeom prst="cloud">
            <a:avLst/>
          </a:prstGeom>
          <a:noFill/>
          <a:ln cap="flat" cmpd="sng" w="1143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1177225" y="1163050"/>
            <a:ext cx="6991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/>
              <a:t>Analizamos severidad según condición climática, y concluímos que</a:t>
            </a:r>
            <a:endParaRPr b="1" sz="1600"/>
          </a:p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1297500" y="393750"/>
            <a:ext cx="3711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Análisis exploratorio</a:t>
            </a:r>
            <a:endParaRPr b="1"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1745700" y="2037350"/>
            <a:ext cx="23886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4000">
                <a:solidFill>
                  <a:schemeClr val="lt2"/>
                </a:solidFill>
              </a:rPr>
              <a:t>Lluvia</a:t>
            </a:r>
            <a:endParaRPr b="1" sz="4000">
              <a:solidFill>
                <a:schemeClr val="lt2"/>
              </a:solidFill>
            </a:endParaRPr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5203025" y="2037350"/>
            <a:ext cx="21363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4000">
                <a:solidFill>
                  <a:schemeClr val="lt2"/>
                </a:solidFill>
              </a:rPr>
              <a:t>Nieve</a:t>
            </a:r>
            <a:endParaRPr b="1" sz="4000">
              <a:solidFill>
                <a:schemeClr val="lt2"/>
              </a:solidFill>
            </a:endParaRPr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1764850" y="2646950"/>
            <a:ext cx="22932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00"/>
              <a:t>+35% de accidentes graves vs clima despejado</a:t>
            </a:r>
            <a:endParaRPr b="1" sz="2000"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5193850" y="2646950"/>
            <a:ext cx="22932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000"/>
              <a:t>+55% </a:t>
            </a:r>
            <a:r>
              <a:rPr b="1" lang="es" sz="2000"/>
              <a:t>de accidentes graves vs clima despejado</a:t>
            </a:r>
            <a:endParaRPr b="1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/>
        </p:nvSpPr>
        <p:spPr>
          <a:xfrm>
            <a:off x="1318650" y="980625"/>
            <a:ext cx="6506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el entrenamiento primero separamos al Estado de California ya que es el Estado que más datos tenía y el año 2019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3"/>
          <p:cNvSpPr txBox="1"/>
          <p:nvPr>
            <p:ph type="title"/>
          </p:nvPr>
        </p:nvSpPr>
        <p:spPr>
          <a:xfrm>
            <a:off x="1318650" y="394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Entrenamiento de modelos</a:t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6357425" y="1806200"/>
            <a:ext cx="1842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Pipeline para ver la cantidad de features a elegir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3"/>
          <p:cNvSpPr/>
          <p:nvPr/>
        </p:nvSpPr>
        <p:spPr>
          <a:xfrm rot="-5400000">
            <a:off x="2079215" y="1701187"/>
            <a:ext cx="888853" cy="1156498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 txBox="1"/>
          <p:nvPr/>
        </p:nvSpPr>
        <p:spPr>
          <a:xfrm>
            <a:off x="1936850" y="1986944"/>
            <a:ext cx="117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Standard Scaler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3"/>
          <p:cNvSpPr/>
          <p:nvPr/>
        </p:nvSpPr>
        <p:spPr>
          <a:xfrm rot="-5400000">
            <a:off x="3591227" y="1701177"/>
            <a:ext cx="888853" cy="1156498"/>
          </a:xfrm>
          <a:prstGeom prst="flowChartOffpageConnector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"/>
          <p:cNvSpPr txBox="1"/>
          <p:nvPr/>
        </p:nvSpPr>
        <p:spPr>
          <a:xfrm>
            <a:off x="3399248" y="2086999"/>
            <a:ext cx="117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Select K-Best</a:t>
            </a:r>
            <a:endParaRPr b="1"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3"/>
          <p:cNvSpPr/>
          <p:nvPr/>
        </p:nvSpPr>
        <p:spPr>
          <a:xfrm rot="-5400000">
            <a:off x="5165902" y="1701177"/>
            <a:ext cx="888853" cy="1156498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5023516" y="2086984"/>
            <a:ext cx="117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213" y="3250350"/>
            <a:ext cx="31908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/>
        </p:nvSpPr>
        <p:spPr>
          <a:xfrm>
            <a:off x="-700800" y="1421450"/>
            <a:ext cx="1842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30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Optimización de hiper-parámetros</a:t>
            </a:r>
            <a:endParaRPr/>
          </a:p>
        </p:txBody>
      </p:sp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1882600" y="1040975"/>
            <a:ext cx="6894900" cy="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/>
              <a:t>Grid Search para optimizar hiper-parámetros con autobalanceo de clases</a:t>
            </a:r>
            <a:endParaRPr b="1" sz="1400"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1882600" y="3276725"/>
            <a:ext cx="73539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s" sz="1300"/>
              <a:t>Balanceo de </a:t>
            </a:r>
            <a:r>
              <a:rPr b="1" lang="es" sz="1300"/>
              <a:t>clases con SMOTE-NC y prueba de mejores modelos con </a:t>
            </a:r>
            <a:r>
              <a:rPr b="1" lang="es" sz="1300"/>
              <a:t>hiper-parámetros</a:t>
            </a:r>
            <a:r>
              <a:rPr b="1" lang="es" sz="1300"/>
              <a:t> optimizados</a:t>
            </a:r>
            <a:endParaRPr b="1" sz="1300"/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600" y="3902225"/>
            <a:ext cx="4249550" cy="11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100" y="1911837"/>
            <a:ext cx="3606600" cy="7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4725" y="1538325"/>
            <a:ext cx="3108851" cy="15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4"/>
          <p:cNvSpPr txBox="1"/>
          <p:nvPr/>
        </p:nvSpPr>
        <p:spPr>
          <a:xfrm>
            <a:off x="-718550" y="1272800"/>
            <a:ext cx="1842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30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/>
        </p:nvSpPr>
        <p:spPr>
          <a:xfrm>
            <a:off x="-718550" y="1425200"/>
            <a:ext cx="1842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30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Mejor modelo</a:t>
            </a:r>
            <a:endParaRPr b="1"/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1514850" y="1035975"/>
            <a:ext cx="34968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Finalmente probando balancear las clases diferente </a:t>
            </a:r>
            <a:r>
              <a:rPr b="1" lang="es" sz="1700"/>
              <a:t>obtuvimos nuestro mejor resultado de CatBoost</a:t>
            </a:r>
            <a:endParaRPr b="1" sz="1700"/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994" y="393750"/>
            <a:ext cx="2874656" cy="23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6575" y="2825624"/>
            <a:ext cx="4922549" cy="21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100" y="1299475"/>
            <a:ext cx="5759875" cy="33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Importancia de las features</a:t>
            </a:r>
            <a:endParaRPr b="1"/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1134900" y="4715375"/>
            <a:ext cx="73539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29"/>
              <a:t>Valoración de cada feature que tenemos en el dataset a la hora de hacer la predicción</a:t>
            </a:r>
            <a:endParaRPr sz="1429"/>
          </a:p>
        </p:txBody>
      </p:sp>
      <p:sp>
        <p:nvSpPr>
          <p:cNvPr id="260" name="Google Shape;260;p26"/>
          <p:cNvSpPr txBox="1"/>
          <p:nvPr/>
        </p:nvSpPr>
        <p:spPr>
          <a:xfrm>
            <a:off x="-566150" y="1425200"/>
            <a:ext cx="1842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b="1" sz="30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Finalmente…</a:t>
            </a:r>
            <a:endParaRPr b="1"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1068900" y="979725"/>
            <a:ext cx="75126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500"/>
              <a:t>Aplicamos el mejor modelo para predecir la severidad de accidentes durante el 2020</a:t>
            </a:r>
            <a:endParaRPr b="1" sz="1500"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435300" y="3127425"/>
            <a:ext cx="83349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/>
              <a:t>Aplicamos el mejor modelo para predecir la severidad de accidentes para los años menos el 2020 y 2019</a:t>
            </a:r>
            <a:endParaRPr b="1" sz="1400"/>
          </a:p>
        </p:txBody>
      </p:sp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049" y="1400399"/>
            <a:ext cx="1787375" cy="15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043" y="1367638"/>
            <a:ext cx="3671874" cy="157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2049" y="3533150"/>
            <a:ext cx="1627538" cy="15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8043" y="3533156"/>
            <a:ext cx="3671875" cy="155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1170275" y="1231650"/>
            <a:ext cx="69918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Habiendo comparado diversos modelos podemos concluir que con una precisión más alta que el resto, </a:t>
            </a:r>
            <a:r>
              <a:rPr b="1" lang="es" sz="1600">
                <a:solidFill>
                  <a:schemeClr val="lt2"/>
                </a:solidFill>
              </a:rPr>
              <a:t>el mejor modelo para predecir la severidad de un accidente de tráfico es CatBoost.</a:t>
            </a:r>
            <a:endParaRPr b="1"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277" name="Google Shape;277;p28"/>
          <p:cNvSpPr txBox="1"/>
          <p:nvPr>
            <p:ph type="title"/>
          </p:nvPr>
        </p:nvSpPr>
        <p:spPr>
          <a:xfrm>
            <a:off x="11995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Conclusión</a:t>
            </a:r>
            <a:endParaRPr b="1"/>
          </a:p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1170275" y="2419350"/>
            <a:ext cx="69621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Y respondiendo a la pregunta del </a:t>
            </a:r>
            <a:r>
              <a:rPr lang="es" sz="1500"/>
              <a:t>principio </a:t>
            </a:r>
            <a:r>
              <a:rPr b="1" lang="es" sz="1600"/>
              <a:t>¿Se puede predecir la severidad de un accidente de tráfico?</a:t>
            </a:r>
            <a:endParaRPr b="1" sz="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1170275" y="3361950"/>
            <a:ext cx="69621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Concluímos que con los datos del set </a:t>
            </a:r>
            <a:r>
              <a:rPr b="1" lang="es" sz="1900">
                <a:solidFill>
                  <a:schemeClr val="lt2"/>
                </a:solidFill>
              </a:rPr>
              <a:t>se puede predecir la severidad de un accidente para años 2019 y anteriores, aunque</a:t>
            </a:r>
            <a:r>
              <a:rPr b="1" lang="es" sz="1900">
                <a:solidFill>
                  <a:schemeClr val="lt2"/>
                </a:solidFill>
              </a:rPr>
              <a:t> la predicción para las clases de mayor severidad no son lo suficientemente buenas.</a:t>
            </a:r>
            <a:endParaRPr b="1" sz="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875475" y="237555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Gracias</a:t>
            </a:r>
            <a:endParaRPr b="1"/>
          </a:p>
        </p:txBody>
      </p:sp>
      <p:sp>
        <p:nvSpPr>
          <p:cNvPr id="285" name="Google Shape;285;p29"/>
          <p:cNvSpPr txBox="1"/>
          <p:nvPr>
            <p:ph idx="1" type="body"/>
          </p:nvPr>
        </p:nvSpPr>
        <p:spPr>
          <a:xfrm>
            <a:off x="875475" y="1693699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4500"/>
              <a:t>Muchas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541775" y="878150"/>
            <a:ext cx="51753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900"/>
              <a:t>Agenda</a:t>
            </a:r>
            <a:endParaRPr b="1" sz="2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➢"/>
            </a:pPr>
            <a:r>
              <a:rPr b="1" lang="es" sz="2100"/>
              <a:t>Presentación del dataset</a:t>
            </a:r>
            <a:endParaRPr b="1" sz="21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➢"/>
            </a:pPr>
            <a:r>
              <a:rPr b="1" lang="es" sz="2100"/>
              <a:t>Detalle de análisis realizados</a:t>
            </a:r>
            <a:endParaRPr b="1" sz="21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➢"/>
            </a:pPr>
            <a:r>
              <a:rPr b="1" lang="es" sz="2100"/>
              <a:t>Resultados de predicciones y conclusión</a:t>
            </a:r>
            <a:endParaRPr b="1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04600" y="2920900"/>
            <a:ext cx="699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Objetivo: </a:t>
            </a:r>
            <a:r>
              <a:rPr b="1" lang="es" sz="1600"/>
              <a:t>generar un modelo que pueda predecir severidad de accidentes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Para ello,</a:t>
            </a:r>
            <a:r>
              <a:rPr b="1" lang="es" sz="1600"/>
              <a:t> </a:t>
            </a:r>
            <a:r>
              <a:rPr lang="es" sz="1600"/>
              <a:t>se realizó: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Identificación de variables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Agrupamientos necesarios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Prueba de diversos algoritmos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Presentación del dataset</a:t>
            </a:r>
            <a:endParaRPr b="1"/>
          </a:p>
        </p:txBody>
      </p:sp>
      <p:sp>
        <p:nvSpPr>
          <p:cNvPr id="147" name="Google Shape;147;p15"/>
          <p:cNvSpPr txBox="1"/>
          <p:nvPr/>
        </p:nvSpPr>
        <p:spPr>
          <a:xfrm>
            <a:off x="1128200" y="1276842"/>
            <a:ext cx="73731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¿Se puede predecir un accidente de tráfico y su severidad? ¿Cuáles son las variables determinantes?</a:t>
            </a:r>
            <a:endParaRPr b="1"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 rot="1014411">
            <a:off x="8151721" y="-268447"/>
            <a:ext cx="380652" cy="16315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9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9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 rot="618533">
            <a:off x="8539312" y="331615"/>
            <a:ext cx="380543" cy="1200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66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66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 rot="388189">
            <a:off x="7770425" y="-53000"/>
            <a:ext cx="380725" cy="1339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75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7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177950" y="1244500"/>
            <a:ext cx="6991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/>
              <a:t>El dataset utilizado, obtenido de Kaggle, constaba de un registro de los últimos 5 años de accidentes de tráfico en USA.</a:t>
            </a:r>
            <a:endParaRPr b="1" sz="1600"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Presentación del dataset</a:t>
            </a:r>
            <a:endParaRPr b="1"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3205" l="1068" r="0" t="5728"/>
          <a:stretch/>
        </p:blipFill>
        <p:spPr>
          <a:xfrm>
            <a:off x="1709900" y="2094175"/>
            <a:ext cx="5926450" cy="254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530575" y="4626525"/>
            <a:ext cx="6258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100"/>
              <a:t>Gráfico de localización de accidentes de 2016 a 2020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177225" y="1163050"/>
            <a:ext cx="6991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/>
              <a:t>La variable a predecir fue la severidad de los accidentes de tráfico.</a:t>
            </a:r>
            <a:endParaRPr b="1" sz="1600"/>
          </a:p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Análisis exploratorio</a:t>
            </a:r>
            <a:endParaRPr b="1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750" y="1936450"/>
            <a:ext cx="4655287" cy="29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6128825" y="2687700"/>
            <a:ext cx="24735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900"/>
              <a:t>La severidad media de los accidentes totales asciende a 2,24,</a:t>
            </a:r>
            <a:r>
              <a:rPr lang="es" sz="1800"/>
              <a:t> en una escala de 1 a 4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177225" y="1010650"/>
            <a:ext cx="6991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/>
              <a:t>Analizamos la distribución de accidentes por estado</a:t>
            </a:r>
            <a:endParaRPr b="1" sz="1600"/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Análisis exploratorio</a:t>
            </a:r>
            <a:endParaRPr b="1"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-518200" y="4598700"/>
            <a:ext cx="5541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Cantidad de accidentes por estado</a:t>
            </a:r>
            <a:endParaRPr sz="1200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200" y="1637325"/>
            <a:ext cx="3876701" cy="27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4">
            <a:alphaModFix/>
          </a:blip>
          <a:srcRect b="0" l="1254" r="0" t="0"/>
          <a:stretch/>
        </p:blipFill>
        <p:spPr>
          <a:xfrm>
            <a:off x="355325" y="1540474"/>
            <a:ext cx="4216675" cy="299310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4114800" y="4598700"/>
            <a:ext cx="5541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Severidad de accidentes en CA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177225" y="1163050"/>
            <a:ext cx="6991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/>
              <a:t>El dataset contaba con 5 años de registros por lo que se hizo necesario entender distribución de accidentes por año</a:t>
            </a:r>
            <a:endParaRPr b="1" sz="1600"/>
          </a:p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Análisis exploratorio</a:t>
            </a:r>
            <a:endParaRPr b="1"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6357425" y="2687700"/>
            <a:ext cx="24735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/>
              <a:t>2020 registra un número mucho más alto de accidentes</a:t>
            </a:r>
            <a:endParaRPr sz="1800"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000" y="2056650"/>
            <a:ext cx="4601287" cy="28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9825" y="2243200"/>
            <a:ext cx="3048975" cy="30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882250" y="1961150"/>
            <a:ext cx="2490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800">
                <a:solidFill>
                  <a:schemeClr val="lt2"/>
                </a:solidFill>
              </a:rPr>
              <a:t>Diciembre</a:t>
            </a:r>
            <a:endParaRPr b="1" sz="3800">
              <a:solidFill>
                <a:schemeClr val="lt2"/>
              </a:solidFill>
            </a:endParaRPr>
          </a:p>
        </p:txBody>
      </p:sp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Análisis exploratorio</a:t>
            </a:r>
            <a:endParaRPr b="1"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3724689" y="1961150"/>
            <a:ext cx="21543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900">
                <a:solidFill>
                  <a:schemeClr val="lt2"/>
                </a:solidFill>
              </a:rPr>
              <a:t>Martes</a:t>
            </a:r>
            <a:endParaRPr b="1" sz="3900">
              <a:solidFill>
                <a:schemeClr val="lt2"/>
              </a:solidFill>
            </a:endParaRPr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6268929" y="1961150"/>
            <a:ext cx="21543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900">
                <a:solidFill>
                  <a:schemeClr val="lt2"/>
                </a:solidFill>
              </a:rPr>
              <a:t>17hs</a:t>
            </a:r>
            <a:endParaRPr b="1" sz="3900">
              <a:solidFill>
                <a:schemeClr val="lt2"/>
              </a:solidFill>
            </a:endParaRPr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926650" y="2570750"/>
            <a:ext cx="22932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/>
              <a:t>Es el mes con más accidentes</a:t>
            </a:r>
            <a:endParaRPr b="1" sz="1800"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3764100" y="2570750"/>
            <a:ext cx="22932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/>
              <a:t>Es el día con más accidentes</a:t>
            </a:r>
            <a:endParaRPr b="1" sz="1800"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6287000" y="2570750"/>
            <a:ext cx="22932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/>
              <a:t>Es la hora con más accidentes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177225" y="1163050"/>
            <a:ext cx="6991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/>
              <a:t>A su vez, la variable severidad no se comportaba igual en todos los años</a:t>
            </a:r>
            <a:endParaRPr b="1" sz="1600"/>
          </a:p>
        </p:txBody>
      </p:sp>
      <p:sp>
        <p:nvSpPr>
          <p:cNvPr id="202" name="Google Shape;20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Análisis exploratorio</a:t>
            </a:r>
            <a:endParaRPr b="1"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25" y="1839875"/>
            <a:ext cx="3882345" cy="282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570" y="1839875"/>
            <a:ext cx="3813794" cy="2826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559650" y="4727450"/>
            <a:ext cx="8013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/>
              <a:t>Gráfico de severidad por localización de accidentes para 2019 y 2020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