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5075d65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5075d6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5075d65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5075d6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5075d65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5075d65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5075d65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5075d65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5075d65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5075d65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5075d65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5075d65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5075d65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5075d65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5075d65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5075d65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5075d65e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5075d65e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5075d65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f5075d65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79c11bdf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79c11bdf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5075d65e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5075d65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5075d65e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5075d65e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5075d65e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5075d65e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79c11bd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79c11bdf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79c11bdf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79c11bdf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79c11bdf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79c11bdf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79c11bdf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79c11bdf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79c11bdf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79c11bdf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50362ea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50362ea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50362ea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50362ea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D2-Net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 Trainable CNN for Joint Description and Detection of Local Features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Localización de features</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a:t>Otra manera de pensar en el tensor F es en una colección de planos D</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s-419"/>
              <a:t>De esta manera, podemos pensar que la red neuronal da como resultado n mapas 2D distintos.</a:t>
            </a:r>
            <a:endParaRPr/>
          </a:p>
          <a:p>
            <a:pPr indent="0" lvl="0" marL="0" rtl="0" algn="l">
              <a:lnSpc>
                <a:spcPct val="100000"/>
              </a:lnSpc>
              <a:spcBef>
                <a:spcPts val="1200"/>
              </a:spcBef>
              <a:spcAft>
                <a:spcPts val="1200"/>
              </a:spcAft>
              <a:buNone/>
            </a:pPr>
            <a:r>
              <a:rPr lang="es-419"/>
              <a:t>Estos planos serán procesados para elegir solo un subconjunto de keypoints</a:t>
            </a:r>
            <a:endParaRPr/>
          </a:p>
        </p:txBody>
      </p:sp>
      <p:pic>
        <p:nvPicPr>
          <p:cNvPr descr="{&quot;mathml&quot;:&quot;&lt;math style=\&quot;font-family:stix;font-size:16px;\&quot; xmlns=\&quot;http://www.w3.org/1998/Math/MathML\&quot;&gt;&lt;mstyle mathsize=\&quot;16px\&quot;&gt;&lt;msup&gt;&lt;mi&gt;D&lt;/mi&gt;&lt;mi&gt;k&lt;/mi&gt;&lt;/msup&gt;&lt;mo&gt;&amp;#xA0;&lt;/mo&gt;&lt;mo&gt;=&lt;/mo&gt;&lt;mo&gt;&amp;#xA0;&lt;/mo&gt;&lt;msub&gt;&lt;mi&gt;F&lt;/mi&gt;&lt;mrow&gt;&lt;mo&gt;:&lt;/mo&gt;&lt;mo&gt;:&lt;/mo&gt;&lt;mi&gt;k&lt;/mi&gt;&lt;/mrow&gt;&lt;/msub&gt;&lt;mo&gt;&amp;#xA0;&lt;/mo&gt;&lt;mo&gt;,&lt;/mo&gt;&lt;mo&gt;&amp;#xA0;&lt;/mo&gt;&lt;msup&gt;&lt;mi&gt;D&lt;/mi&gt;&lt;mi&gt;k&lt;/mi&gt;&lt;/msup&gt;&lt;mo&gt;&amp;#xA0;&lt;/mo&gt;&lt;mo&gt;&amp;#x2208;&lt;/mo&gt;&lt;mo&gt;&amp;#xA0;&lt;/mo&gt;&lt;msup&gt;&lt;mi mathvariant=\&quot;normal\&quot;&gt;&amp;#x211D;&lt;/mi&gt;&lt;mrow&gt;&lt;mi&gt;h&lt;/mi&gt;&lt;mo&gt;&amp;#xD7;&lt;/mo&gt;&lt;mi&gt;w&lt;/mi&gt;&lt;/mrow&gt;&lt;/msup&gt;&lt;mo&gt;,&lt;/mo&gt;&lt;mo&gt;&amp;#xA0;&lt;/mo&gt;&lt;mi&gt;c&lt;/mi&gt;&lt;mi&gt;o&lt;/mi&gt;&lt;mi&gt;n&lt;/mi&gt;&lt;mo&gt;&amp;#xA0;&lt;/mo&gt;&lt;mi&gt;k&lt;/mi&gt;&lt;mo&gt;=&lt;/mo&gt;&lt;mn&gt;1&lt;/mn&gt;&lt;mo&gt;,&lt;/mo&gt;&lt;mo&gt;&amp;#x2026;&lt;/mo&gt;&lt;mo&gt;,&lt;/mo&gt;&lt;mi&gt;n&lt;/mi&gt;&lt;/mstyle&gt;&lt;/math&gt;&quot;,&quot;truncated&quot;:false}" id="150" name="Google Shape;150;p22" title="D elevado a k espacio igual espacio F subíndice dos puntos dos puntos k fin subíndice espacio coma espacio D elevado a k espacio pertenece espacio normal números reales elevado a h multiplicación en cruz w fin elevado coma espacio c o n espacio k igual 1 coma puntos suspensivos coma n"/>
          <p:cNvPicPr preferRelativeResize="0"/>
          <p:nvPr/>
        </p:nvPicPr>
        <p:blipFill>
          <a:blip r:embed="rId3">
            <a:alphaModFix/>
          </a:blip>
          <a:stretch>
            <a:fillRect/>
          </a:stretch>
        </p:blipFill>
        <p:spPr>
          <a:xfrm>
            <a:off x="2826003" y="2442549"/>
            <a:ext cx="3491993" cy="2584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Hard feature detection</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729450" y="2078875"/>
            <a:ext cx="7688700" cy="288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Para que un punto (i,j) sea detectado como un feature, se requiere: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De esta manera, para cada píxel (i,j) primero se selecciona el plano más prominente y luego se chequea si allí se encuentra un máximo local o no.</a:t>
            </a:r>
            <a:endParaRPr/>
          </a:p>
          <a:p>
            <a:pPr indent="0" lvl="0" marL="0" rtl="0" algn="l">
              <a:spcBef>
                <a:spcPts val="1200"/>
              </a:spcBef>
              <a:spcAft>
                <a:spcPts val="1200"/>
              </a:spcAft>
              <a:buNone/>
            </a:pPr>
            <a:r>
              <a:rPr lang="es-419"/>
              <a:t>Esta condición tiene sentido, sin embargo no es posible entrenar el modelo con esto, necesitamos “suavizarla”.</a:t>
            </a:r>
            <a:endParaRPr/>
          </a:p>
        </p:txBody>
      </p:sp>
      <p:pic>
        <p:nvPicPr>
          <p:cNvPr descr="{&quot;mathml&quot;:&quot;&lt;math style=\&quot;font-family:stix;font-size:16px;\&quot; xmlns=\&quot;http://www.w3.org/1998/Math/MathML\&quot;&gt;&lt;mstyle mathsize=\&quot;16px\&quot;&gt;&lt;mfenced&gt;&lt;mrow&gt;&lt;mi&gt;i&lt;/mi&gt;&lt;mo&gt;,&lt;/mo&gt;&lt;mi&gt;j&lt;/mi&gt;&lt;/mrow&gt;&lt;/mfenced&gt;&lt;mo&gt;&amp;#xA0;&lt;/mo&gt;&lt;mi&gt;es&lt;/mi&gt;&lt;mo&gt;&amp;#xA0;&lt;/mo&gt;&lt;mi&gt;una&lt;/mi&gt;&lt;mo&gt;&amp;#xA0;&lt;/mo&gt;&lt;mi&gt;detecci&amp;#xF3;n&lt;/mi&gt;&lt;mo&gt;&amp;#xA0;&lt;/mo&gt;&lt;mo&gt;&amp;#x21D4;&lt;/mo&gt;&lt;mo&gt;&amp;#xA0;&lt;/mo&gt;&lt;msubsup&gt;&lt;mi&gt;D&lt;/mi&gt;&lt;mrow&gt;&lt;mi&gt;i&lt;/mi&gt;&lt;mi&gt;j&lt;/mi&gt;&lt;/mrow&gt;&lt;mi&gt;k&lt;/mi&gt;&lt;/msubsup&gt;&lt;mo&gt;&amp;#xA0;&lt;/mo&gt;&lt;mi&gt;es&lt;/mi&gt;&lt;mo&gt;&amp;#xA0;&lt;/mo&gt;&lt;mi&gt;un&lt;/mi&gt;&lt;mo&gt;&amp;#xA0;&lt;/mo&gt;&lt;mi&gt;m&amp;#xE1;ximo&lt;/mi&gt;&lt;mo&gt;&amp;#xA0;&lt;/mo&gt;&lt;mi&gt;local&lt;/mi&gt;&lt;mo&gt;&amp;#xA0;&lt;/mo&gt;&lt;mi&gt;en&lt;/mi&gt;&lt;mo&gt;&amp;#xA0;&lt;/mo&gt;&lt;msup&gt;&lt;mi&gt;D&lt;/mi&gt;&lt;mi&gt;k&lt;/mi&gt;&lt;/msup&gt;&lt;mo&gt;,&lt;/mo&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i&gt;con&lt;/mi&gt;&lt;mo&gt;&amp;#xA0;&lt;/mo&gt;&lt;mi&gt;k&lt;/mi&gt;&lt;mo&gt;&amp;#xA0;&lt;/mo&gt;&lt;mo&gt;=&lt;/mo&gt;&lt;mo&gt;&amp;#xA0;&lt;/mo&gt;&lt;mi&gt;arg&lt;/mi&gt;&lt;mo&gt;&amp;#xA0;&lt;/mo&gt;&lt;munder&gt;&lt;mi&gt;max&lt;/mi&gt;&lt;mi mathvariant=\&quot;normal\&quot;&gt;t&lt;/mi&gt;&lt;/munder&gt;&lt;mo&gt;&amp;#xA0;&lt;/mo&gt;&lt;msubsup&gt;&lt;mi&gt;D&lt;/mi&gt;&lt;mrow&gt;&lt;mi&gt;i&lt;/mi&gt;&lt;mi&gt;j&lt;/mi&gt;&lt;/mrow&gt;&lt;mi&gt;t&lt;/mi&gt;&lt;/msubsup&gt;&lt;mo&gt;&amp;#xA0;&lt;/mo&gt;&lt;mo&gt;.&lt;/mo&gt;&lt;mspace linebreak=\&quot;newline\&quot;/&gt;&lt;/mstyle&gt;&lt;/math&gt;&quot;,&quot;truncated&quot;:false}" id="157" name="Google Shape;157;p23" title="abrir paréntesis i coma j cerrar paréntesis espacio es espacio una espacio detección espacio flecha doble izquierda y derecha espacio D subíndice i j fin subíndice superíndice k espacio es espacio un espacio máximo espacio local espacio en espacio D elevado a k coma&#10;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espacio con espacio k espacio igual espacio arg espacio max con normal t debajo espacio D subíndice i j fin subíndice superíndice t espacio.&#10;"/>
          <p:cNvPicPr preferRelativeResize="0"/>
          <p:nvPr/>
        </p:nvPicPr>
        <p:blipFill>
          <a:blip r:embed="rId3">
            <a:alphaModFix/>
          </a:blip>
          <a:stretch>
            <a:fillRect/>
          </a:stretch>
        </p:blipFill>
        <p:spPr>
          <a:xfrm>
            <a:off x="2204094" y="2455739"/>
            <a:ext cx="4739411" cy="7904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Soft feature detection</a:t>
            </a:r>
            <a:endParaRPr/>
          </a:p>
        </p:txBody>
      </p:sp>
      <p:sp>
        <p:nvSpPr>
          <p:cNvPr id="163" name="Google Shape;16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Primero, definimos un soft local-max score para cumplir con la primera condición: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El argumento de utilizar soft max aquí es el mismo que cuando lo utilizamos en un problema multiclase, tenemos que seleccionar un máximo entre 9 píxeles.</a:t>
            </a:r>
            <a:endParaRPr/>
          </a:p>
        </p:txBody>
      </p:sp>
      <p:pic>
        <p:nvPicPr>
          <p:cNvPr descr="{&quot;mathml&quot;:&quot;&lt;math style=\&quot;font-family:stix;font-size:16px;\&quot; xmlns=\&quot;http://www.w3.org/1998/Math/MathML\&quot;&gt;&lt;mstyle mathsize=\&quot;16px\&quot;&gt;&lt;msubsup&gt;&lt;mi&gt;&amp;#x3B1;&lt;/mi&gt;&lt;mrow&gt;&lt;mi&gt;i&lt;/mi&gt;&lt;mi&gt;j&lt;/mi&gt;&lt;/mrow&gt;&lt;mi&gt;k&lt;/mi&gt;&lt;/msubsup&gt;&lt;mo&gt;&amp;#xA0;&lt;/mo&gt;&lt;mo&gt;=&lt;/mo&gt;&lt;mo&gt;&amp;#xA0;&lt;/mo&gt;&lt;mfrac&gt;&lt;mrow&gt;&lt;mi&gt;exp&lt;/mi&gt;&lt;mfenced&gt;&lt;msubsup&gt;&lt;mi mathvariant=\&quot;normal\&quot;&gt;D&lt;/mi&gt;&lt;mi&gt;ij&lt;/mi&gt;&lt;mi mathvariant=\&quot;normal\&quot;&gt;k&lt;/mi&gt;&lt;/msubsup&gt;&lt;/mfenced&gt;&lt;/mrow&gt;&lt;mrow&gt;&lt;mstyle displaystyle=\&quot;true\&quot;&gt;&lt;munder&gt;&lt;mo&gt;&amp;#x2211;&lt;/mo&gt;&lt;mrow&gt;&lt;mfenced&gt;&lt;mrow&gt;&lt;mi&gt;i&lt;/mi&gt;&lt;mo&gt;'&lt;/mo&gt;&lt;mo&gt;,&lt;/mo&gt;&lt;mi&gt;j&lt;/mi&gt;&lt;mo&gt;'&lt;/mo&gt;&lt;/mrow&gt;&lt;/mfenced&gt;&lt;mo&gt;&amp;#x2208;&lt;/mo&gt;&lt;mi mathvariant=\&quot;script\&quot;&gt;N&lt;/mi&gt;&lt;mfenced&gt;&lt;mrow&gt;&lt;mi&gt;i&lt;/mi&gt;&lt;mo&gt;,&lt;/mo&gt;&lt;mi&gt;j&lt;/mi&gt;&lt;/mrow&gt;&lt;/mfenced&gt;&lt;/mrow&gt;&lt;/munder&gt;&lt;/mstyle&gt;&lt;mi&gt;exp&lt;/mi&gt;&lt;mfenced&gt;&lt;msubsup&gt;&lt;mi mathvariant=\&quot;normal\&quot;&gt;D&lt;/mi&gt;&lt;mrow&gt;&lt;mi mathvariant=\&quot;normal\&quot;&gt;i&lt;/mi&gt;&lt;mo&gt;'&lt;/mo&gt;&lt;mi mathvariant=\&quot;normal\&quot;&gt;j&lt;/mi&gt;&lt;mo&gt;'&lt;/mo&gt;&lt;/mrow&gt;&lt;mi mathvariant=\&quot;normal\&quot;&gt;k&lt;/mi&gt;&lt;/msubsup&gt;&lt;/mfenced&gt;&lt;/mrow&gt;&lt;/mfrac&gt;&lt;mo&gt;,&lt;/mo&gt;&lt;mo&gt;&amp;#xA0;&lt;/mo&gt;&lt;mi&gt;siendo&lt;/mi&gt;&lt;mo&gt;&amp;#xA0;&lt;/mo&gt;&lt;mi mathvariant=\&quot;script\&quot;&gt;N&lt;/mi&gt;&lt;mfenced&gt;&lt;mrow&gt;&lt;mi&gt;i&lt;/mi&gt;&lt;mo&gt;,&lt;/mo&gt;&lt;mi&gt;j&lt;/mi&gt;&lt;/mrow&gt;&lt;/mfenced&gt;&lt;mo&gt;&amp;#xA0;&lt;/mo&gt;&lt;mi&gt;el&lt;/mi&gt;&lt;mo&gt;&amp;#xA0;&lt;/mo&gt;&lt;mi&gt;conjunto&lt;/mi&gt;&lt;mo&gt;&amp;#xA0;&lt;/mo&gt;&lt;mi&gt;de&lt;/mi&gt;&lt;mo&gt;&amp;#xA0;&lt;/mo&gt;&lt;mi&gt;los&lt;/mi&gt;&lt;mo&gt;&amp;#xA0;&lt;/mo&gt;&lt;mn&gt;9&lt;/mn&gt;&lt;mo&gt;&amp;#xA0;&lt;/mo&gt;&lt;mi&gt;vecinos&lt;/mi&gt;&lt;mo&gt;&amp;#xA0;&lt;/mo&gt;&lt;mi&gt;de&lt;/mi&gt;&lt;mo&gt;&amp;#xA0;&lt;/mo&gt;&lt;mfenced&gt;&lt;mrow&gt;&lt;mi mathvariant=\&quot;normal\&quot;&gt;i&lt;/mi&gt;&lt;mo&gt;,&lt;/mo&gt;&lt;mi mathvariant=\&quot;normal\&quot;&gt;j&lt;/mi&gt;&lt;/mrow&gt;&lt;/mfenced&gt;&lt;/mstyle&gt;&lt;/math&gt;&quot;,&quot;truncated&quot;:false}" id="164" name="Google Shape;164;p24" title="alfa subíndice i j fin subíndice superíndice k espacio igual espacio fracción numerador exp abrir paréntesis normal D subíndice ij superíndice normal k cerrar paréntesis entre denominador sumatorio para abrir paréntesis i apóstrofo coma j apóstrofo cerrar paréntesis pertenece caligráfica N abrir paréntesis i coma j cerrar paréntesis de exp abrir paréntesis normal D subíndice normal i apóstrofo normal j apóstrofo fin subíndice superíndice normal k cerrar paréntesis fin fracción coma espacio siendo espacio caligráfica N abrir paréntesis i coma j cerrar paréntesis espacio el espacio conjunto espacio de espacio los espacio 9 espacio vecinos espacio de espacio abrir paréntesis normal i coma normal j cerrar paréntesis"/>
          <p:cNvPicPr preferRelativeResize="0"/>
          <p:nvPr/>
        </p:nvPicPr>
        <p:blipFill>
          <a:blip r:embed="rId3">
            <a:alphaModFix/>
          </a:blip>
          <a:stretch>
            <a:fillRect/>
          </a:stretch>
        </p:blipFill>
        <p:spPr>
          <a:xfrm>
            <a:off x="1023462" y="2496395"/>
            <a:ext cx="7017276" cy="8886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Soft feature detection</a:t>
            </a:r>
            <a:endParaRPr/>
          </a:p>
        </p:txBody>
      </p:sp>
      <p:sp>
        <p:nvSpPr>
          <p:cNvPr id="170" name="Google Shape;17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Ahora, para la segunda condición, aplicamos un seleccionador de canal suavizado, mediante ratio-to-max: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Luego, para juntar las dos condiciones, maximizamos el producto de ambos valores a lo largo de las capas:</a:t>
            </a:r>
            <a:endParaRPr/>
          </a:p>
          <a:p>
            <a:pPr indent="0" lvl="0" marL="0" rtl="0" algn="l">
              <a:spcBef>
                <a:spcPts val="1200"/>
              </a:spcBef>
              <a:spcAft>
                <a:spcPts val="1200"/>
              </a:spcAft>
              <a:buNone/>
            </a:pPr>
            <a:r>
              <a:t/>
            </a:r>
            <a:endParaRPr/>
          </a:p>
        </p:txBody>
      </p:sp>
      <p:pic>
        <p:nvPicPr>
          <p:cNvPr descr="{&quot;mathml&quot;:&quot;&lt;math style=\&quot;font-family:stix;font-size:16px;\&quot; xmlns=\&quot;http://www.w3.org/1998/Math/MathML\&quot;&gt;&lt;mstyle mathsize=\&quot;16px\&quot;&gt;&lt;msubsup&gt;&lt;mi&gt;&amp;#x3B2;&lt;/mi&gt;&lt;mrow&gt;&lt;mi&gt;i&lt;/mi&gt;&lt;mi&gt;j&lt;/mi&gt;&lt;/mrow&gt;&lt;mi&gt;k&lt;/mi&gt;&lt;/msubsup&gt;&lt;mo&gt;&amp;#xA0;&lt;/mo&gt;&lt;mo&gt;=&lt;/mo&gt;&lt;mfrac&gt;&lt;mrow&gt;&lt;mo&gt;&amp;#xA0;&lt;/mo&gt;&lt;msubsup&gt;&lt;mi&gt;D&lt;/mi&gt;&lt;mrow&gt;&lt;mi&gt;i&lt;/mi&gt;&lt;mi&gt;j&lt;/mi&gt;&lt;/mrow&gt;&lt;mi&gt;k&lt;/mi&gt;&lt;/msubsup&gt;&lt;/mrow&gt;&lt;mrow&gt;&lt;mstyle displaystyle=\&quot;true\&quot;&gt;&lt;munder&gt;&lt;mi&gt;max&lt;/mi&gt;&lt;mi&gt;t&lt;/mi&gt;&lt;/munder&gt;&lt;/mstyle&gt;&lt;mo&gt;&amp;#xA0;&lt;/mo&gt;&lt;msubsup&gt;&lt;mi&gt;D&lt;/mi&gt;&lt;mrow&gt;&lt;mi&gt;i&lt;/mi&gt;&lt;mi&gt;j&lt;/mi&gt;&lt;/mrow&gt;&lt;mi&gt;t&lt;/mi&gt;&lt;/msubsup&gt;&lt;/mrow&gt;&lt;/mfrac&gt;&lt;/mstyle&gt;&lt;/math&gt;&quot;,&quot;truncated&quot;:false}" id="171" name="Google Shape;171;p25" title="beta subíndice i j fin subíndice superíndice k espacio igual fracción numerador espacio D subíndice i j fin subíndice superíndice k entre denominador max con t debajo espacio D subíndice i j fin subíndice superíndice t fin fracción"/>
          <p:cNvPicPr preferRelativeResize="0"/>
          <p:nvPr/>
        </p:nvPicPr>
        <p:blipFill>
          <a:blip r:embed="rId3">
            <a:alphaModFix/>
          </a:blip>
          <a:stretch>
            <a:fillRect/>
          </a:stretch>
        </p:blipFill>
        <p:spPr>
          <a:xfrm>
            <a:off x="3949192" y="2449339"/>
            <a:ext cx="1245616" cy="753872"/>
          </a:xfrm>
          <a:prstGeom prst="rect">
            <a:avLst/>
          </a:prstGeom>
          <a:noFill/>
          <a:ln>
            <a:noFill/>
          </a:ln>
        </p:spPr>
      </p:pic>
      <p:pic>
        <p:nvPicPr>
          <p:cNvPr descr="{&quot;mathml&quot;:&quot;&lt;math style=\&quot;font-family:stix;font-size:16px;\&quot; xmlns=\&quot;http://www.w3.org/1998/Math/MathML\&quot;&gt;&lt;mstyle mathsize=\&quot;16px\&quot;&gt;&lt;msub&gt;&lt;mi&gt;&amp;#x3B3;&lt;/mi&gt;&lt;mrow&gt;&lt;mi&gt;i&lt;/mi&gt;&lt;mi&gt;j&lt;/mi&gt;&lt;/mrow&gt;&lt;/msub&gt;&lt;mo&gt;&amp;#xA0;&lt;/mo&gt;&lt;mo&gt;=&lt;/mo&gt;&lt;mo&gt;&amp;#xA0;&lt;/mo&gt;&lt;munder&gt;&lt;mi&gt;max&lt;/mi&gt;&lt;mi&gt;k&lt;/mi&gt;&lt;/munder&gt;&lt;mfenced&gt;&lt;mrow&gt;&lt;msubsup&gt;&lt;mi&gt;&amp;#x3B1;&lt;/mi&gt;&lt;mrow&gt;&lt;mi&gt;i&lt;/mi&gt;&lt;mi&gt;j&lt;/mi&gt;&lt;/mrow&gt;&lt;mi&gt;k&lt;/mi&gt;&lt;/msubsup&gt;&lt;mo&gt;&amp;#xA0;&lt;/mo&gt;&lt;msubsup&gt;&lt;mi&gt;&amp;#x3B2;&lt;/mi&gt;&lt;mrow&gt;&lt;mi&gt;i&lt;/mi&gt;&lt;mi&gt;j&lt;/mi&gt;&lt;/mrow&gt;&lt;mi&gt;k&lt;/mi&gt;&lt;/msubsup&gt;&lt;/mrow&gt;&lt;/mfenced&gt;&lt;/mstyle&gt;&lt;/math&gt;&quot;,&quot;truncated&quot;:false}" id="172" name="Google Shape;172;p25" title="gamma subíndice i j fin subíndice espacio igual espacio max con k debajo abrir paréntesis alfa subíndice i j fin subíndice superíndice k espacio beta subíndice i j fin subíndice superíndice k cerrar paréntesis"/>
          <p:cNvPicPr preferRelativeResize="0"/>
          <p:nvPr/>
        </p:nvPicPr>
        <p:blipFill>
          <a:blip r:embed="rId4">
            <a:alphaModFix/>
          </a:blip>
          <a:stretch>
            <a:fillRect/>
          </a:stretch>
        </p:blipFill>
        <p:spPr>
          <a:xfrm>
            <a:off x="3772408" y="3728903"/>
            <a:ext cx="1599184" cy="390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Soft feature detection</a:t>
            </a:r>
            <a:endParaRPr/>
          </a:p>
        </p:txBody>
      </p:sp>
      <p:sp>
        <p:nvSpPr>
          <p:cNvPr id="178" name="Google Shape;17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Finalmente, el valor s</a:t>
            </a:r>
            <a:r>
              <a:rPr baseline="-25000" lang="es-419"/>
              <a:t>ij</a:t>
            </a:r>
            <a:r>
              <a:rPr lang="es-419"/>
              <a:t> en el píxel (i,j) se obtiene aplicando normalización a nivel de imagen:</a:t>
            </a:r>
            <a:endParaRPr/>
          </a:p>
          <a:p>
            <a:pPr indent="0" lvl="0" marL="0" rtl="0" algn="l">
              <a:spcBef>
                <a:spcPts val="1200"/>
              </a:spcBef>
              <a:spcAft>
                <a:spcPts val="1200"/>
              </a:spcAft>
              <a:buNone/>
            </a:pPr>
            <a:r>
              <a:t/>
            </a:r>
            <a:endParaRPr/>
          </a:p>
        </p:txBody>
      </p:sp>
      <p:pic>
        <p:nvPicPr>
          <p:cNvPr descr="{&quot;mathml&quot;:&quot;&lt;math style=\&quot;font-family:stix;font-size:16px;\&quot; xmlns=\&quot;http://www.w3.org/1998/Math/MathML\&quot;&gt;&lt;mstyle mathsize=\&quot;16px\&quot;&gt;&lt;msub&gt;&lt;mi&gt;s&lt;/mi&gt;&lt;mrow&gt;&lt;mi&gt;i&lt;/mi&gt;&lt;mi&gt;j&lt;/mi&gt;&lt;/mrow&gt;&lt;/msub&gt;&lt;mo&gt;&amp;#xA0;&lt;/mo&gt;&lt;mo&gt;=&lt;/mo&gt;&lt;mfrac&gt;&lt;mrow&gt;&lt;mo&gt;&amp;#xA0;&lt;/mo&gt;&lt;msub&gt;&lt;mi&gt;&amp;#x3B3;&lt;/mi&gt;&lt;mrow&gt;&lt;mi&gt;i&lt;/mi&gt;&lt;mi&gt;j&lt;/mi&gt;&lt;/mrow&gt;&lt;/msub&gt;&lt;/mrow&gt;&lt;mrow&gt;&lt;mstyle displaystyle=\&quot;true\&quot;&gt;&lt;munder&gt;&lt;mo&gt;&amp;#x2211;&lt;/mo&gt;&lt;mfenced&gt;&lt;mrow&gt;&lt;mi&gt;i&lt;/mi&gt;&lt;mo&gt;'&lt;/mo&gt;&lt;mo&gt;,&lt;/mo&gt;&lt;mi&gt;j&lt;/mi&gt;&lt;mo&gt;'&lt;/mo&gt;&lt;/mrow&gt;&lt;/mfenced&gt;&lt;/munder&gt;&lt;/mstyle&gt;&lt;msub&gt;&lt;mi&gt;&amp;#x3B3;&lt;/mi&gt;&lt;mrow&gt;&lt;mi&gt;i&lt;/mi&gt;&lt;mo&gt;'&lt;/mo&gt;&lt;mi&gt;j&lt;/mi&gt;&lt;mo&gt;'&lt;/mo&gt;&lt;/mrow&gt;&lt;/msub&gt;&lt;/mrow&gt;&lt;/mfrac&gt;&lt;/mstyle&gt;&lt;/math&gt;&quot;,&quot;truncated&quot;:false}" id="179" name="Google Shape;179;p26" title="s subíndice i j fin subíndice espacio igual fracción numerador espacio gamma subíndice i j fin subíndice entre denominador sumatorio para abrir paréntesis i apóstrofo coma j apóstrofo cerrar paréntesis de gamma subíndice i apóstrofo j apóstrofo fin subíndice fin fracción"/>
          <p:cNvPicPr preferRelativeResize="0"/>
          <p:nvPr/>
        </p:nvPicPr>
        <p:blipFill>
          <a:blip r:embed="rId3">
            <a:alphaModFix/>
          </a:blip>
          <a:stretch>
            <a:fillRect/>
          </a:stretch>
        </p:blipFill>
        <p:spPr>
          <a:xfrm>
            <a:off x="3909568" y="2827409"/>
            <a:ext cx="1324864" cy="7640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Uniendo detección y descripción</a:t>
            </a:r>
            <a:endParaRPr/>
          </a:p>
        </p:txBody>
      </p:sp>
      <p:sp>
        <p:nvSpPr>
          <p:cNvPr id="185" name="Google Shape;185;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modelo utiliza una sola CNN para la detección y descripción, por lo que necesitamos de una función de pérdida que contemple ambos objetivos.</a:t>
            </a:r>
            <a:endParaRPr/>
          </a:p>
          <a:p>
            <a:pPr indent="0" lvl="0" marL="0" rtl="0" algn="l">
              <a:spcBef>
                <a:spcPts val="1200"/>
              </a:spcBef>
              <a:spcAft>
                <a:spcPts val="0"/>
              </a:spcAft>
              <a:buNone/>
            </a:pPr>
            <a:r>
              <a:rPr lang="es-419"/>
              <a:t>En el caso de detección, necesitamos que los puntos sean </a:t>
            </a:r>
            <a:r>
              <a:rPr b="1" lang="es-419"/>
              <a:t>repetibles</a:t>
            </a:r>
            <a:r>
              <a:rPr lang="es-419"/>
              <a:t> bajo cambios de puntos de vista o iluminación.</a:t>
            </a:r>
            <a:endParaRPr/>
          </a:p>
          <a:p>
            <a:pPr indent="0" lvl="0" marL="0" rtl="0" algn="l">
              <a:spcBef>
                <a:spcPts val="1200"/>
              </a:spcBef>
              <a:spcAft>
                <a:spcPts val="0"/>
              </a:spcAft>
              <a:buNone/>
            </a:pPr>
            <a:r>
              <a:rPr lang="es-419"/>
              <a:t>En el caso de los descriptores, necesitamos que sean </a:t>
            </a:r>
            <a:r>
              <a:rPr b="1" lang="es-419"/>
              <a:t> distintivos</a:t>
            </a:r>
            <a:r>
              <a:rPr lang="es-419"/>
              <a:t>, para que no sean asignados incorrectamente.</a:t>
            </a:r>
            <a:endParaRPr/>
          </a:p>
          <a:p>
            <a:pPr indent="0" lvl="0" marL="0" rtl="0" algn="l">
              <a:spcBef>
                <a:spcPts val="1200"/>
              </a:spcBef>
              <a:spcAft>
                <a:spcPts val="1200"/>
              </a:spcAft>
              <a:buNone/>
            </a:pPr>
            <a:r>
              <a:rPr lang="es-419"/>
              <a:t>Para esto, se propone una extensión del triplet margin ranking loss.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0625" y="1308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a:blip r:embed="rId3">
            <a:alphaModFix/>
          </a:blip>
          <a:stretch>
            <a:fillRect/>
          </a:stretch>
        </p:blipFill>
        <p:spPr>
          <a:xfrm>
            <a:off x="1057275" y="283200"/>
            <a:ext cx="7029450" cy="466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Triplet margin ranking loss</a:t>
            </a:r>
            <a:endParaRPr/>
          </a:p>
        </p:txBody>
      </p:sp>
      <p:sp>
        <p:nvSpPr>
          <p:cNvPr id="198" name="Google Shape;198;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quot;mathml&quot;:&quot;&lt;math style=\&quot;font-family:stix;font-size:16px;\&quot; xmlns=\&quot;http://www.w3.org/1998/Math/MathML\&quot;&gt;&lt;mstyle mathsize=\&quot;16px\&quot;&gt;&lt;mi&gt;Dado&lt;/mi&gt;&lt;mo&gt;&amp;#xA0;&lt;/mo&gt;&lt;mi&gt;un&lt;/mi&gt;&lt;mo&gt;&amp;#xA0;&lt;/mo&gt;&lt;mi&gt;par&lt;/mi&gt;&lt;mo&gt;&amp;#xA0;&lt;/mo&gt;&lt;mi&gt;de&lt;/mi&gt;&lt;mo&gt;&amp;#xA0;&lt;/mo&gt;&lt;mi&gt;im&amp;#xE1;genes&lt;/mi&gt;&lt;mo&gt;&amp;#xA0;&lt;/mo&gt;&lt;mfenced&gt;&lt;mrow&gt;&lt;msub&gt;&lt;mi mathvariant=\&quot;normal\&quot;&gt;I&lt;/mi&gt;&lt;mn&gt;1&lt;/mn&gt;&lt;/msub&gt;&lt;mo&gt;,&lt;/mo&gt;&lt;mo&gt;&amp;#xA0;&lt;/mo&gt;&lt;msub&gt;&lt;mi mathvariant=\&quot;normal\&quot;&gt;I&lt;/mi&gt;&lt;mn&gt;2&lt;/mn&gt;&lt;/msub&gt;&lt;/mrow&gt;&lt;/mfenced&gt;&lt;mo&gt;&amp;#xA0;&lt;/mo&gt;&lt;mi mathvariant=\&quot;normal\&quot;&gt;y&lt;/mi&gt;&lt;mo&gt;&amp;#xA0;&lt;/mo&gt;&lt;mi&gt;una&lt;/mi&gt;&lt;mo&gt;&amp;#xA0;&lt;/mo&gt;&lt;mi&gt;correspondencia&lt;/mi&gt;&lt;mo&gt;&amp;#xA0;&lt;/mo&gt;&lt;mi&gt;c&lt;/mi&gt;&lt;mo&gt;&amp;#xA0;&lt;/mo&gt;&lt;mo&gt;:&lt;/mo&gt;&lt;mo&gt;&amp;#xA0;&lt;/mo&gt;&lt;mi&gt;A&lt;/mi&gt;&lt;mo&gt;&amp;#xA0;&lt;/mo&gt;&lt;mo&gt;&amp;#x2194;&lt;/mo&gt;&lt;mo&gt;&amp;#xA0;&lt;/mo&gt;&lt;mi&gt;B&lt;/mi&gt;&lt;mo&gt;&amp;#xA0;&lt;/mo&gt;&lt;mspace linebreak=\&quot;newline\&quot;/&gt;&lt;mfenced&gt;&lt;mrow&gt;&lt;mi&gt;donde&lt;/mi&gt;&lt;mo&gt;&amp;#xA0;&lt;/mo&gt;&lt;mi mathvariant=\&quot;normal\&quot;&gt;A&lt;/mi&gt;&lt;mo&gt;&amp;#x2208;&lt;/mo&gt;&lt;msub&gt;&lt;mi&gt;I&lt;/mi&gt;&lt;mn&gt;1&lt;/mn&gt;&lt;/msub&gt;&lt;mo&gt;,&lt;/mo&gt;&lt;mo&gt;&amp;#xA0;&lt;/mo&gt;&lt;mi mathvariant=\&quot;normal\&quot;&gt;B&lt;/mi&gt;&lt;mo&gt;&amp;#x2208;&lt;/mo&gt;&lt;msub&gt;&lt;mi&gt;I&lt;/mi&gt;&lt;mn&gt;2&lt;/mn&gt;&lt;/msub&gt;&lt;/mrow&gt;&lt;/mfenced&gt;&lt;mo&gt;,&lt;/mo&gt;&lt;mo&gt;&amp;#xA0;&lt;/mo&gt;&lt;mi&gt;se&lt;/mi&gt;&lt;mo&gt;&amp;#xA0;&lt;/mo&gt;&lt;mi&gt;busca&lt;/mi&gt;&lt;mo&gt;&amp;#xA0;&lt;/mo&gt;&lt;mi&gt;minimizar&lt;/mi&gt;&lt;mo&gt;&amp;#xA0;&lt;/mo&gt;&lt;mi&gt;la&lt;/mi&gt;&lt;mo&gt;&amp;#xA0;&lt;/mo&gt;&lt;mi&gt;distancia&lt;/mi&gt;&lt;mo&gt;&amp;#xA0;&lt;/mo&gt;&lt;mi&gt;entre&lt;/mi&gt;&lt;mo&gt;&amp;#xA0;&lt;/mo&gt;&lt;mi&gt;los&lt;/mi&gt;&lt;mo&gt;&amp;#xA0;&lt;/mo&gt;&lt;mi&gt;descriptores&lt;/mi&gt;&lt;mspace linebreak=\&quot;newline\&quot;/&gt;&lt;mpadded lspace=\&quot;-1px\&quot;&gt;&lt;msub&gt;&lt;mover&gt;&lt;mi mathvariant=\&quot;bold\&quot;&gt;d&lt;/mi&gt;&lt;mo&gt;&amp;#x2C6;&lt;/mo&gt;&lt;/mover&gt;&lt;mi mathvariant=\&quot;normal\&quot;&gt;A&lt;/mi&gt;&lt;/msub&gt;&lt;mo&gt;&amp;#xA0;&lt;/mo&gt;&lt;mi mathvariant=\&quot;normal\&quot;&gt;y&lt;/mi&gt;&lt;mo&gt;&amp;#xA0;&lt;/mo&gt;&lt;mo&gt;&amp;#xA0;&lt;/mo&gt;&lt;msub&gt;&lt;mover&gt;&lt;mi mathvariant=\&quot;bold\&quot;&gt;d&lt;/mi&gt;&lt;mo&gt;&amp;#x2C6;&lt;/mo&gt;&lt;/mover&gt;&lt;mi mathvariant=\&quot;normal\&quot;&gt;B&lt;/mi&gt;&lt;/msub&gt;&lt;mo&gt;,&lt;/mo&gt;&lt;mo&gt;&amp;#xA0;&lt;/mo&gt;&lt;mi&gt;mientras&lt;/mi&gt;&lt;mo&gt;&amp;#xA0;&lt;/mo&gt;&lt;mi&gt;que&lt;/mi&gt;&lt;mo&gt;&amp;#xA0;&lt;/mo&gt;&lt;mi&gt;se&lt;/mi&gt;&lt;mo&gt;&amp;#xA0;&lt;/mo&gt;&lt;mi&gt;busca&lt;/mi&gt;&lt;mo&gt;&amp;#xA0;&lt;/mo&gt;&lt;mi&gt;maximizar&lt;/mi&gt;&lt;mo&gt;&amp;#xA0;&lt;/mo&gt;&lt;mi&gt;la&lt;/mi&gt;&lt;mo&gt;&amp;#xA0;&lt;/mo&gt;&lt;mi&gt;distancia&lt;/mi&gt;&lt;mo&gt;&amp;#xA0;&lt;/mo&gt;&lt;mi&gt;entre&lt;/mi&gt;&lt;mo&gt;&amp;#xA0;&lt;/mo&gt;&lt;mo&gt;&amp;#xA0;&lt;/mo&gt;&lt;mo&gt;&amp;#xA0;&lt;/mo&gt;&lt;msub&gt;&lt;mover&gt;&lt;mi mathvariant=\&quot;bold\&quot;&gt;d&lt;/mi&gt;&lt;mo&gt;&amp;#x2C6;&lt;/mo&gt;&lt;/mover&gt;&lt;msub&gt;&lt;mi mathvariant=\&quot;normal\&quot;&gt;N&lt;/mi&gt;&lt;mn&gt;1&lt;/mn&gt;&lt;/msub&gt;&lt;/msub&gt;&lt;mo&gt;&amp;#xA0;&lt;/mo&gt;&lt;mi mathvariant=\&quot;normal\&quot;&gt;y&lt;/mi&gt;&lt;mo&gt;&amp;#xA0;&lt;/mo&gt;&lt;mo&gt;&amp;#xA0;&lt;/mo&gt;&lt;msub&gt;&lt;mover&gt;&lt;mi mathvariant=\&quot;bold\&quot;&gt;d&lt;/mi&gt;&lt;mo&gt;&amp;#x2C6;&lt;/mo&gt;&lt;/mover&gt;&lt;msub&gt;&lt;mi mathvariant=\&quot;normal\&quot;&gt;N&lt;/mi&gt;&lt;mn&gt;2&lt;/mn&gt;&lt;/msub&gt;&lt;/msub&gt;&lt;/mpadded&gt;&lt;mo&gt;.&lt;/mo&gt;&lt;mspace linebreak=\&quot;newline\&quot;/&gt;&lt;mi&gt;M&amp;#xE1;s&lt;/mi&gt;&lt;mo&gt;&amp;#xA0;&lt;/mo&gt;&lt;mi&gt;adelante&lt;/mi&gt;&lt;mo&gt;&amp;#xA0;&lt;/mo&gt;&lt;mi&gt;se&lt;/mi&gt;&lt;mo&gt;&amp;#xA0;&lt;/mo&gt;&lt;mi&gt;definir&amp;#xE1;n&lt;/mi&gt;&lt;mo&gt;&amp;#xA0;&lt;/mo&gt;&lt;msub&gt;&lt;mi mathvariant=\&quot;normal\&quot;&gt;N&lt;/mi&gt;&lt;mn&gt;1&lt;/mn&gt;&lt;/msub&gt;&lt;mo&gt;&amp;#xA0;&lt;/mo&gt;&lt;mi mathvariant=\&quot;normal\&quot;&gt;y&lt;/mi&gt;&lt;mo&gt;&amp;#xA0;&lt;/mo&gt;&lt;msub&gt;&lt;mi mathvariant=\&quot;normal\&quot;&gt;N&lt;/mi&gt;&lt;mn&gt;2&lt;/mn&gt;&lt;/msub&gt;&lt;mo&gt;.&lt;/mo&gt;&lt;mo&gt;&amp;#xA0;&lt;/mo&gt;&lt;mi&gt;Por&lt;/mi&gt;&lt;mo&gt;&amp;#xA0;&lt;/mo&gt;&lt;mi&gt;ahora&lt;/mi&gt;&lt;mo&gt;,&lt;/mo&gt;&lt;mo&gt;&amp;#xA0;&lt;/mo&gt;&lt;mi&gt;tengamos&lt;/mi&gt;&lt;mo&gt;&amp;#xA0;&lt;/mo&gt;&lt;mi&gt;en&lt;/mi&gt;&lt;mo&gt;&amp;#xA0;&lt;/mo&gt;&lt;mi&gt;cuenta&lt;/mi&gt;&lt;mo&gt;&amp;#xA0;&lt;/mo&gt;&lt;mi&gt;que&lt;/mi&gt;&lt;mo&gt;&amp;#xA0;&lt;/mo&gt;&lt;mspace linebreak=\&quot;newline\&quot;/&gt;&lt;msub&gt;&lt;mi mathvariant=\&quot;normal\&quot;&gt;N&lt;/mi&gt;&lt;mn&gt;1&lt;/mn&gt;&lt;/msub&gt;&lt;mo&gt;&amp;#x2208;&lt;/mo&gt;&lt;msub&gt;&lt;mi mathvariant=\&quot;normal\&quot;&gt;I&lt;/mi&gt;&lt;mn&gt;1&lt;/mn&gt;&lt;/msub&gt;&lt;mo&gt;&amp;#xA0;&lt;/mo&gt;&lt;mi mathvariant=\&quot;normal\&quot;&gt;y&lt;/mi&gt;&lt;mo&gt;&amp;#xA0;&lt;/mo&gt;&lt;msub&gt;&lt;mi mathvariant=\&quot;normal\&quot;&gt;N&lt;/mi&gt;&lt;mn&gt;2&lt;/mn&gt;&lt;/msub&gt;&lt;mo&gt;&amp;#x2208;&lt;/mo&gt;&lt;msub&gt;&lt;mi mathvariant=\&quot;normal\&quot;&gt;I&lt;/mi&gt;&lt;mn&gt;2&lt;/mn&gt;&lt;/msub&gt;&lt;mo&gt;&amp;#xA0;&lt;/mo&gt;&lt;mo&gt;,&lt;/mo&gt;&lt;mo&gt;&amp;#xA0;&lt;/mo&gt;&lt;mi mathvariant=\&quot;normal\&quot;&gt;y&lt;/mi&gt;&lt;mo&gt;&amp;#xA0;&lt;/mo&gt;&lt;mi&gt;que&lt;/mi&gt;&lt;mo&gt;&amp;#xA0;&lt;/mo&gt;&lt;mi&gt;estos&lt;/mi&gt;&lt;mo&gt;&amp;#xA0;&lt;/mo&gt;&lt;mi&gt;puntos&lt;/mi&gt;&lt;mo&gt;&amp;#xA0;&lt;/mo&gt;&lt;mi&gt;son&lt;/mi&gt;&lt;mo&gt;&amp;#xA0;&lt;/mo&gt;&lt;mi&gt;los&lt;/mi&gt;&lt;mo&gt;&amp;#xA0;&lt;/mo&gt;&lt;mi&gt;p&amp;#xED;xeles&lt;/mi&gt;&lt;mo&gt;&amp;#xA0;&lt;/mo&gt;&lt;mi&gt;m&amp;#xE1;s&lt;/mi&gt;&lt;mo&gt;&amp;#xA0;&lt;/mo&gt;&lt;mi&gt;confusos&lt;/mi&gt;&lt;mo&gt;&amp;#xA0;&lt;/mo&gt;&lt;mi&gt;respecto&lt;/mi&gt;&lt;mo&gt;&amp;#xA0;&lt;/mo&gt;&lt;mi mathvariant=\&quot;normal\&quot;&gt;a&lt;/mi&gt;&lt;mo&gt;&amp;#xA0;&lt;/mo&gt;&lt;mi mathvariant=\&quot;normal\&quot;&gt;A&lt;/mi&gt;&lt;mo&gt;&amp;#xA0;&lt;/mo&gt;&lt;mi mathvariant=\&quot;normal\&quot;&gt;y&lt;/mi&gt;&lt;mo&gt;&amp;#xA0;&lt;/mo&gt;&lt;mi mathvariant=\&quot;normal\&quot;&gt;B&lt;/mi&gt;&lt;mo&gt;&amp;#xA0;&lt;/mo&gt;&lt;/mstyle&gt;&lt;/math&gt;&quot;,&quot;truncated&quot;:false}" id="199" name="Google Shape;199;p29" title="Dado espacio un espacio par espacio de espacio imágenes espacio abrir paréntesis normal I subíndice 1 coma espacio normal I subíndice 2 cerrar paréntesis espacio normal y espacio una espacio correspondencia espacio c espacio dos puntos espacio A espacio flecha izquierda y derecha espacio B espacio&#10;abrir paréntesis donde espacio normal A pertenece I subíndice 1 coma espacio normal B pertenece I subíndice 2 cerrar paréntesis coma espacio se espacio busca espacio minimizar espacio la espacio distancia espacio entre espacio los espacio descriptores&#10;negrita d con ˆ encima subíndice normal A espacio normal y espacio espacio negrita d con ˆ encima subíndice normal B coma espacio mientras espacio que espacio se espacio busca espacio maximizar espacio la espacio distancia espacio entre espacio espacio espacio negrita d con ˆ encima subíndice normal N subíndice 1 fin subíndice espacio normal y espacio espacio negrita d con ˆ encima subíndice normal N subíndice 2 fin subíndice.&#10;Más espacio adelante espacio se espacio definirán espacio normal N subíndice 1 espacio normal y espacio normal N subíndice 2. espacio Por espacio ahora coma espacio tengamos espacio en espacio cuenta espacio que espacio&#10;normal N subíndice 1 pertenece normal I subíndice 1 espacio normal y espacio normal N subíndice 2 pertenece normal I subíndice 2 espacio coma espacio normal y espacio que espacio estos espacio puntos espacio son espacio los espacio píxeles espacio más espacio confusos espacio respecto espacio normal a espacio normal A espacio normal y espacio normal B espacio"/>
          <p:cNvPicPr preferRelativeResize="0"/>
          <p:nvPr/>
        </p:nvPicPr>
        <p:blipFill>
          <a:blip r:embed="rId3">
            <a:alphaModFix/>
          </a:blip>
          <a:stretch>
            <a:fillRect/>
          </a:stretch>
        </p:blipFill>
        <p:spPr>
          <a:xfrm>
            <a:off x="1075644" y="2030200"/>
            <a:ext cx="6996313" cy="2040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0"/>
          <p:cNvPicPr preferRelativeResize="0"/>
          <p:nvPr/>
        </p:nvPicPr>
        <p:blipFill>
          <a:blip r:embed="rId3">
            <a:alphaModFix/>
          </a:blip>
          <a:stretch>
            <a:fillRect/>
          </a:stretch>
        </p:blipFill>
        <p:spPr>
          <a:xfrm>
            <a:off x="1819638" y="752275"/>
            <a:ext cx="5504725" cy="363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idx="1" type="body"/>
          </p:nvPr>
        </p:nvSpPr>
        <p:spPr>
          <a:xfrm>
            <a:off x="727650" y="1340950"/>
            <a:ext cx="7688700" cy="35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Definimos a la </a:t>
            </a:r>
            <a:r>
              <a:rPr b="1" lang="es-419"/>
              <a:t>distancia positiva </a:t>
            </a:r>
            <a:r>
              <a:rPr lang="es-419"/>
              <a:t>p(c) correspondiente a c como: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Buscamos </a:t>
            </a:r>
            <a:r>
              <a:rPr b="1" lang="es-419"/>
              <a:t>minimizar </a:t>
            </a:r>
            <a:r>
              <a:rPr lang="es-419"/>
              <a:t>este valor.</a:t>
            </a:r>
            <a:endParaRPr/>
          </a:p>
          <a:p>
            <a:pPr indent="0" lvl="0" marL="0" rtl="0" algn="l">
              <a:spcBef>
                <a:spcPts val="1200"/>
              </a:spcBef>
              <a:spcAft>
                <a:spcPts val="0"/>
              </a:spcAft>
              <a:buNone/>
            </a:pPr>
            <a:r>
              <a:rPr lang="es-419"/>
              <a:t>Definimos a la </a:t>
            </a:r>
            <a:r>
              <a:rPr b="1" lang="es-419"/>
              <a:t>distancia negativa</a:t>
            </a:r>
            <a:r>
              <a:rPr lang="es-419"/>
              <a:t> n(c) como: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que toma en cuenta el descriptor más confuso entre A y B. Buscamos </a:t>
            </a:r>
            <a:r>
              <a:rPr b="1" lang="es-419"/>
              <a:t>maximizar </a:t>
            </a:r>
            <a:r>
              <a:rPr lang="es-419"/>
              <a:t>este valor.</a:t>
            </a:r>
            <a:endParaRPr/>
          </a:p>
          <a:p>
            <a:pPr indent="0" lvl="0" marL="0" rtl="0" algn="l">
              <a:spcBef>
                <a:spcPts val="1200"/>
              </a:spcBef>
              <a:spcAft>
                <a:spcPts val="0"/>
              </a:spcAft>
              <a:buNone/>
            </a:pPr>
            <a:r>
              <a:rPr lang="es-419"/>
              <a:t>Finalmente, para un hiperparámetro M se define el triplet margin ranking loss como: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quot;mathml&quot;:&quot;&lt;math style=\&quot;font-family:stix;font-size:16px;\&quot; xmlns=\&quot;http://www.w3.org/1998/Math/MathML\&quot;&gt;&lt;mstyle mathsize=\&quot;16px\&quot;&gt;&lt;mi&gt;p&lt;/mi&gt;&lt;mfenced&gt;&lt;mi&gt;c&lt;/mi&gt;&lt;/mfenced&gt;&lt;mo&gt;&amp;#xA0;&lt;/mo&gt;&lt;mo&gt;=&lt;/mo&gt;&lt;mo&gt;&amp;#x2009;&lt;/mo&gt;&lt;mo&gt;&amp;#x2225;&lt;/mo&gt;&lt;msub&gt;&lt;mover&gt;&lt;mi&gt;d&lt;/mi&gt;&lt;mo&gt;&amp;#x2C6;&lt;/mo&gt;&lt;/mover&gt;&lt;mi&gt;A&lt;/mi&gt;&lt;/msub&gt;&lt;mo&gt;-&lt;/mo&gt;&lt;msub&gt;&lt;mover&gt;&lt;mi&gt;d&lt;/mi&gt;&lt;mo&gt;&amp;#x2C6;&lt;/mo&gt;&lt;/mover&gt;&lt;mi&gt;B&lt;/mi&gt;&lt;/msub&gt;&lt;msub&gt;&lt;mo&gt;&amp;#x2225;&lt;/mo&gt;&lt;mn&gt;2&lt;/mn&gt;&lt;/msub&gt;&lt;/mstyle&gt;&lt;/math&gt;&quot;,&quot;truncated&quot;:false}" id="212" name="Google Shape;212;p31" title="p abrir paréntesis c cerrar paréntesis espacio igual espacio fino paralelo d con ˆ encima subíndice A menos d con ˆ encima subíndice B paralelo subíndice 2"/>
          <p:cNvPicPr preferRelativeResize="0"/>
          <p:nvPr/>
        </p:nvPicPr>
        <p:blipFill>
          <a:blip r:embed="rId3">
            <a:alphaModFix/>
          </a:blip>
          <a:stretch>
            <a:fillRect/>
          </a:stretch>
        </p:blipFill>
        <p:spPr>
          <a:xfrm>
            <a:off x="3615944" y="1687546"/>
            <a:ext cx="1912112" cy="292608"/>
          </a:xfrm>
          <a:prstGeom prst="rect">
            <a:avLst/>
          </a:prstGeom>
          <a:noFill/>
          <a:ln>
            <a:noFill/>
          </a:ln>
        </p:spPr>
      </p:pic>
      <p:pic>
        <p:nvPicPr>
          <p:cNvPr descr="{&quot;mathml&quot;:&quot;&lt;math style=\&quot;font-family:stix;font-size:16px;\&quot; xmlns=\&quot;http://www.w3.org/1998/Math/MathML\&quot;&gt;&lt;mstyle mathsize=\&quot;16px\&quot;&gt;&lt;mi&gt;n&lt;/mi&gt;&lt;mfenced&gt;&lt;mi&gt;c&lt;/mi&gt;&lt;/mfenced&gt;&lt;mo&gt;&amp;#xA0;&lt;/mo&gt;&lt;mo&gt;=&lt;/mo&gt;&lt;mo&gt;&amp;#xA0;&lt;/mo&gt;&lt;mi&gt;min&lt;/mi&gt;&lt;mfenced&gt;&lt;mrow&gt;&lt;mo&gt;&amp;#x2225;&lt;/mo&gt;&lt;msub&gt;&lt;mover&gt;&lt;mi mathvariant=\&quot;normal\&quot;&gt;d&lt;/mi&gt;&lt;mo&gt;&amp;#x2C6;&lt;/mo&gt;&lt;/mover&gt;&lt;mi mathvariant=\&quot;normal\&quot;&gt;A&lt;/mi&gt;&lt;/msub&gt;&lt;mo&gt;-&lt;/mo&gt;&lt;msub&gt;&lt;mover&gt;&lt;mi mathvariant=\&quot;normal\&quot;&gt;d&lt;/mi&gt;&lt;mo&gt;&amp;#x2C6;&lt;/mo&gt;&lt;/mover&gt;&lt;msub&gt;&lt;mi mathvariant=\&quot;normal\&quot;&gt;N&lt;/mi&gt;&lt;mn&gt;2&lt;/mn&gt;&lt;/msub&gt;&lt;/msub&gt;&lt;msub&gt;&lt;mo&gt;&amp;#x2225;&lt;/mo&gt;&lt;mn&gt;2&lt;/mn&gt;&lt;/msub&gt;&lt;mo&gt;,&lt;/mo&gt;&lt;mo&gt;&amp;#x2225;&lt;/mo&gt;&lt;msub&gt;&lt;mover&gt;&lt;mi mathvariant=\&quot;normal\&quot;&gt;d&lt;/mi&gt;&lt;mo&gt;&amp;#x2C6;&lt;/mo&gt;&lt;/mover&gt;&lt;mi mathvariant=\&quot;normal\&quot;&gt;B&lt;/mi&gt;&lt;/msub&gt;&lt;mo&gt;-&lt;/mo&gt;&lt;msub&gt;&lt;mover&gt;&lt;mi mathvariant=\&quot;normal\&quot;&gt;d&lt;/mi&gt;&lt;mo&gt;&amp;#x2C6;&lt;/mo&gt;&lt;/mover&gt;&lt;msub&gt;&lt;mi mathvariant=\&quot;normal\&quot;&gt;N&lt;/mi&gt;&lt;mn&gt;1&lt;/mn&gt;&lt;/msub&gt;&lt;/msub&gt;&lt;msub&gt;&lt;mo&gt;&amp;#x2225;&lt;/mo&gt;&lt;mn&gt;2&lt;/mn&gt;&lt;/msub&gt;&lt;/mrow&gt;&lt;/mfenced&gt;&lt;/mstyle&gt;&lt;/math&gt;&quot;,&quot;truncated&quot;:false}" id="213" name="Google Shape;213;p31" title="n abrir paréntesis c cerrar paréntesis espacio igual espacio min abrir paréntesis paralelo normal d con ˆ encima subíndice normal A menos normal d con ˆ encima subíndice normal N subíndice 2 fin subíndice paralelo subíndice 2 coma paralelo normal d con ˆ encima subíndice normal B menos normal d con ˆ encima subíndice normal N subíndice 1 fin subíndice paralelo subíndice 2 cerrar paréntesis"/>
          <p:cNvPicPr preferRelativeResize="0"/>
          <p:nvPr/>
        </p:nvPicPr>
        <p:blipFill>
          <a:blip r:embed="rId4">
            <a:alphaModFix/>
          </a:blip>
          <a:stretch>
            <a:fillRect/>
          </a:stretch>
        </p:blipFill>
        <p:spPr>
          <a:xfrm>
            <a:off x="2706674" y="2816952"/>
            <a:ext cx="3730652" cy="432647"/>
          </a:xfrm>
          <a:prstGeom prst="rect">
            <a:avLst/>
          </a:prstGeom>
          <a:noFill/>
          <a:ln>
            <a:noFill/>
          </a:ln>
        </p:spPr>
      </p:pic>
      <p:pic>
        <p:nvPicPr>
          <p:cNvPr descr="{&quot;mathml&quot;:&quot;&lt;math style=\&quot;font-family:stix;font-size:16px;\&quot; xmlns=\&quot;http://www.w3.org/1998/Math/MathML\&quot;&gt;&lt;mstyle mathsize=\&quot;16px\&quot;&gt;&lt;mi&gt;m&lt;/mi&gt;&lt;mfenced&gt;&lt;mi&gt;c&lt;/mi&gt;&lt;/mfenced&gt;&lt;mo&gt;&amp;#xA0;&lt;/mo&gt;&lt;mo&gt;=&lt;/mo&gt;&lt;mo&gt;&amp;#xA0;&lt;/mo&gt;&lt;mi&gt;max&lt;/mi&gt;&lt;mfenced&gt;&lt;mrow&gt;&lt;mn&gt;0&lt;/mn&gt;&lt;mo&gt;,&lt;/mo&gt;&lt;mo&gt;&amp;#xA0;&lt;/mo&gt;&lt;mi mathvariant=\&quot;normal\&quot;&gt;M&lt;/mi&gt;&lt;mo&gt;&amp;#xA0;&lt;/mo&gt;&lt;mo&gt;+&lt;/mo&gt;&lt;mo&gt;&amp;#xA0;&lt;/mo&gt;&lt;mi mathvariant=\&quot;normal\&quot;&gt;p&lt;/mi&gt;&lt;msup&gt;&lt;mfenced&gt;&lt;mi mathvariant=\&quot;normal\&quot;&gt;c&lt;/mi&gt;&lt;/mfenced&gt;&lt;mn&gt;2&lt;/mn&gt;&lt;/msup&gt;&lt;mo&gt;-&lt;/mo&gt;&lt;mi mathvariant=\&quot;normal\&quot;&gt;n&lt;/mi&gt;&lt;msup&gt;&lt;mfenced&gt;&lt;mi mathvariant=\&quot;normal\&quot;&gt;c&lt;/mi&gt;&lt;/mfenced&gt;&lt;mn&gt;2&lt;/mn&gt;&lt;/msup&gt;&lt;/mrow&gt;&lt;/mfenced&gt;&lt;/mstyle&gt;&lt;/math&gt;&quot;,&quot;truncated&quot;:false}" id="214" name="Google Shape;214;p31" title="m abrir paréntesis c cerrar paréntesis espacio igual espacio max abrir paréntesis 0 coma espacio normal M espacio más espacio normal p abrir paréntesis normal c cerrar paréntesis al cuadrado menos normal n abrir paréntesis normal c cerrar paréntesis al cuadrado cerrar paréntesis"/>
          <p:cNvPicPr preferRelativeResize="0"/>
          <p:nvPr/>
        </p:nvPicPr>
        <p:blipFill>
          <a:blip r:embed="rId5">
            <a:alphaModFix/>
          </a:blip>
          <a:stretch>
            <a:fillRect/>
          </a:stretch>
        </p:blipFill>
        <p:spPr>
          <a:xfrm>
            <a:off x="2878075" y="4040623"/>
            <a:ext cx="3387851" cy="2531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9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Feature detection and matching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2824488" y="2228150"/>
            <a:ext cx="3620272" cy="2111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Muestras negativas</a:t>
            </a:r>
            <a:endParaRPr/>
          </a:p>
        </p:txBody>
      </p:sp>
      <p:sp>
        <p:nvSpPr>
          <p:cNvPr id="220" name="Google Shape;22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Definimos ahora como obtener las muestras N</a:t>
            </a:r>
            <a:r>
              <a:rPr baseline="-25000" lang="es-419"/>
              <a:t>1</a:t>
            </a:r>
            <a:r>
              <a:rPr lang="es-419"/>
              <a:t> y N</a:t>
            </a:r>
            <a:r>
              <a:rPr baseline="-25000" lang="es-419"/>
              <a:t>2</a:t>
            </a:r>
            <a:r>
              <a:rPr lang="es-419"/>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Similarmente para N</a:t>
            </a:r>
            <a:r>
              <a:rPr baseline="-25000" lang="es-419"/>
              <a:t>2</a:t>
            </a:r>
            <a:r>
              <a:rPr lang="es-419"/>
              <a:t>. De esta manera, N</a:t>
            </a:r>
            <a:r>
              <a:rPr baseline="-25000" lang="es-419"/>
              <a:t>1</a:t>
            </a:r>
            <a:r>
              <a:rPr lang="es-419"/>
              <a:t> y N</a:t>
            </a:r>
            <a:r>
              <a:rPr baseline="-25000" lang="es-419"/>
              <a:t>2 </a:t>
            </a:r>
            <a:r>
              <a:rPr lang="es-419"/>
              <a:t>son los descriptores más confusos (N</a:t>
            </a:r>
            <a:r>
              <a:rPr baseline="-25000" lang="es-419"/>
              <a:t>1</a:t>
            </a:r>
            <a:r>
              <a:rPr lang="es-419"/>
              <a:t> para B y N</a:t>
            </a:r>
            <a:r>
              <a:rPr baseline="-25000" lang="es-419"/>
              <a:t>2</a:t>
            </a:r>
            <a:r>
              <a:rPr lang="es-419"/>
              <a:t> para A) que se encuentran fuera de su vecindad a distancia K (hiperparámetro).</a:t>
            </a:r>
            <a:endParaRPr/>
          </a:p>
          <a:p>
            <a:pPr indent="0" lvl="0" marL="0" rtl="0" algn="l">
              <a:spcBef>
                <a:spcPts val="1200"/>
              </a:spcBef>
              <a:spcAft>
                <a:spcPts val="1200"/>
              </a:spcAft>
              <a:buNone/>
            </a:pPr>
            <a:r>
              <a:rPr lang="es-419"/>
              <a:t>La pérdida m definida tiene como objetivo asegurar la </a:t>
            </a:r>
            <a:r>
              <a:rPr b="1" lang="es-419"/>
              <a:t>distinción</a:t>
            </a:r>
            <a:r>
              <a:rPr lang="es-419"/>
              <a:t> de los descriptores al penalizar descriptores confusos que pueden dar con emparejamientos erróneos. Para poder dar con la </a:t>
            </a:r>
            <a:r>
              <a:rPr b="1" lang="es-419"/>
              <a:t>repetibilidad </a:t>
            </a:r>
            <a:r>
              <a:rPr lang="es-419"/>
              <a:t>de las detecciones, necesitamos agregar un término que contemple la detección en el error.</a:t>
            </a:r>
            <a:endParaRPr/>
          </a:p>
        </p:txBody>
      </p:sp>
      <p:pic>
        <p:nvPicPr>
          <p:cNvPr descr="{&quot;mathml&quot;:&quot;&lt;math style=\&quot;font-family:stix;font-size:16px;\&quot; xmlns=\&quot;http://www.w3.org/1998/Math/MathML\&quot;&gt;&lt;mstyle mathsize=\&quot;16px\&quot;&gt;&lt;msub&gt;&lt;mi&gt;N&lt;/mi&gt;&lt;mn&gt;1&lt;/mn&gt;&lt;/msub&gt;&lt;mo&gt;&amp;#xA0;&lt;/mo&gt;&lt;mo&gt;=&lt;/mo&gt;&lt;mo&gt;&amp;#x2009;&lt;/mo&gt;&lt;mi&gt;arg&lt;/mi&gt;&lt;mo&gt;&amp;#xA0;&lt;/mo&gt;&lt;munder&gt;&lt;mi&gt;min&lt;/mi&gt;&lt;mrow&gt;&lt;mi mathvariant=\&quot;normal\&quot;&gt;P&lt;/mi&gt;&lt;mo&gt;&amp;#x2208;&lt;/mo&gt;&lt;msub&gt;&lt;mi mathvariant=\&quot;normal\&quot;&gt;I&lt;/mi&gt;&lt;mn&gt;1&lt;/mn&gt;&lt;/msub&gt;&lt;/mrow&gt;&lt;/munder&gt;&lt;mo&gt;&amp;#x2225;&lt;/mo&gt;&lt;msub&gt;&lt;mover&gt;&lt;mi mathvariant=\&quot;normal\&quot;&gt;d&lt;/mi&gt;&lt;mo&gt;&amp;#x2C6;&lt;/mo&gt;&lt;/mover&gt;&lt;mi mathvariant=\&quot;normal\&quot;&gt;P&lt;/mi&gt;&lt;/msub&gt;&lt;mo&gt;-&lt;/mo&gt;&lt;msub&gt;&lt;mover&gt;&lt;mi mathvariant=\&quot;normal\&quot;&gt;d&lt;/mi&gt;&lt;mo&gt;&amp;#x2C6;&lt;/mo&gt;&lt;/mover&gt;&lt;mi mathvariant=\&quot;normal\&quot;&gt;B&lt;/mi&gt;&lt;/msub&gt;&lt;msub&gt;&lt;mo&gt;&amp;#x2225;&lt;/mo&gt;&lt;mn&gt;2&lt;/mn&gt;&lt;/msub&gt;&lt;mo&gt;&amp;#xA0;&lt;/mo&gt;&lt;mi mathvariant=\&quot;normal\&quot;&gt;s&lt;/mi&gt;&lt;mo&gt;.&lt;/mo&gt;&lt;mi mathvariant=\&quot;normal\&quot;&gt;t&lt;/mi&gt;&lt;mo&gt;.&lt;/mo&gt;&lt;mo&gt;&amp;#xA0;&lt;/mo&gt;&lt;mo&gt;&amp;#x2225;&lt;/mo&gt;&lt;mi mathvariant=\&quot;normal\&quot;&gt;P&lt;/mi&gt;&lt;mo&gt;&amp;#xA0;&lt;/mo&gt;&lt;mo&gt;-&lt;/mo&gt;&lt;mo&gt;&amp;#xA0;&lt;/mo&gt;&lt;mi mathvariant=\&quot;normal\&quot;&gt;A&lt;/mi&gt;&lt;msub&gt;&lt;mo&gt;&amp;#x2225;&lt;/mo&gt;&lt;mo&gt;&amp;#x221E;&lt;/mo&gt;&lt;/msub&gt;&lt;mo&gt;&amp;gt;&lt;/mo&gt;&lt;mi mathvariant=\&quot;normal\&quot;&gt;K&lt;/mi&gt;&lt;/mstyle&gt;&lt;/math&gt;&quot;,&quot;truncated&quot;:false}" id="221" name="Google Shape;221;p32" title="N subíndice 1 espacio igual espacio fino arg espacio min con normal P pertenece normal I subíndice 1 debajo paralelo normal d con ˆ encima subíndice normal P menos normal d con ˆ encima subíndice normal B paralelo subíndice 2 espacio normal s. normal t. espacio paralelo normal P espacio menos espacio normal A paralelo subíndice infinito mayor que normal K"/>
          <p:cNvPicPr preferRelativeResize="0"/>
          <p:nvPr/>
        </p:nvPicPr>
        <p:blipFill>
          <a:blip r:embed="rId3">
            <a:alphaModFix/>
          </a:blip>
          <a:stretch>
            <a:fillRect/>
          </a:stretch>
        </p:blipFill>
        <p:spPr>
          <a:xfrm>
            <a:off x="2499564" y="2423763"/>
            <a:ext cx="4144872" cy="5153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Error final</a:t>
            </a:r>
            <a:endParaRPr/>
          </a:p>
        </p:txBody>
      </p:sp>
      <p:sp>
        <p:nvSpPr>
          <p:cNvPr id="227" name="Google Shape;227;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Agregamos un término más al error, </a:t>
            </a:r>
            <a:r>
              <a:rPr lang="es-419"/>
              <a:t>definiéndolo</a:t>
            </a:r>
            <a:r>
              <a:rPr lang="es-419"/>
              <a:t> como:</a:t>
            </a:r>
            <a:endParaRPr/>
          </a:p>
        </p:txBody>
      </p:sp>
      <p:pic>
        <p:nvPicPr>
          <p:cNvPr descr="{&quot;mathml&quot;:&quot;&lt;math style=\&quot;font-family:stix;font-size:16px;\&quot; xmlns=\&quot;http://www.w3.org/1998/Math/MathML\&quot;&gt;&lt;mstyle mathsize=\&quot;16px\&quot;&gt;&lt;mi mathvariant=\&quot;script\&quot;&gt;L&lt;/mi&gt;&lt;mfenced&gt;&lt;mrow&gt;&lt;msub&gt;&lt;mi&gt;I&lt;/mi&gt;&lt;mn&gt;1&lt;/mn&gt;&lt;/msub&gt;&lt;mo&gt;,&lt;/mo&gt;&lt;msub&gt;&lt;mi&gt;I&lt;/mi&gt;&lt;mn&gt;2&lt;/mn&gt;&lt;/msub&gt;&lt;/mrow&gt;&lt;/mfenced&gt;&lt;mo&gt;&amp;#xA0;&lt;/mo&gt;&lt;mo&gt;=&lt;/mo&gt;&lt;mpadded lspace=\&quot;-1px\&quot;&gt;&lt;mo&gt;&amp;#xA0;&lt;/mo&gt;&lt;munder&gt;&lt;mo&gt;&amp;#x2211;&lt;/mo&gt;&lt;mrow&gt;&lt;mi&gt;c&lt;/mi&gt;&lt;mo&gt;&amp;#x2208;&lt;/mo&gt;&lt;mi mathvariant=\&quot;script\&quot;&gt;C&lt;/mi&gt;&lt;/mrow&gt;&lt;/munder&gt;&lt;mfrac&gt;&lt;mrow&gt;&lt;msubsup&gt;&lt;mi&gt;s&lt;/mi&gt;&lt;mi&gt;c&lt;/mi&gt;&lt;mfenced&gt;&lt;mn&gt;1&lt;/mn&gt;&lt;/mfenced&gt;&lt;/msubsup&gt;&lt;msubsup&gt;&lt;mi&gt;s&lt;/mi&gt;&lt;mi&gt;c&lt;/mi&gt;&lt;mfenced&gt;&lt;mn&gt;2&lt;/mn&gt;&lt;/mfenced&gt;&lt;/msubsup&gt;&lt;/mrow&gt;&lt;mrow&gt;&lt;munder&gt;&lt;mo&gt;&amp;#x2211;&lt;/mo&gt;&lt;mrow&gt;&lt;mi&gt;q&lt;/mi&gt;&lt;mo&gt;&amp;#x2208;&lt;/mo&gt;&lt;mi mathvariant=\&quot;script\&quot;&gt;C&lt;/mi&gt;&lt;/mrow&gt;&lt;/munder&gt;&lt;msubsup&gt;&lt;mi&gt;s&lt;/mi&gt;&lt;mi&gt;q&lt;/mi&gt;&lt;mfenced&gt;&lt;mn&gt;1&lt;/mn&gt;&lt;/mfenced&gt;&lt;/msubsup&gt;&lt;msubsup&gt;&lt;mi&gt;s&lt;/mi&gt;&lt;mi&gt;q&lt;/mi&gt;&lt;mfenced&gt;&lt;mn&gt;2&lt;/mn&gt;&lt;/mfenced&gt;&lt;/msubsup&gt;&lt;/mrow&gt;&lt;/mfrac&gt;&lt;mi&gt;m&lt;/mi&gt;&lt;mfenced&gt;&lt;mi&gt;c&lt;/mi&gt;&lt;/mfenced&gt;&lt;/mpadded&gt;&lt;mo&gt;,&lt;/mo&gt;&lt;mo&gt;&amp;#xA0;&lt;/mo&gt;&lt;mi&gt;siendo&lt;/mi&gt;&lt;mo&gt;&amp;#xA0;&lt;/mo&gt;&lt;msubsup&gt;&lt;mi mathvariant=\&quot;normal\&quot;&gt;s&lt;/mi&gt;&lt;mi mathvariant=\&quot;normal\&quot;&gt;c&lt;/mi&gt;&lt;mfenced&gt;&lt;mn&gt;1&lt;/mn&gt;&lt;/mfenced&gt;&lt;/msubsup&gt;&lt;mo&gt;&amp;#xA0;&lt;/mo&gt;&lt;mi mathvariant=\&quot;normal\&quot;&gt;y&lt;/mi&gt;&lt;mo&gt;&amp;#xA0;&lt;/mo&gt;&lt;msubsup&gt;&lt;mi mathvariant=\&quot;normal\&quot;&gt;s&lt;/mi&gt;&lt;mi mathvariant=\&quot;normal\&quot;&gt;c&lt;/mi&gt;&lt;mfenced&gt;&lt;mn&gt;2&lt;/mn&gt;&lt;/mfenced&gt;&lt;/msubsup&gt;&lt;mo&gt;&amp;#xA0;&lt;/mo&gt;&lt;mspace linebreak=\&quot;newline\&quot;/&gt;&lt;mi&gt;los&lt;/mi&gt;&lt;mo&gt;&amp;#xA0;&lt;/mo&gt;&lt;mi&gt;soft&lt;/mi&gt;&lt;mo&gt;&amp;#xA0;&lt;/mo&gt;&lt;mi&gt;detection&lt;/mi&gt;&lt;mo&gt;&amp;#xA0;&lt;/mo&gt;&lt;mi&gt;scores&lt;/mi&gt;&lt;mo&gt;&amp;#xA0;&lt;/mo&gt;&lt;mi&gt;obtenidos&lt;/mi&gt;&lt;mo&gt;&amp;#xA0;&lt;/mo&gt;&lt;mi&gt;anteriormente&lt;/mi&gt;&lt;mo&gt;&amp;#xA0;&lt;/mo&gt;&lt;mi&gt;en&lt;/mi&gt;&lt;mo&gt;&amp;#xA0;&lt;/mo&gt;&lt;mi&gt;los&lt;/mi&gt;&lt;mo&gt;&amp;#xA0;&lt;/mo&gt;&lt;mi&gt;puntos&lt;/mi&gt;&lt;mo&gt;&amp;#xA0;&lt;/mo&gt;&lt;mi mathvariant=\&quot;normal\&quot;&gt;A&lt;/mi&gt;&lt;mo&gt;&amp;#xA0;&lt;/mo&gt;&lt;mi mathvariant=\&quot;normal\&quot;&gt;y&lt;/mi&gt;&lt;mo&gt;&amp;#xA0;&lt;/mo&gt;&lt;mi mathvariant=\&quot;normal\&quot;&gt;B&lt;/mi&gt;&lt;mo&gt;&amp;#xA0;&lt;/mo&gt;&lt;mi&gt;en&lt;/mi&gt;&lt;mo&gt;&amp;#xA0;&lt;/mo&gt;&lt;msub&gt;&lt;mi mathvariant=\&quot;normal\&quot;&gt;I&lt;/mi&gt;&lt;mn&gt;1&lt;/mn&gt;&lt;/msub&gt;&lt;mo&gt;&amp;#xA0;&lt;/mo&gt;&lt;mi mathvariant=\&quot;normal\&quot;&gt;e&lt;/mi&gt;&lt;mo&gt;&amp;#xA0;&lt;/mo&gt;&lt;msub&gt;&lt;mi mathvariant=\&quot;normal\&quot;&gt;I&lt;/mi&gt;&lt;mn&gt;2&lt;/mn&gt;&lt;/msub&gt;&lt;mspace linebreak=\&quot;newline\&quot;/&gt;&lt;mi&gt;respectivamente&lt;/mi&gt;&lt;mo&gt;,&lt;/mo&gt;&lt;mo&gt;&amp;#xA0;&lt;/mo&gt;&lt;mi mathvariant=\&quot;normal\&quot;&gt;y&lt;/mi&gt;&lt;mo&gt;&amp;#xA0;&lt;/mo&gt;&lt;mi mathvariant=\&quot;script\&quot;&gt;C&lt;/mi&gt;&lt;mo&gt;&amp;#xA0;&lt;/mo&gt;&lt;mi&gt;el&lt;/mi&gt;&lt;mo&gt;&amp;#xA0;&lt;/mo&gt;&lt;mi&gt;conjunto&lt;/mi&gt;&lt;mo&gt;&amp;#xA0;&lt;/mo&gt;&lt;mi&gt;de&lt;/mi&gt;&lt;mo&gt;&amp;#xA0;&lt;/mo&gt;&lt;mi&gt;todas&lt;/mi&gt;&lt;mo&gt;&amp;#xA0;&lt;/mo&gt;&lt;mi&gt;las&lt;/mi&gt;&lt;mo&gt;&amp;#xA0;&lt;/mo&gt;&lt;mi&gt;correspondencias&lt;/mi&gt;&lt;mo&gt;&amp;#xA0;&lt;/mo&gt;&lt;mi&gt;entre&lt;/mi&gt;&lt;mo&gt;&amp;#xA0;&lt;/mo&gt;&lt;msub&gt;&lt;mi mathvariant=\&quot;normal\&quot;&gt;I&lt;/mi&gt;&lt;mn&gt;1&lt;/mn&gt;&lt;/msub&gt;&lt;mo&gt;&amp;#xA0;&lt;/mo&gt;&lt;mi mathvariant=\&quot;normal\&quot;&gt;e&lt;/mi&gt;&lt;mo&gt;&amp;#xA0;&lt;/mo&gt;&lt;msub&gt;&lt;mi mathvariant=\&quot;normal\&quot;&gt;I&lt;/mi&gt;&lt;mn&gt;2&lt;/mn&gt;&lt;/msub&gt;&lt;/mstyle&gt;&lt;/math&gt;&quot;,&quot;truncated&quot;:false}" id="228" name="Google Shape;228;p33" title="caligráfica L abrir paréntesis I subíndice 1 coma I subíndice 2 cerrar paréntesis espacio igual espacio sumatorio para c pertenece caligráfica C de fracción numerador s subíndice c superíndice abrir paréntesis 1 cerrar paréntesis fin superíndice s subíndice c superíndice abrir paréntesis 2 cerrar paréntesis fin superíndice entre denominador sumatorio para q pertenece caligráfica C de s subíndice q superíndice abrir paréntesis 1 cerrar paréntesis fin superíndice s subíndice q superíndice abrir paréntesis 2 cerrar paréntesis fin superíndice fin fracción m abrir paréntesis c cerrar paréntesis coma espacio siendo espacio normal s subíndice normal c superíndice abrir paréntesis 1 cerrar paréntesis fin superíndice espacio normal y espacio normal s subíndice normal c superíndice abrir paréntesis 2 cerrar paréntesis fin superíndice espacio&#10;los espacio soft espacio detection espacio scores espacio obtenidos espacio anteriormente espacio en espacio los espacio puntos espacio normal A espacio normal y espacio normal B espacio en espacio normal I subíndice 1 espacio normal e espacio normal I subíndice 2&#10;respectivamente coma espacio normal y espacio caligráfica C espacio el espacio conjunto espacio de espacio todas espacio las espacio correspondencias espacio entre espacio normal I subíndice 1 espacio normal e espacio normal I subíndice 2"/>
          <p:cNvPicPr preferRelativeResize="0"/>
          <p:nvPr/>
        </p:nvPicPr>
        <p:blipFill>
          <a:blip r:embed="rId3">
            <a:alphaModFix/>
          </a:blip>
          <a:stretch>
            <a:fillRect/>
          </a:stretch>
        </p:blipFill>
        <p:spPr>
          <a:xfrm>
            <a:off x="1397203" y="2440922"/>
            <a:ext cx="6349595" cy="15370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Error final</a:t>
            </a:r>
            <a:endParaRPr/>
          </a:p>
        </p:txBody>
      </p:sp>
      <p:sp>
        <p:nvSpPr>
          <p:cNvPr id="234" name="Google Shape;234;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pérdida propuesta representa un promedio de los márgenes m ponderando respecto de los puntajes de detección. De esta manera, para que el error sea mínimo, las correspondencias con puntajes más altos deben tener un margen bajo.</a:t>
            </a:r>
            <a:endParaRPr/>
          </a:p>
          <a:p>
            <a:pPr indent="0" lvl="0" marL="0" rtl="0" algn="l">
              <a:spcBef>
                <a:spcPts val="1200"/>
              </a:spcBef>
              <a:spcAft>
                <a:spcPts val="0"/>
              </a:spcAft>
              <a:buNone/>
            </a:pPr>
            <a:r>
              <a:rPr lang="es-419"/>
              <a:t>Pensemos al factor agregado al error como una frecuencia.</a:t>
            </a:r>
            <a:endParaRPr/>
          </a:p>
          <a:p>
            <a:pPr indent="0" lvl="0" marL="0" rtl="0" algn="l">
              <a:spcBef>
                <a:spcPts val="1200"/>
              </a:spcBef>
              <a:spcAft>
                <a:spcPts val="1200"/>
              </a:spcAft>
              <a:buNone/>
            </a:pPr>
            <a:r>
              <a:rPr lang="es-419"/>
              <a:t>Con toda esta información, ya se puede proceder a entrenar el modelo.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Tareas a realizar en este problema</a:t>
            </a:r>
            <a:endParaRPr/>
          </a:p>
        </p:txBody>
      </p:sp>
      <p:sp>
        <p:nvSpPr>
          <p:cNvPr id="100" name="Google Shape;100;p15"/>
          <p:cNvSpPr txBox="1"/>
          <p:nvPr>
            <p:ph idx="1" type="body"/>
          </p:nvPr>
        </p:nvSpPr>
        <p:spPr>
          <a:xfrm>
            <a:off x="729450" y="2078875"/>
            <a:ext cx="7688700" cy="2261100"/>
          </a:xfrm>
          <a:prstGeom prst="rect">
            <a:avLst/>
          </a:prstGeom>
          <a:solidFill>
            <a:schemeClr val="lt1"/>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500">
                <a:solidFill>
                  <a:schemeClr val="dk2"/>
                </a:solidFill>
              </a:rPr>
              <a:t>Feature detection: Localizar a nivel de píxel los puntos donde se encuentran las características más prominentes de la imagen</a:t>
            </a:r>
            <a:endParaRPr sz="1500">
              <a:solidFill>
                <a:schemeClr val="dk2"/>
              </a:solidFill>
            </a:endParaRPr>
          </a:p>
          <a:p>
            <a:pPr indent="0" lvl="0" marL="0" rtl="0" algn="l">
              <a:spcBef>
                <a:spcPts val="1200"/>
              </a:spcBef>
              <a:spcAft>
                <a:spcPts val="0"/>
              </a:spcAft>
              <a:buNone/>
            </a:pPr>
            <a:r>
              <a:rPr lang="es-419" sz="1500">
                <a:solidFill>
                  <a:schemeClr val="dk2"/>
                </a:solidFill>
              </a:rPr>
              <a:t>Feature description: Describir cada feature para luego poder ser matcheados con los de otra imagen</a:t>
            </a:r>
            <a:endParaRPr sz="1500">
              <a:solidFill>
                <a:schemeClr val="dk2"/>
              </a:solidFill>
            </a:endParaRPr>
          </a:p>
          <a:p>
            <a:pPr indent="0" lvl="0" marL="0" rtl="0" algn="l">
              <a:spcBef>
                <a:spcPts val="1200"/>
              </a:spcBef>
              <a:spcAft>
                <a:spcPts val="1200"/>
              </a:spcAft>
              <a:buNone/>
            </a:pPr>
            <a:r>
              <a:rPr lang="es-419" sz="1500">
                <a:solidFill>
                  <a:schemeClr val="dk2"/>
                </a:solidFill>
              </a:rPr>
              <a:t>Tradicionalmente, otros enfoques en este problema eran el de primero realizar la tarea de feature detection y luego sobre cada una de ellas aplicar un descriptor. Esto suele ser llamado como sparse local features, en oposición a dense features</a:t>
            </a:r>
            <a:endParaRPr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Desambiguaciones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solidFill>
                  <a:schemeClr val="dk2"/>
                </a:solidFill>
              </a:rPr>
              <a:t>Sparse (escaso): se refiere a que solo una cantidad limitada de puntos son considerados.</a:t>
            </a:r>
            <a:endParaRPr sz="1500">
              <a:solidFill>
                <a:schemeClr val="dk2"/>
              </a:solidFill>
            </a:endParaRPr>
          </a:p>
          <a:p>
            <a:pPr indent="0" lvl="0" marL="0" rtl="0" algn="l">
              <a:spcBef>
                <a:spcPts val="1200"/>
              </a:spcBef>
              <a:spcAft>
                <a:spcPts val="0"/>
              </a:spcAft>
              <a:buNone/>
            </a:pPr>
            <a:r>
              <a:rPr lang="es-419" sz="1500">
                <a:solidFill>
                  <a:schemeClr val="dk2"/>
                </a:solidFill>
              </a:rPr>
              <a:t>Local: Significa que los features, luego de ser detectados son computados (descriptos) en regiones localizadas de la imagen, típicamente en una región alrededor del punto.</a:t>
            </a:r>
            <a:endParaRPr sz="1500">
              <a:solidFill>
                <a:schemeClr val="dk2"/>
              </a:solidFill>
            </a:endParaRPr>
          </a:p>
          <a:p>
            <a:pPr indent="0" lvl="0" marL="0" rtl="0" algn="l">
              <a:spcBef>
                <a:spcPts val="1200"/>
              </a:spcBef>
              <a:spcAft>
                <a:spcPts val="1200"/>
              </a:spcAft>
              <a:buNone/>
            </a:pPr>
            <a:r>
              <a:rPr lang="es-419" sz="1500">
                <a:solidFill>
                  <a:schemeClr val="dk2"/>
                </a:solidFill>
              </a:rPr>
              <a:t>Dense: Se refiere a que los features son computados a lo largo de toda la imagen, en lugar de una región en específico.</a:t>
            </a:r>
            <a:endParaRPr sz="1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Métodos anteriores</a:t>
            </a:r>
            <a:endParaRPr/>
          </a:p>
        </p:txBody>
      </p:sp>
      <p:sp>
        <p:nvSpPr>
          <p:cNvPr id="112" name="Google Shape;112;p17"/>
          <p:cNvSpPr txBox="1"/>
          <p:nvPr>
            <p:ph idx="1" type="body"/>
          </p:nvPr>
        </p:nvSpPr>
        <p:spPr>
          <a:xfrm>
            <a:off x="729450" y="2078875"/>
            <a:ext cx="7688700" cy="26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solidFill>
                  <a:schemeClr val="dk2"/>
                </a:solidFill>
              </a:rPr>
              <a:t>Esta tarea usualmente se solucionaba mediante sparse local features, un método popular que consiste en un approach </a:t>
            </a:r>
            <a:r>
              <a:rPr b="1" lang="es-419" sz="1500">
                <a:solidFill>
                  <a:schemeClr val="dk2"/>
                </a:solidFill>
              </a:rPr>
              <a:t>detect-then-describe</a:t>
            </a:r>
            <a:r>
              <a:rPr lang="es-419" sz="1500">
                <a:solidFill>
                  <a:schemeClr val="dk2"/>
                </a:solidFill>
              </a:rPr>
              <a:t>. </a:t>
            </a:r>
            <a:endParaRPr sz="1500">
              <a:solidFill>
                <a:schemeClr val="dk2"/>
              </a:solidFill>
            </a:endParaRPr>
          </a:p>
          <a:p>
            <a:pPr indent="0" lvl="0" marL="0" rtl="0" algn="l">
              <a:spcBef>
                <a:spcPts val="1200"/>
              </a:spcBef>
              <a:spcAft>
                <a:spcPts val="0"/>
              </a:spcAft>
              <a:buNone/>
            </a:pPr>
            <a:r>
              <a:rPr lang="es-419" sz="1500">
                <a:solidFill>
                  <a:schemeClr val="dk2"/>
                </a:solidFill>
              </a:rPr>
              <a:t>Este approach primero aplica detección de features y luego extrae la descripción de cada feature en una región centrada en cada punto.</a:t>
            </a:r>
            <a:endParaRPr sz="1500">
              <a:solidFill>
                <a:schemeClr val="dk2"/>
              </a:solidFill>
            </a:endParaRPr>
          </a:p>
          <a:p>
            <a:pPr indent="0" lvl="0" marL="0" rtl="0" algn="l">
              <a:spcBef>
                <a:spcPts val="1200"/>
              </a:spcBef>
              <a:spcAft>
                <a:spcPts val="1200"/>
              </a:spcAft>
              <a:buNone/>
            </a:pPr>
            <a:r>
              <a:rPr lang="es-419" sz="1500">
                <a:solidFill>
                  <a:schemeClr val="dk2"/>
                </a:solidFill>
              </a:rPr>
              <a:t>Típicamente, los detectores se enfocan principalmente en estructuras de bajo nivel, y luego los descriptores se encargan de capturar información de alto nivel en la región que rodea al pixel</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Ventajas y desventajas</a:t>
            </a:r>
            <a:endParaRPr/>
          </a:p>
        </p:txBody>
      </p:sp>
      <p:sp>
        <p:nvSpPr>
          <p:cNvPr id="118" name="Google Shape;118;p18"/>
          <p:cNvSpPr txBox="1"/>
          <p:nvPr>
            <p:ph idx="1" type="body"/>
          </p:nvPr>
        </p:nvSpPr>
        <p:spPr>
          <a:xfrm>
            <a:off x="729450" y="2078875"/>
            <a:ext cx="7688700" cy="27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400">
                <a:solidFill>
                  <a:schemeClr val="dk2"/>
                </a:solidFill>
              </a:rPr>
              <a:t>El método </a:t>
            </a:r>
            <a:r>
              <a:rPr b="1" lang="es-419" sz="1400">
                <a:solidFill>
                  <a:schemeClr val="dk2"/>
                </a:solidFill>
              </a:rPr>
              <a:t>detect-then-describe</a:t>
            </a:r>
            <a:r>
              <a:rPr lang="es-419" sz="1400">
                <a:solidFill>
                  <a:schemeClr val="dk2"/>
                </a:solidFill>
              </a:rPr>
              <a:t> ofrece una serie de ventajas: las correspondencias son emparejadas </a:t>
            </a:r>
            <a:r>
              <a:rPr b="1" lang="es-419" sz="1400">
                <a:solidFill>
                  <a:schemeClr val="dk2"/>
                </a:solidFill>
              </a:rPr>
              <a:t>eficientemente</a:t>
            </a:r>
            <a:r>
              <a:rPr lang="es-419" sz="1400">
                <a:solidFill>
                  <a:schemeClr val="dk2"/>
                </a:solidFill>
              </a:rPr>
              <a:t>, el hecho de tener features escasos lo hace </a:t>
            </a:r>
            <a:r>
              <a:rPr b="1" lang="es-419" sz="1400">
                <a:solidFill>
                  <a:schemeClr val="dk2"/>
                </a:solidFill>
              </a:rPr>
              <a:t>eficiente en memoria</a:t>
            </a:r>
            <a:r>
              <a:rPr lang="es-419" sz="1400">
                <a:solidFill>
                  <a:schemeClr val="dk2"/>
                </a:solidFill>
              </a:rPr>
              <a:t>.</a:t>
            </a:r>
            <a:endParaRPr sz="1400">
              <a:solidFill>
                <a:schemeClr val="dk2"/>
              </a:solidFill>
            </a:endParaRPr>
          </a:p>
          <a:p>
            <a:pPr indent="0" lvl="0" marL="0" rtl="0" algn="l">
              <a:spcBef>
                <a:spcPts val="1200"/>
              </a:spcBef>
              <a:spcAft>
                <a:spcPts val="0"/>
              </a:spcAft>
              <a:buNone/>
            </a:pPr>
            <a:r>
              <a:rPr lang="es-419" sz="1400">
                <a:solidFill>
                  <a:schemeClr val="dk2"/>
                </a:solidFill>
              </a:rPr>
              <a:t>Sin embargo, también trae desventajas: no suele tener buen desempeño bajo cambios de apariencia extremas tales como día y noche, temporadas, o fotos con poca textura. Esto se debe principalmente a la falta de repetibilidad en el detector.</a:t>
            </a:r>
            <a:endParaRPr sz="1400">
              <a:solidFill>
                <a:schemeClr val="dk2"/>
              </a:solidFill>
            </a:endParaRPr>
          </a:p>
          <a:p>
            <a:pPr indent="0" lvl="0" marL="0" rtl="0" algn="l">
              <a:spcBef>
                <a:spcPts val="1200"/>
              </a:spcBef>
              <a:spcAft>
                <a:spcPts val="1200"/>
              </a:spcAft>
              <a:buNone/>
            </a:pPr>
            <a:r>
              <a:rPr lang="es-419" sz="1400">
                <a:solidFill>
                  <a:schemeClr val="dk2"/>
                </a:solidFill>
              </a:rPr>
              <a:t>Existen otros métodos que postergan la etapa de detección y en cambio extraen descriptores de forma </a:t>
            </a:r>
            <a:r>
              <a:rPr b="1" lang="es-419" sz="1400">
                <a:solidFill>
                  <a:schemeClr val="dk2"/>
                </a:solidFill>
              </a:rPr>
              <a:t>densa</a:t>
            </a:r>
            <a:r>
              <a:rPr lang="es-419" sz="1400">
                <a:solidFill>
                  <a:schemeClr val="dk2"/>
                </a:solidFill>
              </a:rPr>
              <a:t>, los cuales solucionan este problema. Sin embargo, esta ganancia en robustez tiene el precio de un tiempo de ejecución y consumo de memoria mayores.</a:t>
            </a:r>
            <a:endParaRPr sz="14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D2-Net: Objetivos	</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t>El paper se enfoca en obtener lo mejor de los dos mundos: un set de features escaso que logre ser robusto ante condiciones desafiantes y eficiente de emparejar y almacenar. Para esto, se propone un approach </a:t>
            </a:r>
            <a:r>
              <a:rPr b="1" lang="es-419" sz="1500"/>
              <a:t>describe-and-detect</a:t>
            </a:r>
            <a:r>
              <a:rPr lang="es-419" sz="1500"/>
              <a:t> en una sola pipeline en lugar de dos.</a:t>
            </a:r>
            <a:endParaRPr sz="1500"/>
          </a:p>
          <a:p>
            <a:pPr indent="0" lvl="0" marL="0" rtl="0" algn="l">
              <a:spcBef>
                <a:spcPts val="1200"/>
              </a:spcBef>
              <a:spcAft>
                <a:spcPts val="1200"/>
              </a:spcAft>
              <a:buNone/>
            </a:pPr>
            <a:r>
              <a:rPr lang="es-419" sz="1500"/>
              <a:t>Para esto, utilizamos una red neuronal convolucional        que cumple un rol dual: es simultáneamente un descriptor denso y un detector. D</a:t>
            </a:r>
            <a:r>
              <a:rPr lang="es-419" sz="1500"/>
              <a:t>e tal manera se obtiene una representación que sirve simultáneamente como detector y descriptor.</a:t>
            </a:r>
            <a:endParaRPr sz="1500"/>
          </a:p>
        </p:txBody>
      </p:sp>
      <p:pic>
        <p:nvPicPr>
          <p:cNvPr descr="{&quot;mathml&quot;:&quot;&lt;math style=\&quot;font-family:stix;font-size:16px;\&quot; xmlns=\&quot;http://www.w3.org/1998/Math/MathML\&quot;&gt;&lt;mstyle mathsize=\&quot;16px\&quot;&gt;&lt;mi&gt;&amp;#x2131;&lt;/mi&gt;&lt;/mstyle&gt;&lt;/math&gt;&quot;,&quot;truncated&quot;:false}" id="125" name="Google Shape;125;p19" title="f mayúscula manuscrita"/>
          <p:cNvPicPr preferRelativeResize="0"/>
          <p:nvPr/>
        </p:nvPicPr>
        <p:blipFill>
          <a:blip r:embed="rId3">
            <a:alphaModFix/>
          </a:blip>
          <a:stretch>
            <a:fillRect/>
          </a:stretch>
        </p:blipFill>
        <p:spPr>
          <a:xfrm>
            <a:off x="5203207" y="3139321"/>
            <a:ext cx="199136" cy="1402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Red neuronal</a:t>
            </a:r>
            <a:endParaRPr/>
          </a:p>
        </p:txBody>
      </p:sp>
      <p:sp>
        <p:nvSpPr>
          <p:cNvPr id="131" name="Google Shape;131;p20"/>
          <p:cNvSpPr txBox="1"/>
          <p:nvPr>
            <p:ph idx="1" type="body"/>
          </p:nvPr>
        </p:nvSpPr>
        <p:spPr>
          <a:xfrm>
            <a:off x="729450" y="1798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primer paso consiste en aplicar       a la imagen de entrada     para obtener un tensor 3D					             , donde h x w es la resolución del mapa de features y n el número de canales.  </a:t>
            </a:r>
            <a:endParaRPr sz="1500"/>
          </a:p>
        </p:txBody>
      </p:sp>
      <p:pic>
        <p:nvPicPr>
          <p:cNvPr descr="{&quot;mathml&quot;:&quot;&lt;math style=\&quot;font-family:stix;font-size:16px;\&quot; xmlns=\&quot;http://www.w3.org/1998/Math/MathML\&quot;&gt;&lt;mstyle mathsize=\&quot;16px\&quot;&gt;&lt;mi&gt;&amp;#x2131;&lt;/mi&gt;&lt;/mstyle&gt;&lt;/math&gt;&quot;,&quot;truncated&quot;:false}" id="132" name="Google Shape;132;p20" title="f mayúscula manuscrita"/>
          <p:cNvPicPr preferRelativeResize="0"/>
          <p:nvPr/>
        </p:nvPicPr>
        <p:blipFill>
          <a:blip r:embed="rId3">
            <a:alphaModFix/>
          </a:blip>
          <a:stretch>
            <a:fillRect/>
          </a:stretch>
        </p:blipFill>
        <p:spPr>
          <a:xfrm>
            <a:off x="3599250" y="1939275"/>
            <a:ext cx="190490" cy="134100"/>
          </a:xfrm>
          <a:prstGeom prst="rect">
            <a:avLst/>
          </a:prstGeom>
          <a:noFill/>
          <a:ln>
            <a:noFill/>
          </a:ln>
        </p:spPr>
      </p:pic>
      <p:pic>
        <p:nvPicPr>
          <p:cNvPr descr="{&quot;mathml&quot;:&quot;&lt;math style=\&quot;font-family:stix;font-size:16px;\&quot; xmlns=\&quot;http://www.w3.org/1998/Math/MathML\&quot;&gt;&lt;mstyle mathsize=\&quot;16px\&quot;&gt;&lt;mi&gt;I&lt;/mi&gt;&lt;/mstyle&gt;&lt;/math&gt;&quot;,&quot;truncated&quot;:false}" id="133" name="Google Shape;133;p20" title="I"/>
          <p:cNvPicPr preferRelativeResize="0"/>
          <p:nvPr/>
        </p:nvPicPr>
        <p:blipFill>
          <a:blip r:embed="rId4">
            <a:alphaModFix/>
          </a:blip>
          <a:stretch>
            <a:fillRect/>
          </a:stretch>
        </p:blipFill>
        <p:spPr>
          <a:xfrm>
            <a:off x="5734410" y="1939269"/>
            <a:ext cx="81280" cy="134112"/>
          </a:xfrm>
          <a:prstGeom prst="rect">
            <a:avLst/>
          </a:prstGeom>
          <a:noFill/>
          <a:ln>
            <a:noFill/>
          </a:ln>
        </p:spPr>
      </p:pic>
      <p:pic>
        <p:nvPicPr>
          <p:cNvPr descr="{&quot;mathml&quot;:&quot;&lt;math style=\&quot;font-family:stix;font-size:16px;\&quot; xmlns=\&quot;http://www.w3.org/1998/Math/MathML\&quot;&gt;&lt;mstyle mathsize=\&quot;16px\&quot;&gt;&lt;mi&gt;F&lt;/mi&gt;&lt;mo&gt;&amp;#xA0;&lt;/mo&gt;&lt;mo&gt;=&lt;/mo&gt;&lt;mo&gt;&amp;#xA0;&lt;/mo&gt;&lt;mi&gt;&amp;#x2131;&lt;/mi&gt;&lt;mfenced&gt;&lt;mi&gt;I&lt;/mi&gt;&lt;/mfenced&gt;&lt;mo&gt;,&lt;/mo&gt;&lt;mo&gt;&amp;#xA0;&lt;/mo&gt;&lt;mi&gt;F&lt;/mi&gt;&lt;mo&gt;&amp;#xA0;&lt;/mo&gt;&lt;mo&gt;&amp;#x2208;&lt;/mo&gt;&lt;msup&gt;&lt;mi mathvariant=\&quot;normal\&quot;&gt;&amp;#x211D;&lt;/mi&gt;&lt;mrow&gt;&lt;mi&gt;h&lt;/mi&gt;&lt;mo&gt;&amp;#xD7;&lt;/mo&gt;&lt;mi&gt;w&lt;/mi&gt;&lt;mo&gt;&amp;#xD7;&lt;/mo&gt;&lt;mi&gt;n&lt;/mi&gt;&lt;/mrow&gt;&lt;/msup&gt;&lt;/mstyle&gt;&lt;/math&gt;&quot;,&quot;truncated&quot;:false}" id="134" name="Google Shape;134;p20" title="F espacio igual espacio f mayúscula manuscrita abrir paréntesis I cerrar paréntesis coma espacio F espacio pertenece normal números reales elevado a h multiplicación en cruz w multiplicación en cruz n fin elevado"/>
          <p:cNvPicPr preferRelativeResize="0"/>
          <p:nvPr/>
        </p:nvPicPr>
        <p:blipFill>
          <a:blip r:embed="rId5">
            <a:alphaModFix/>
          </a:blip>
          <a:stretch>
            <a:fillRect/>
          </a:stretch>
        </p:blipFill>
        <p:spPr>
          <a:xfrm>
            <a:off x="812279" y="2167868"/>
            <a:ext cx="2247392" cy="207264"/>
          </a:xfrm>
          <a:prstGeom prst="rect">
            <a:avLst/>
          </a:prstGeom>
          <a:noFill/>
          <a:ln>
            <a:noFill/>
          </a:ln>
        </p:spPr>
      </p:pic>
      <p:pic>
        <p:nvPicPr>
          <p:cNvPr id="135" name="Google Shape;135;p20"/>
          <p:cNvPicPr preferRelativeResize="0"/>
          <p:nvPr/>
        </p:nvPicPr>
        <p:blipFill>
          <a:blip r:embed="rId6">
            <a:alphaModFix/>
          </a:blip>
          <a:stretch>
            <a:fillRect/>
          </a:stretch>
        </p:blipFill>
        <p:spPr>
          <a:xfrm>
            <a:off x="729450" y="2689151"/>
            <a:ext cx="7514975" cy="167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Descripción de features</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a:t>La forma más directa de interpretar al tensor F es como un conjunto denso de descriptores </a:t>
            </a:r>
            <a:r>
              <a:rPr b="1" lang="es-419"/>
              <a:t>d:</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0"/>
              </a:spcAft>
              <a:buNone/>
            </a:pPr>
            <a:r>
              <a:rPr lang="es-419"/>
              <a:t>Estos vectores descriptores pueden ser comparados muy fácilmente usando distancia euclidiana. Durante el entrenamiento, serán ajustados de manera tal que los mismos puntos en la imagen producen descriptores similares.</a:t>
            </a:r>
            <a:endParaRPr/>
          </a:p>
          <a:p>
            <a:pPr indent="0" lvl="0" marL="0" rtl="0" algn="l">
              <a:lnSpc>
                <a:spcPct val="100000"/>
              </a:lnSpc>
              <a:spcBef>
                <a:spcPts val="1200"/>
              </a:spcBef>
              <a:spcAft>
                <a:spcPts val="1200"/>
              </a:spcAft>
              <a:buNone/>
            </a:pPr>
            <a:r>
              <a:rPr lang="es-419"/>
              <a:t>Se aplica normalización L2 sobre los descriptores antes de compararlos</a:t>
            </a:r>
            <a:endParaRPr/>
          </a:p>
        </p:txBody>
      </p:sp>
      <p:pic>
        <p:nvPicPr>
          <p:cNvPr descr="{&quot;mathml&quot;:&quot;&lt;math style=\&quot;font-family:stix;font-size:16px;\&quot; xmlns=\&quot;http://www.w3.org/1998/Math/MathML\&quot;&gt;&lt;mstyle mathsize=\&quot;16px\&quot;&gt;&lt;msub&gt;&lt;mi&gt;d&lt;/mi&gt;&lt;mrow&gt;&lt;mi&gt;i&lt;/mi&gt;&lt;mi&gt;j&lt;/mi&gt;&lt;/mrow&gt;&lt;/msub&gt;&lt;mo&gt;&amp;#xA0;&lt;/mo&gt;&lt;mo&gt;=&lt;/mo&gt;&lt;mo&gt;&amp;#xA0;&lt;/mo&gt;&lt;msub&gt;&lt;mi&gt;F&lt;/mi&gt;&lt;mrow&gt;&lt;mi&gt;i&lt;/mi&gt;&lt;mi&gt;j&lt;/mi&gt;&lt;/mrow&gt;&lt;/msub&gt;&lt;mo&gt;&amp;#xA0;&lt;/mo&gt;&lt;mo&gt;,&lt;/mo&gt;&lt;mo&gt;&amp;#xA0;&lt;/mo&gt;&lt;msub&gt;&lt;mi&gt;d&lt;/mi&gt;&lt;mrow&gt;&lt;mi&gt;i&lt;/mi&gt;&lt;mi&gt;j&lt;/mi&gt;&lt;/mrow&gt;&lt;/msub&gt;&lt;mo&gt;&amp;#xA0;&lt;/mo&gt;&lt;mo&gt;&amp;#x2208;&lt;/mo&gt;&lt;msup&gt;&lt;mi mathvariant=\&quot;normal\&quot;&gt;&amp;#x211D;&lt;/mi&gt;&lt;mi&gt;n&lt;/mi&gt;&lt;/msup&gt;&lt;mo&gt;,&lt;/mo&gt;&lt;mo&gt;&amp;#xA0;&lt;/mo&gt;&lt;mi&gt;c&lt;/mi&gt;&lt;mi&gt;o&lt;/mi&gt;&lt;mi&gt;n&lt;/mi&gt;&lt;mo&gt;&amp;#xA0;&lt;/mo&gt;&lt;mi&gt;i&lt;/mi&gt;&lt;mo&gt;&amp;#xA0;&lt;/mo&gt;&lt;mo&gt;=&lt;/mo&gt;&lt;mo&gt;&amp;#xA0;&lt;/mo&gt;&lt;mn&gt;1&lt;/mn&gt;&lt;mo&gt;,&lt;/mo&gt;&lt;mo&gt;&amp;#x2026;&lt;/mo&gt;&lt;mo&gt;,&lt;/mo&gt;&lt;mi&gt;h&lt;/mi&gt;&lt;mo&gt;&amp;#xA0;&lt;/mo&gt;&lt;mo&gt;,&lt;/mo&gt;&lt;mo&gt;&amp;#xA0;&lt;/mo&gt;&lt;mi&gt;j&lt;/mi&gt;&lt;mo&gt;&amp;#xA0;&lt;/mo&gt;&lt;mo&gt;=&lt;/mo&gt;&lt;mo&gt;&amp;#x2009;&lt;/mo&gt;&lt;mn&gt;1&lt;/mn&gt;&lt;mo&gt;,&lt;/mo&gt;&lt;mo&gt;&amp;#x2026;&lt;/mo&gt;&lt;mo&gt;,&lt;/mo&gt;&lt;mi&gt;w&lt;/mi&gt;&lt;/mstyle&gt;&lt;/math&gt;&quot;,&quot;truncated&quot;:false}" id="142" name="Google Shape;142;p21" title="d subíndice i j fin subíndice espacio igual espacio F subíndice i j fin subíndice espacio coma espacio d subíndice i j fin subíndice espacio pertenece normal números reales elevado a n coma espacio c o n espacio i espacio igual espacio 1 coma puntos suspensivos coma h espacio coma espacio j espacio igual espacio fino 1 coma puntos suspensivos coma w"/>
          <p:cNvPicPr preferRelativeResize="0"/>
          <p:nvPr/>
        </p:nvPicPr>
        <p:blipFill>
          <a:blip r:embed="rId3">
            <a:alphaModFix/>
          </a:blip>
          <a:stretch>
            <a:fillRect/>
          </a:stretch>
        </p:blipFill>
        <p:spPr>
          <a:xfrm>
            <a:off x="2064604" y="2445423"/>
            <a:ext cx="4242843" cy="252654"/>
          </a:xfrm>
          <a:prstGeom prst="rect">
            <a:avLst/>
          </a:prstGeom>
          <a:noFill/>
          <a:ln>
            <a:noFill/>
          </a:ln>
        </p:spPr>
      </p:pic>
      <p:pic>
        <p:nvPicPr>
          <p:cNvPr descr="{&quot;mathml&quot;:&quot;&lt;math style=\&quot;font-family:stix;font-size:16px;\&quot; xmlns=\&quot;http://www.w3.org/1998/Math/MathML\&quot;&gt;&lt;mstyle mathsize=\&quot;16px\&quot;&gt;&lt;msub&gt;&lt;mover&gt;&lt;mi mathvariant=\&quot;normal\&quot;&gt;d&lt;/mi&gt;&lt;mo&gt;&amp;#x2C6;&lt;/mo&gt;&lt;/mover&gt;&lt;mrow&gt;&lt;mi&gt;i&lt;/mi&gt;&lt;mi&gt;j&lt;/mi&gt;&lt;/mrow&gt;&lt;/msub&gt;&lt;mo&gt;&amp;#xA0;&lt;/mo&gt;&lt;mo&gt;=&lt;/mo&gt;&lt;mfrac&gt;&lt;mrow&gt;&lt;mo&gt;&amp;#xA0;&lt;/mo&gt;&lt;msub&gt;&lt;mi mathvariant=\&quot;normal\&quot;&gt;d&lt;/mi&gt;&lt;mi&gt;ij&lt;/mi&gt;&lt;/msub&gt;&lt;/mrow&gt;&lt;mrow&gt;&lt;mo&gt;&amp;#x2225;&lt;/mo&gt;&lt;msub&gt;&lt;mi mathvariant=\&quot;normal\&quot;&gt;d&lt;/mi&gt;&lt;mi&gt;ij&lt;/mi&gt;&lt;/msub&gt;&lt;msub&gt;&lt;mo&gt;&amp;#x2225;&lt;/mo&gt;&lt;mn&gt;2&lt;/mn&gt;&lt;/msub&gt;&lt;/mrow&gt;&lt;/mfrac&gt;&lt;/mstyle&gt;&lt;/math&gt;&quot;,&quot;truncated&quot;:false}" id="143" name="Google Shape;143;p21" title="normal d con ˆ encima subíndice i j fin subíndice espacio igual fracción numerador espacio normal d subíndice ij entre denominador paralelo normal d subíndice ij paralelo subíndice 2 fin fracción"/>
          <p:cNvPicPr preferRelativeResize="0"/>
          <p:nvPr/>
        </p:nvPicPr>
        <p:blipFill>
          <a:blip r:embed="rId4">
            <a:alphaModFix/>
          </a:blip>
          <a:stretch>
            <a:fillRect/>
          </a:stretch>
        </p:blipFill>
        <p:spPr>
          <a:xfrm>
            <a:off x="3781295" y="3989218"/>
            <a:ext cx="1229360" cy="664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