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5" r:id="rId10"/>
    <p:sldId id="270" r:id="rId11"/>
    <p:sldId id="266" r:id="rId12"/>
    <p:sldId id="267" r:id="rId13"/>
    <p:sldId id="268" r:id="rId14"/>
    <p:sldId id="262" r:id="rId15"/>
    <p:sldId id="271" r:id="rId16"/>
    <p:sldId id="272" r:id="rId17"/>
    <p:sldId id="275" r:id="rId18"/>
    <p:sldId id="276" r:id="rId19"/>
    <p:sldId id="277" r:id="rId20"/>
    <p:sldId id="300" r:id="rId21"/>
    <p:sldId id="278" r:id="rId22"/>
    <p:sldId id="279" r:id="rId23"/>
    <p:sldId id="280" r:id="rId24"/>
    <p:sldId id="281" r:id="rId25"/>
    <p:sldId id="286" r:id="rId26"/>
    <p:sldId id="287" r:id="rId27"/>
    <p:sldId id="288" r:id="rId28"/>
    <p:sldId id="289" r:id="rId29"/>
    <p:sldId id="290" r:id="rId30"/>
    <p:sldId id="291" r:id="rId31"/>
    <p:sldId id="310" r:id="rId32"/>
    <p:sldId id="311" r:id="rId33"/>
    <p:sldId id="312" r:id="rId34"/>
    <p:sldId id="313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302" r:id="rId44"/>
    <p:sldId id="299" r:id="rId45"/>
    <p:sldId id="303" r:id="rId46"/>
    <p:sldId id="273" r:id="rId47"/>
    <p:sldId id="304" r:id="rId48"/>
    <p:sldId id="305" r:id="rId49"/>
    <p:sldId id="306" r:id="rId50"/>
    <p:sldId id="307" r:id="rId51"/>
    <p:sldId id="308" r:id="rId52"/>
    <p:sldId id="30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>
        <p:scale>
          <a:sx n="64" d="100"/>
          <a:sy n="64" d="100"/>
        </p:scale>
        <p:origin x="-6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E659-0DD5-4661-AC6D-5F963B9E1C25}" type="datetimeFigureOut">
              <a:rPr lang="es-PE" smtClean="0"/>
              <a:pPr/>
              <a:t>17/09/2015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56EF-67D7-4C07-9004-70B19D642DB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46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0086-0713-49F1-89F1-4BFB1727E735}" type="datetimeFigureOut">
              <a:rPr lang="es-PE" smtClean="0"/>
              <a:pPr/>
              <a:t>17/09/2015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C3B6-1CF4-43E8-B135-01C687FF7A9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22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1C3B6-1CF4-43E8-B135-01C687FF7A94}" type="slidenum">
              <a:rPr lang="es-PE" smtClean="0"/>
              <a:pPr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8641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A80DEE-1FA6-4E8C-9539-B7401D61A1E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/>
          </a:p>
        </p:txBody>
      </p:sp>
      <p:sp>
        <p:nvSpPr>
          <p:cNvPr id="3891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BA7126-362F-453E-8456-C136846F296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4096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7720FC-546C-47C1-8D9F-2E816C8D79F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43012" name="Text Box 2"/>
          <p:cNvSpPr txBox="1"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GB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Alternativamente, los enlaces pueden ser declarados como clases. Las clases en Delphi no son otra cosa que punteros.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2E331B-3E61-4B62-B69B-D7B3E0E3D05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4608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5271F5-B074-4474-AAA2-644EA39EB38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4813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25A8F9-6696-4867-BB0A-ACCBAA090ED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D5E2D6-0984-43E9-BB59-760AF1D59DF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A4A5A7-6F4E-4032-A835-84C2435E8B2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GB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6246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CD00C-AAB2-4875-AFCC-FA77FE96B1A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GB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6451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FAD6B7-3D7E-40AE-9D5B-E123C1887E5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GB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6656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6CCE9-4B0D-46EC-B804-F45C11C88D6E}" type="slidenum">
              <a:rPr lang="es-PE"/>
              <a:pPr/>
              <a:t>4</a:t>
            </a:fld>
            <a:endParaRPr lang="es-PE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9D8B96-930E-41C1-B6D5-E97845990CF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GB"/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6861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FEBD9F-F019-4104-94C9-7834A70EA10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GB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5325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5926C8-97CE-44C8-A716-B250C5BC473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GB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5530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4C886A-8D68-4E76-8E5C-B3F5F837CE2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GB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5734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A74513-C2C1-4EE6-88DE-B9A57D3B0C2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GB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7168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B7EEE9-7D41-44FD-A995-9FF6AE3952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GB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7373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7CCEB-4B96-4D22-8ADB-CE3BC03140F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GB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7578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EB270-8DF5-4FA1-A744-3F573A4CE6A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GB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E986E-FFB5-406A-A537-691E2A21DC9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E986E-FFB5-406A-A537-691E2A21DC9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06C4A-BC5B-4F1B-82DA-2D00F72C6414}" type="slidenum">
              <a:rPr lang="es-PE"/>
              <a:pPr/>
              <a:t>5</a:t>
            </a:fld>
            <a:endParaRPr lang="es-PE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E986E-FFB5-406A-A537-691E2A21DC9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ECB9DD-7B35-4226-8C53-179E75D37FC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8294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7E986E-FFB5-406A-A537-691E2A21DC9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s-PE"/>
          </a:p>
        </p:txBody>
      </p:sp>
      <p:sp>
        <p:nvSpPr>
          <p:cNvPr id="8090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P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EB6B3-CE2F-4D0C-BDCD-539670C65038}" type="slidenum">
              <a:rPr lang="es-PE"/>
              <a:pPr/>
              <a:t>46</a:t>
            </a:fld>
            <a:endParaRPr lang="es-PE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60215-5791-4513-BEDD-B96DA3365731}" type="slidenum">
              <a:rPr lang="es-PE"/>
              <a:pPr/>
              <a:t>6</a:t>
            </a:fld>
            <a:endParaRPr lang="es-PE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A7FD9-5B37-44D3-B66D-E97F63F072BF}" type="slidenum">
              <a:rPr lang="es-PE"/>
              <a:pPr/>
              <a:t>8</a:t>
            </a:fld>
            <a:endParaRPr lang="es-PE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En ambos casos la inserción se hace en un solo paso.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A7FD9-5B37-44D3-B66D-E97F63F072BF}" type="slidenum">
              <a:rPr lang="es-PE"/>
              <a:pPr/>
              <a:t>10</a:t>
            </a:fld>
            <a:endParaRPr lang="es-PE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En ambos casos la inserción se hace en un solo paso.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95BE9-A42D-4737-AF0D-A1A47FF2D805}" type="slidenum">
              <a:rPr lang="es-PE"/>
              <a:pPr/>
              <a:t>11</a:t>
            </a:fld>
            <a:endParaRPr lang="es-P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95BE9-A42D-4737-AF0D-A1A47FF2D805}" type="slidenum">
              <a:rPr lang="es-PE"/>
              <a:pPr/>
              <a:t>12</a:t>
            </a:fld>
            <a:endParaRPr lang="es-P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95BE9-A42D-4737-AF0D-A1A47FF2D805}" type="slidenum">
              <a:rPr lang="es-PE"/>
              <a:pPr/>
              <a:t>13</a:t>
            </a:fld>
            <a:endParaRPr lang="es-PE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281662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4800600" cy="990600"/>
          </a:xfr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 kumimoji="0"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5410201"/>
            <a:ext cx="4953000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s-PE" sz="1600" b="1" u="sng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Profesores</a:t>
            </a:r>
            <a:endParaRPr kumimoji="0" lang="en-US" sz="1600" b="1" u="sng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7794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10200" y="1676400"/>
            <a:ext cx="3383280" cy="49530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5102352" cy="60950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867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867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0F8720-537D-4339-A5C7-6E7B7E165D3B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Estructura de datos y algoritmos - 2012-01 - Unidad 03 – Estructuras de datos base</a:t>
            </a: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869BBE-4D15-4362-B7FC-85D6BF0BA0B8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Estructura de datos y algoritmos - 2012-01 - Unidad 03 – Estructuras de datos base</a:t>
            </a: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259684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2683853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2902010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2951246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2986415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749243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2847826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436505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2462370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429933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4384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1120775"/>
            <a:ext cx="8610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5105400" cy="609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304800" y="3352800"/>
            <a:ext cx="8610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8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281662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4800600" cy="990600"/>
          </a:xfr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 kumimoji="0"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17794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4114800" cy="381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/>
          <a:lstStyle>
            <a:lvl1pPr>
              <a:defRPr sz="2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1000" y="2971800"/>
            <a:ext cx="8382000" cy="3657600"/>
          </a:xfrm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382000" cy="1752600"/>
          </a:xfrm>
          <a:solidFill>
            <a:schemeClr val="accent2">
              <a:lumMod val="20000"/>
              <a:lumOff val="80000"/>
            </a:schemeClr>
          </a:solidFill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381000"/>
            <a:ext cx="9144000" cy="6477000"/>
          </a:xfrm>
          <a:solidFill>
            <a:schemeClr val="bg1"/>
          </a:solidFill>
          <a:ln w="38100">
            <a:noFill/>
          </a:ln>
        </p:spPr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648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286000"/>
            <a:ext cx="4041775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876800" y="71369"/>
            <a:ext cx="4030136" cy="225552"/>
          </a:xfrm>
          <a:prstGeom prst="rect">
            <a:avLst/>
          </a:prstGeom>
        </p:spPr>
        <p:txBody>
          <a:bodyPr vert="horz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Estructura de datos y algoritmos - 2012-01 - Unidad 03 – Estructuras de datos base</a:t>
            </a:r>
            <a:endParaRPr lang="en-US" smtClean="0"/>
          </a:p>
          <a:p>
            <a:endParaRPr lang="en-US" dirty="0"/>
          </a:p>
        </p:txBody>
      </p:sp>
      <p:pic>
        <p:nvPicPr>
          <p:cNvPr id="21" name="Picture 5" descr="E:\Images\Logos\Logo UP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6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8" r:id="rId17"/>
    <p:sldLayoutId id="2147483679" r:id="rId18"/>
  </p:sldLayoutIdLst>
  <p:transition spd="med">
    <p:random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algoritmos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334000" cy="1281662"/>
          </a:xfrm>
        </p:spPr>
        <p:txBody>
          <a:bodyPr/>
          <a:lstStyle/>
          <a:p>
            <a:r>
              <a:rPr lang="en-US" dirty="0" err="1" smtClean="0"/>
              <a:t>Unidad</a:t>
            </a:r>
            <a:r>
              <a:rPr lang="en-US" dirty="0" smtClean="0"/>
              <a:t> 03 – </a:t>
            </a:r>
            <a:r>
              <a:rPr lang="es-ES" dirty="0" smtClean="0"/>
              <a:t>Estructuras de datos base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Inserción – Código fuente</a:t>
            </a:r>
            <a:endParaRPr lang="es-PE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28800"/>
            <a:ext cx="3200400" cy="4946587"/>
          </a:xfrm>
        </p:spPr>
        <p:txBody>
          <a:bodyPr>
            <a:normAutofit/>
          </a:bodyPr>
          <a:lstStyle/>
          <a:p>
            <a:pPr algn="just"/>
            <a:r>
              <a:rPr lang="es-PE" sz="3000" dirty="0" smtClean="0"/>
              <a:t>ESTÁTICOS</a:t>
            </a:r>
          </a:p>
          <a:p>
            <a:pPr algn="just"/>
            <a:endParaRPr lang="es-PE" sz="1600" dirty="0" smtClean="0"/>
          </a:p>
          <a:p>
            <a:pPr algn="just">
              <a:buNone/>
            </a:pPr>
            <a:r>
              <a:rPr lang="es-PE" sz="16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s-PE" sz="1600" dirty="0" err="1" smtClean="0">
                <a:latin typeface="Consolas" pitchFamily="49" charset="0"/>
                <a:cs typeface="Consolas" pitchFamily="49" charset="0"/>
              </a:rPr>
              <a:t>ne</a:t>
            </a: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&gt;= MAX)</a:t>
            </a:r>
          </a:p>
          <a:p>
            <a:pPr lvl="1" algn="just">
              <a:buNone/>
            </a:pPr>
            <a:r>
              <a:rPr lang="en-US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algn="just">
              <a:buNone/>
            </a:pPr>
            <a:endParaRPr lang="es-PE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buNone/>
            </a:pP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arreglo[</a:t>
            </a:r>
            <a:r>
              <a:rPr lang="es-PE" sz="1600" dirty="0" err="1" smtClean="0">
                <a:latin typeface="Consolas" pitchFamily="49" charset="0"/>
                <a:cs typeface="Consolas" pitchFamily="49" charset="0"/>
              </a:rPr>
              <a:t>ne</a:t>
            </a: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algn="just">
              <a:buNone/>
            </a:pPr>
            <a:r>
              <a:rPr lang="es-PE" sz="1600" dirty="0" err="1" smtClean="0">
                <a:latin typeface="Consolas" pitchFamily="49" charset="0"/>
                <a:cs typeface="Consolas" pitchFamily="49" charset="0"/>
              </a:rPr>
              <a:t>ne</a:t>
            </a: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 algn="just">
              <a:buNone/>
            </a:pPr>
            <a:endParaRPr lang="es-PE" sz="16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buNone/>
            </a:pPr>
            <a:r>
              <a:rPr lang="es-PE" sz="16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6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P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0" y="1828800"/>
            <a:ext cx="4876800" cy="4946587"/>
          </a:xfrm>
        </p:spPr>
        <p:txBody>
          <a:bodyPr>
            <a:noAutofit/>
          </a:bodyPr>
          <a:lstStyle/>
          <a:p>
            <a:r>
              <a:rPr lang="es-PE" sz="3000" dirty="0" smtClean="0"/>
              <a:t>DINÁMICOS</a:t>
            </a:r>
          </a:p>
          <a:p>
            <a:endParaRPr lang="es-PE" sz="1600" dirty="0" smtClean="0"/>
          </a:p>
          <a:p>
            <a:pPr algn="just">
              <a:buNone/>
            </a:pPr>
            <a:r>
              <a:rPr lang="es-PE" sz="14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PE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s-PE" sz="1400" dirty="0" err="1" smtClean="0">
                <a:latin typeface="Consolas" pitchFamily="49" charset="0"/>
                <a:cs typeface="Consolas" pitchFamily="49" charset="0"/>
              </a:rPr>
              <a:t>ne</a:t>
            </a:r>
            <a:r>
              <a:rPr lang="es-P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numCasillas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just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4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numCasillas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 algn="jus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pPr algn="jus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 false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&lt;ne;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algn="jus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algn="just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numCasillas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algn="jus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Primero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eliminar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Luego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asignar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>
              <a:buNone/>
            </a:pP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buNone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[ne]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ne++;</a:t>
            </a:r>
          </a:p>
          <a:p>
            <a:pPr algn="just">
              <a:buNone/>
            </a:pP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>
              <a:buNone/>
            </a:pP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791200"/>
            <a:ext cx="17526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Peor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: </a:t>
            </a:r>
            <a:r>
              <a:rPr lang="en-US" sz="1400" b="1" dirty="0" smtClean="0"/>
              <a:t>O(1)</a:t>
            </a:r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Promedio</a:t>
            </a:r>
            <a:r>
              <a:rPr lang="en-US" sz="1400" dirty="0" smtClean="0"/>
              <a:t>: </a:t>
            </a:r>
            <a:r>
              <a:rPr lang="en-US" sz="1400" b="1" dirty="0" smtClean="0"/>
              <a:t>O(1)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6400800" y="5791200"/>
            <a:ext cx="2590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Peor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: </a:t>
            </a:r>
            <a:r>
              <a:rPr lang="en-US" sz="1400" b="1" dirty="0" smtClean="0"/>
              <a:t>O(n)</a:t>
            </a:r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Promedio</a:t>
            </a:r>
            <a:r>
              <a:rPr lang="en-US" sz="1400" dirty="0" smtClean="0"/>
              <a:t> con inc +1: </a:t>
            </a:r>
            <a:r>
              <a:rPr lang="en-US" sz="1400" b="1" dirty="0" smtClean="0"/>
              <a:t>O(n)</a:t>
            </a:r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Promedio</a:t>
            </a:r>
            <a:r>
              <a:rPr lang="en-US" sz="1400" dirty="0" smtClean="0"/>
              <a:t> con inc *2: </a:t>
            </a:r>
            <a:r>
              <a:rPr lang="en-US" sz="1400" b="1" dirty="0" smtClean="0"/>
              <a:t>O(1)</a:t>
            </a:r>
            <a:endParaRPr lang="en-US" sz="1400" b="1" dirty="0"/>
          </a:p>
        </p:txBody>
      </p:sp>
      <p:sp>
        <p:nvSpPr>
          <p:cNvPr id="10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Búsqueda</a:t>
            </a:r>
            <a:endParaRPr lang="es-PE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PE" dirty="0" smtClean="0"/>
              <a:t>La búsqueda secuencial es igual en arreglos estáticos y en dinámicos.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Simplemente se consultan todas las casillas hasta encontrar la que estamos buscando o hasta llegar al final del arreglo.</a:t>
            </a:r>
          </a:p>
          <a:p>
            <a:pPr algn="just"/>
            <a:endParaRPr lang="es-PE" dirty="0" smtClean="0"/>
          </a:p>
          <a:p>
            <a:pPr lvl="1" algn="just">
              <a:buNone/>
            </a:pPr>
            <a:r>
              <a:rPr lang="es-PE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P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PE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&lt;ne;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algn="just">
              <a:buNone/>
            </a:pP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arreglo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==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nBuscado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3" algn="just">
              <a:buNone/>
            </a:pP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-1;</a:t>
            </a:r>
            <a:endParaRPr lang="es-P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es-P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5791200"/>
            <a:ext cx="198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Peor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: </a:t>
            </a:r>
            <a:r>
              <a:rPr lang="en-US" sz="1400" b="1" dirty="0" smtClean="0"/>
              <a:t>O(n)</a:t>
            </a:r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Promedio</a:t>
            </a:r>
            <a:r>
              <a:rPr lang="en-US" sz="1400" dirty="0" smtClean="0"/>
              <a:t>: </a:t>
            </a:r>
            <a:r>
              <a:rPr lang="en-US" sz="1400" b="1" dirty="0" smtClean="0"/>
              <a:t>O(n/2)</a:t>
            </a:r>
            <a:endParaRPr lang="en-US" sz="1400" b="1" dirty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Eliminación</a:t>
            </a:r>
            <a:endParaRPr lang="es-PE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PE" smtClean="0"/>
              <a:t>La eliminación es igual en arreglos estáticos y en dinámicos.</a:t>
            </a:r>
          </a:p>
          <a:p>
            <a:pPr algn="just"/>
            <a:endParaRPr lang="es-PE" smtClean="0"/>
          </a:p>
          <a:p>
            <a:pPr algn="just"/>
            <a:r>
              <a:rPr lang="es-PE" smtClean="0"/>
              <a:t>Simplemente se mueven todos los elementos después del elemento a eliminar una casilla hacia la izquierda para no dejar espacios vacios.</a:t>
            </a:r>
          </a:p>
          <a:p>
            <a:pPr algn="just"/>
            <a:endParaRPr lang="es-PE" smtClean="0"/>
          </a:p>
          <a:p>
            <a:pPr algn="just"/>
            <a:r>
              <a:rPr lang="es-PE" smtClean="0"/>
              <a:t>La única variación entre estáticos y dinámicos es que en un arreglo dinámico se puede reducir el tamaño del arreglo si se desea (no siempre es recomendable).</a:t>
            </a:r>
          </a:p>
          <a:p>
            <a:pPr algn="just"/>
            <a:endParaRPr lang="es-PE" smtClean="0"/>
          </a:p>
          <a:p>
            <a:pPr lvl="1" algn="just">
              <a:buNone/>
            </a:pPr>
            <a:r>
              <a:rPr lang="es-PE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PE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PE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PE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i=posEliminar; i&lt;ne-1; i++)</a:t>
            </a:r>
          </a:p>
          <a:p>
            <a:pPr lvl="1" algn="just">
              <a:buNone/>
            </a:pPr>
            <a:r>
              <a:rPr lang="es-PE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algn="just">
              <a:buNone/>
            </a:pPr>
            <a:r>
              <a:rPr lang="es-PE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arreglo[i] = arreglo[i+1];</a:t>
            </a:r>
          </a:p>
          <a:p>
            <a:pPr lvl="1" algn="just">
              <a:buNone/>
            </a:pPr>
            <a:r>
              <a:rPr lang="es-PE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algn="just">
              <a:buNone/>
            </a:pPr>
            <a:r>
              <a:rPr lang="es-PE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ne--;</a:t>
            </a:r>
          </a:p>
          <a:p>
            <a:pPr lvl="1" algn="just">
              <a:buNone/>
            </a:pPr>
            <a:endParaRPr lang="es-PE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s-PE" sz="2900" b="1" smtClean="0"/>
              <a:t>Tenga en cuenta que si es un arreglo de punteros a objetos debemos eliminar el objeto antes de realizar el for.</a:t>
            </a:r>
          </a:p>
          <a:p>
            <a:pPr algn="just"/>
            <a:endParaRPr lang="es-PE" sz="2900" smtClean="0"/>
          </a:p>
        </p:txBody>
      </p:sp>
      <p:sp>
        <p:nvSpPr>
          <p:cNvPr id="5" name="Rectangle 4"/>
          <p:cNvSpPr/>
          <p:nvPr/>
        </p:nvSpPr>
        <p:spPr>
          <a:xfrm>
            <a:off x="6553200" y="4572000"/>
            <a:ext cx="1981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Peor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: </a:t>
            </a:r>
            <a:r>
              <a:rPr lang="en-US" sz="1400" b="1" dirty="0" smtClean="0"/>
              <a:t>O(n)</a:t>
            </a:r>
          </a:p>
          <a:p>
            <a:r>
              <a:rPr lang="en-US" sz="1400" dirty="0" err="1" smtClean="0"/>
              <a:t>Caso</a:t>
            </a:r>
            <a:r>
              <a:rPr lang="en-US" sz="1400" dirty="0" smtClean="0"/>
              <a:t> </a:t>
            </a:r>
            <a:r>
              <a:rPr lang="en-US" sz="1400" dirty="0" err="1" smtClean="0"/>
              <a:t>Promedio</a:t>
            </a:r>
            <a:r>
              <a:rPr lang="en-US" sz="1400" dirty="0" smtClean="0"/>
              <a:t>: </a:t>
            </a:r>
            <a:r>
              <a:rPr lang="en-US" sz="1400" b="1" dirty="0" smtClean="0"/>
              <a:t>O(n/2)</a:t>
            </a:r>
            <a:endParaRPr lang="en-US" sz="1400" b="1" dirty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Operaciones de la ED Arreglo</a:t>
            </a:r>
            <a:endParaRPr lang="es-PE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838200"/>
          </a:xfrm>
        </p:spPr>
        <p:txBody>
          <a:bodyPr>
            <a:normAutofit/>
          </a:bodyPr>
          <a:lstStyle/>
          <a:p>
            <a:r>
              <a:rPr lang="es-PE" dirty="0" smtClean="0"/>
              <a:t>Eliminación: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2849380" y="3116705"/>
            <a:ext cx="4572000" cy="685800"/>
            <a:chOff x="1371600" y="3200400"/>
            <a:chExt cx="4572000" cy="685800"/>
          </a:xfrm>
        </p:grpSpPr>
        <p:sp>
          <p:nvSpPr>
            <p:cNvPr id="5" name="Rectangle 4"/>
            <p:cNvSpPr/>
            <p:nvPr/>
          </p:nvSpPr>
          <p:spPr>
            <a:xfrm>
              <a:off x="13716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84</a:t>
              </a:r>
              <a:endParaRPr lang="es-P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0</a:t>
              </a:r>
              <a:endParaRPr lang="es-PE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61</a:t>
              </a:r>
              <a:endParaRPr lang="es-P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1</a:t>
              </a:r>
              <a:endParaRPr lang="es-PE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15</a:t>
              </a:r>
              <a:endParaRPr lang="es-PE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2</a:t>
              </a:r>
              <a:endParaRPr lang="es-PE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73</a:t>
              </a:r>
              <a:endParaRPr lang="es-P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3</a:t>
              </a:r>
              <a:endParaRPr lang="es-PE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04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26</a:t>
              </a:r>
              <a:endParaRPr lang="es-PE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4</a:t>
              </a:r>
              <a:endParaRPr lang="es-PE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76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38</a:t>
              </a:r>
              <a:endParaRPr lang="es-PE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5</a:t>
              </a:r>
              <a:endParaRPr lang="es-PE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48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11</a:t>
              </a:r>
              <a:endParaRPr lang="es-P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6</a:t>
              </a:r>
              <a:endParaRPr lang="es-PE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49</a:t>
              </a:r>
              <a:endParaRPr lang="es-PE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20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7</a:t>
              </a:r>
              <a:endParaRPr lang="es-PE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292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53</a:t>
              </a:r>
              <a:endParaRPr lang="es-PE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2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8</a:t>
              </a:r>
              <a:endParaRPr lang="es-PE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32</a:t>
              </a:r>
              <a:endParaRPr lang="es-PE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9</a:t>
              </a:r>
              <a:endParaRPr lang="es-PE" sz="1200" dirty="0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2849380" y="5334000"/>
            <a:ext cx="4572000" cy="685800"/>
            <a:chOff x="1371600" y="3200400"/>
            <a:chExt cx="4572000" cy="685800"/>
          </a:xfrm>
        </p:grpSpPr>
        <p:sp>
          <p:nvSpPr>
            <p:cNvPr id="28" name="Rectangle 27"/>
            <p:cNvSpPr/>
            <p:nvPr/>
          </p:nvSpPr>
          <p:spPr>
            <a:xfrm>
              <a:off x="13716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84</a:t>
              </a:r>
              <a:endParaRPr lang="es-PE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0</a:t>
              </a:r>
              <a:endParaRPr lang="es-PE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288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61</a:t>
              </a:r>
              <a:endParaRPr lang="es-P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1</a:t>
              </a:r>
              <a:endParaRPr lang="es-PE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860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15</a:t>
              </a:r>
              <a:endParaRPr lang="es-PE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2</a:t>
              </a:r>
              <a:endParaRPr lang="es-PE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432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73</a:t>
              </a:r>
              <a:endParaRPr lang="es-PE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3</a:t>
              </a:r>
              <a:endParaRPr lang="es-PE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004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26</a:t>
              </a:r>
              <a:endParaRPr lang="es-PE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4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4</a:t>
              </a:r>
              <a:endParaRPr lang="es-PE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576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11</a:t>
              </a:r>
              <a:endParaRPr lang="es-PE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576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5</a:t>
              </a:r>
              <a:endParaRPr lang="es-PE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48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49</a:t>
              </a:r>
              <a:endParaRPr lang="es-PE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148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6</a:t>
              </a:r>
              <a:endParaRPr lang="es-PE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53</a:t>
              </a:r>
              <a:endParaRPr lang="es-PE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720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7</a:t>
              </a:r>
              <a:endParaRPr lang="es-PE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292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32</a:t>
              </a:r>
              <a:endParaRPr lang="es-PE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8</a:t>
              </a:r>
              <a:endParaRPr lang="es-PE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86400" y="34290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>
                  <a:solidFill>
                    <a:schemeClr val="bg1">
                      <a:lumMod val="50000"/>
                    </a:schemeClr>
                  </a:solidFill>
                </a:rPr>
                <a:t>32</a:t>
              </a:r>
              <a:endParaRPr lang="es-P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864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9</a:t>
              </a:r>
              <a:endParaRPr lang="es-PE" sz="1200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5400000">
            <a:off x="5211580" y="2964305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72000" y="2430905"/>
            <a:ext cx="1600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err="1" smtClean="0"/>
              <a:t>Item</a:t>
            </a:r>
            <a:r>
              <a:rPr lang="es-PE" sz="1600" dirty="0" smtClean="0"/>
              <a:t> a eliminar</a:t>
            </a:r>
            <a:endParaRPr lang="es-PE" sz="1600" dirty="0"/>
          </a:p>
        </p:txBody>
      </p:sp>
      <p:sp>
        <p:nvSpPr>
          <p:cNvPr id="90" name="Rectangle 89"/>
          <p:cNvSpPr/>
          <p:nvPr/>
        </p:nvSpPr>
        <p:spPr>
          <a:xfrm>
            <a:off x="1096780" y="2888105"/>
            <a:ext cx="1143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nElementos</a:t>
            </a:r>
            <a:endParaRPr lang="es-PE" sz="1400" dirty="0"/>
          </a:p>
        </p:txBody>
      </p:sp>
      <p:sp>
        <p:nvSpPr>
          <p:cNvPr id="91" name="Rectangle 90"/>
          <p:cNvSpPr/>
          <p:nvPr/>
        </p:nvSpPr>
        <p:spPr>
          <a:xfrm>
            <a:off x="2239780" y="2888105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10</a:t>
            </a:r>
            <a:endParaRPr lang="es-PE" sz="1400" dirty="0"/>
          </a:p>
        </p:txBody>
      </p:sp>
      <p:sp>
        <p:nvSpPr>
          <p:cNvPr id="92" name="Rectangle 91"/>
          <p:cNvSpPr/>
          <p:nvPr/>
        </p:nvSpPr>
        <p:spPr>
          <a:xfrm>
            <a:off x="1096780" y="3239125"/>
            <a:ext cx="1143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nCasillas</a:t>
            </a:r>
            <a:endParaRPr lang="es-PE" sz="1400" dirty="0"/>
          </a:p>
        </p:txBody>
      </p:sp>
      <p:sp>
        <p:nvSpPr>
          <p:cNvPr id="93" name="Rectangle 92"/>
          <p:cNvSpPr/>
          <p:nvPr/>
        </p:nvSpPr>
        <p:spPr>
          <a:xfrm>
            <a:off x="2239780" y="3239125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10</a:t>
            </a:r>
            <a:endParaRPr lang="es-PE" sz="1400" dirty="0"/>
          </a:p>
        </p:txBody>
      </p:sp>
      <p:sp>
        <p:nvSpPr>
          <p:cNvPr id="94" name="Rectangle 93"/>
          <p:cNvSpPr/>
          <p:nvPr/>
        </p:nvSpPr>
        <p:spPr>
          <a:xfrm>
            <a:off x="1096780" y="5257800"/>
            <a:ext cx="1143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nElementos</a:t>
            </a:r>
            <a:endParaRPr lang="es-PE" sz="1400" dirty="0"/>
          </a:p>
        </p:txBody>
      </p:sp>
      <p:sp>
        <p:nvSpPr>
          <p:cNvPr id="95" name="Rectangle 94"/>
          <p:cNvSpPr/>
          <p:nvPr/>
        </p:nvSpPr>
        <p:spPr>
          <a:xfrm>
            <a:off x="2239780" y="52578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9</a:t>
            </a:r>
            <a:endParaRPr lang="es-PE" sz="1400" dirty="0"/>
          </a:p>
        </p:txBody>
      </p:sp>
      <p:sp>
        <p:nvSpPr>
          <p:cNvPr id="96" name="Rectangle 95"/>
          <p:cNvSpPr/>
          <p:nvPr/>
        </p:nvSpPr>
        <p:spPr>
          <a:xfrm>
            <a:off x="1096780" y="5608820"/>
            <a:ext cx="1143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err="1" smtClean="0"/>
              <a:t>nCasillas</a:t>
            </a:r>
            <a:endParaRPr lang="es-PE" sz="1400" dirty="0"/>
          </a:p>
        </p:txBody>
      </p:sp>
      <p:sp>
        <p:nvSpPr>
          <p:cNvPr id="97" name="Rectangle 96"/>
          <p:cNvSpPr/>
          <p:nvPr/>
        </p:nvSpPr>
        <p:spPr>
          <a:xfrm>
            <a:off x="2239780" y="560882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10</a:t>
            </a:r>
            <a:endParaRPr lang="es-PE" sz="1400" dirty="0"/>
          </a:p>
        </p:txBody>
      </p:sp>
      <p:grpSp>
        <p:nvGrpSpPr>
          <p:cNvPr id="4" name="Group 102"/>
          <p:cNvGrpSpPr/>
          <p:nvPr/>
        </p:nvGrpSpPr>
        <p:grpSpPr>
          <a:xfrm>
            <a:off x="5250305" y="3800917"/>
            <a:ext cx="2057400" cy="466283"/>
            <a:chOff x="5250305" y="3960812"/>
            <a:chExt cx="2057400" cy="466283"/>
          </a:xfrm>
        </p:grpSpPr>
        <p:cxnSp>
          <p:nvCxnSpPr>
            <p:cNvPr id="73" name="Curved Connector 72"/>
            <p:cNvCxnSpPr/>
            <p:nvPr/>
          </p:nvCxnSpPr>
          <p:spPr>
            <a:xfrm rot="5400000">
              <a:off x="5478111" y="3733006"/>
              <a:ext cx="1588" cy="457200"/>
            </a:xfrm>
            <a:prstGeom prst="curvedConnector3">
              <a:avLst>
                <a:gd name="adj1" fmla="val 22891128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6011511" y="3733006"/>
              <a:ext cx="1588" cy="457200"/>
            </a:xfrm>
            <a:prstGeom prst="curvedConnector3">
              <a:avLst>
                <a:gd name="adj1" fmla="val 22891128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/>
            <p:nvPr/>
          </p:nvCxnSpPr>
          <p:spPr>
            <a:xfrm rot="5400000">
              <a:off x="6544911" y="3733006"/>
              <a:ext cx="1588" cy="457200"/>
            </a:xfrm>
            <a:prstGeom prst="curvedConnector3">
              <a:avLst>
                <a:gd name="adj1" fmla="val 22891128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/>
            <p:nvPr/>
          </p:nvCxnSpPr>
          <p:spPr>
            <a:xfrm rot="5400000">
              <a:off x="7078311" y="3733006"/>
              <a:ext cx="1588" cy="457200"/>
            </a:xfrm>
            <a:prstGeom prst="curvedConnector3">
              <a:avLst>
                <a:gd name="adj1" fmla="val 22891128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5372725" y="4198495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1</a:t>
              </a:r>
              <a:endParaRPr lang="es-PE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919865" y="4198495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2</a:t>
              </a:r>
              <a:endParaRPr lang="es-PE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439525" y="4198495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3</a:t>
              </a:r>
              <a:endParaRPr lang="es-PE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6972925" y="4198495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4</a:t>
              </a:r>
              <a:endParaRPr lang="es-PE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Implementación de la clase CArreglo</a:t>
            </a:r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  <a:solidFill>
            <a:schemeClr val="bg1"/>
          </a:solidFill>
          <a:ln w="38100">
            <a:noFill/>
          </a:ln>
        </p:spPr>
        <p:txBody>
          <a:bodyPr vert="horz" lIns="182880" tIns="182880" rIns="182880" bIns="182880">
            <a:noAutofit/>
          </a:bodyPr>
          <a:lstStyle/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s-PE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P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PE" sz="1800" dirty="0" err="1" smtClean="0">
                <a:latin typeface="Consolas" pitchFamily="49" charset="0"/>
                <a:cs typeface="Consolas" pitchFamily="49" charset="0"/>
              </a:rPr>
              <a:t>CArreglo</a:t>
            </a:r>
            <a:endParaRPr lang="es-PE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nElementos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nCasillas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public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CArreglo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~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CArreglo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getNElementos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getNCasillas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DameDato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pos);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Insertar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 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BuscarPos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nBuscado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		 void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Eliminar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pos);</a:t>
            </a:r>
          </a:p>
          <a:p>
            <a:pPr marL="0" indent="0" defTabSz="182880">
              <a:spcBef>
                <a:spcPts val="0"/>
              </a:spcBef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s-P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y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PE" smtClean="0"/>
              <a:t>En el constructor debemos inicializar nuestras variables inclusive el arreglo.</a:t>
            </a:r>
          </a:p>
          <a:p>
            <a:pPr algn="just"/>
            <a:endParaRPr lang="es-PE" smtClean="0"/>
          </a:p>
          <a:p>
            <a:pPr algn="just"/>
            <a:r>
              <a:rPr lang="es-PE" smtClean="0"/>
              <a:t>En el destructor debemos eliminar el arreglo dinámico. Si este fuera de punteros a objetos debemos eliminar los objetos y luego el arreglo.</a:t>
            </a:r>
          </a:p>
          <a:p>
            <a:pPr lvl="1" algn="just">
              <a:buNone/>
            </a:pPr>
            <a:endParaRPr lang="es-PE" sz="1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CArreglo::CArreglo()</a:t>
            </a: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nElementos = 0;</a:t>
            </a:r>
          </a:p>
          <a:p>
            <a:pPr lvl="2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nCasillas = 10; </a:t>
            </a:r>
            <a:r>
              <a:rPr lang="es-PE" sz="19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Valor inicial depende del programa a crear.</a:t>
            </a:r>
          </a:p>
          <a:p>
            <a:pPr lvl="2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arreglo = new int[nCasillas];</a:t>
            </a: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algn="just">
              <a:buNone/>
            </a:pPr>
            <a:endParaRPr lang="es-PE" sz="1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CArreglo::~CArreglo()</a:t>
            </a: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PE" sz="19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 fuera de objetos tendríamos que eliminar los objetos</a:t>
            </a:r>
          </a:p>
          <a:p>
            <a:pPr lvl="2" algn="just">
              <a:buNone/>
            </a:pPr>
            <a:r>
              <a:rPr lang="es-PE" sz="190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arreglo;</a:t>
            </a:r>
          </a:p>
          <a:p>
            <a:pPr lvl="1" algn="just">
              <a:buNone/>
            </a:pPr>
            <a:r>
              <a:rPr lang="es-PE" sz="1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algn="just">
              <a:buNone/>
            </a:pPr>
            <a:endParaRPr lang="es-PE" sz="1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s-PE" sz="3100" smtClean="0">
                <a:solidFill>
                  <a:schemeClr val="tx1"/>
                </a:solidFill>
              </a:rPr>
              <a:t>Para eliminar un arreglo dinámico es necesario especificar [] después del comando delete. Si obviamos los corchetes estaríamos eliminando solo la primera casilla del vector.</a:t>
            </a: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Listas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Listas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PE" dirty="0" smtClean="0"/>
              <a:t>Una lista es un conjunto de elementos llamados </a:t>
            </a:r>
            <a:r>
              <a:rPr lang="es-PE" b="1" dirty="0" smtClean="0"/>
              <a:t>nodos</a:t>
            </a:r>
            <a:r>
              <a:rPr lang="es-PE" dirty="0" smtClean="0"/>
              <a:t> que están conectados mediante un puntero.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Es probablemente la segunda estructura de datos más usada.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Una lista vacía es aquella que no contiene nodos.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Las grandes ventajas de una lista frente a los arreglos son:</a:t>
            </a:r>
          </a:p>
          <a:p>
            <a:pPr lvl="1" algn="just"/>
            <a:r>
              <a:rPr lang="es-PE" dirty="0" smtClean="0"/>
              <a:t>Los nodos no necesariamente son adyacentes en memoria.</a:t>
            </a:r>
          </a:p>
          <a:p>
            <a:pPr lvl="1" algn="just"/>
            <a:r>
              <a:rPr lang="es-PE" dirty="0" smtClean="0"/>
              <a:t>Insertar o eliminar un elemento a la mitad de la lista NO implica mover el resto de elementos por lo que es de O(1).</a:t>
            </a:r>
          </a:p>
          <a:p>
            <a:pPr lvl="1" algn="just"/>
            <a:r>
              <a:rPr lang="es-PE" dirty="0" smtClean="0"/>
              <a:t>Es dinámica por defecto.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Las grandes desventajas de una lista frente a los arreglos son:</a:t>
            </a:r>
          </a:p>
          <a:p>
            <a:pPr lvl="1" algn="just"/>
            <a:r>
              <a:rPr lang="es-PE" dirty="0" smtClean="0"/>
              <a:t>No es posible obtener un elemento por índice. Para obtener un elemento es necesario recorrer todos los elementos que se encuentren delante del mismo.</a:t>
            </a:r>
          </a:p>
          <a:p>
            <a:pPr algn="just"/>
            <a:endParaRPr lang="es-PE" dirty="0" smtClean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Enlaces (Links)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209800"/>
          </a:xfrm>
        </p:spPr>
        <p:txBody>
          <a:bodyPr>
            <a:normAutofit fontScale="77500" lnSpcReduction="20000"/>
          </a:bodyPr>
          <a:lstStyle/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En una lista, cada nodo esta conectado por un enlace o link.</a:t>
            </a:r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Lo que se obtiene es una especie de “cadena”, en la cual cada elemento “apunta” al siguiente.</a:t>
            </a:r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 smtClean="0"/>
              <a:t>En el ultimo elemento, el puntero de siguiente apunta a NULL para indicar que no existen más elementos.</a:t>
            </a:r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 smtClean="0"/>
          </a:p>
          <a:p>
            <a:pPr marL="365760" indent="-256032" algn="just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s-PE" dirty="0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112838" y="4198938"/>
            <a:ext cx="6781800" cy="2133600"/>
            <a:chOff x="838200" y="4191000"/>
            <a:chExt cx="6781800" cy="2133600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590800" y="4572000"/>
              <a:ext cx="990600" cy="1752600"/>
              <a:chOff x="1524000" y="4495800"/>
              <a:chExt cx="990600" cy="17526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0" y="4495800"/>
                <a:ext cx="990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>
                    <a:solidFill>
                      <a:schemeClr val="tx1"/>
                    </a:solidFill>
                  </a:rPr>
                  <a:t>AB089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24000" y="4724400"/>
                <a:ext cx="990600" cy="152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0200" y="4937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0200" y="5546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 err="1">
                    <a:solidFill>
                      <a:schemeClr val="tx1"/>
                    </a:solidFill>
                  </a:rPr>
                  <a:t>Next</a:t>
                </a:r>
                <a:endParaRPr lang="es-PE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784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>
                    <a:solidFill>
                      <a:schemeClr val="tx1"/>
                    </a:solidFill>
                  </a:rPr>
                  <a:t>Datos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5699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/>
                  <a:t>AF105</a:t>
                </a:r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838200" y="4191000"/>
              <a:ext cx="990600" cy="1828800"/>
              <a:chOff x="228600" y="4343400"/>
              <a:chExt cx="990600" cy="1828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28600" y="4724400"/>
                <a:ext cx="990600" cy="1447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4800" y="4876800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>
                    <a:solidFill>
                      <a:schemeClr val="tx1"/>
                    </a:solidFill>
                  </a:rPr>
                  <a:t>Inicio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4800" y="502920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/>
                  <a:t>AB089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8600" y="4343400"/>
                <a:ext cx="990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 smtClean="0">
                    <a:solidFill>
                      <a:schemeClr val="tx1"/>
                    </a:solidFill>
                  </a:rPr>
                  <a:t>Lista</a:t>
                </a:r>
                <a:endParaRPr lang="es-PE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937000" y="4572000"/>
              <a:ext cx="990600" cy="1752600"/>
              <a:chOff x="1524000" y="4495800"/>
              <a:chExt cx="990600" cy="1752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524000" y="4495800"/>
                <a:ext cx="990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>
                    <a:solidFill>
                      <a:schemeClr val="tx1"/>
                    </a:solidFill>
                  </a:rPr>
                  <a:t>AF105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24000" y="4724400"/>
                <a:ext cx="990600" cy="152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00200" y="4937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00200" y="5546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 err="1">
                    <a:solidFill>
                      <a:schemeClr val="tx1"/>
                    </a:solidFill>
                  </a:rPr>
                  <a:t>Next</a:t>
                </a:r>
                <a:endParaRPr lang="es-PE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4784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>
                    <a:solidFill>
                      <a:schemeClr val="tx1"/>
                    </a:solidFill>
                  </a:rPr>
                  <a:t>Datos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00200" y="5699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/>
                  <a:t>AB001</a:t>
                </a: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5283200" y="4572000"/>
              <a:ext cx="990600" cy="1752600"/>
              <a:chOff x="1524000" y="4495800"/>
              <a:chExt cx="990600" cy="1752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4495800"/>
                <a:ext cx="990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>
                    <a:solidFill>
                      <a:schemeClr val="tx1"/>
                    </a:solidFill>
                  </a:rPr>
                  <a:t>AB001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24000" y="4724400"/>
                <a:ext cx="990600" cy="152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00200" y="4937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00200" y="5546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 err="1">
                    <a:solidFill>
                      <a:schemeClr val="tx1"/>
                    </a:solidFill>
                  </a:rPr>
                  <a:t>Next</a:t>
                </a:r>
                <a:endParaRPr lang="es-PE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00200" y="4784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>
                    <a:solidFill>
                      <a:schemeClr val="tx1"/>
                    </a:solidFill>
                  </a:rPr>
                  <a:t>Datos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00200" y="5699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/>
                  <a:t>FF895</a:t>
                </a:r>
              </a:p>
            </p:txBody>
          </p: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6629400" y="4572000"/>
              <a:ext cx="990600" cy="1752600"/>
              <a:chOff x="1524000" y="4495800"/>
              <a:chExt cx="990600" cy="17526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524000" y="4495800"/>
                <a:ext cx="9906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>
                    <a:solidFill>
                      <a:schemeClr val="tx1"/>
                    </a:solidFill>
                  </a:rPr>
                  <a:t>FF895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524000" y="4724400"/>
                <a:ext cx="990600" cy="1524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00200" y="4937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00200" y="5546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 err="1">
                    <a:solidFill>
                      <a:schemeClr val="tx1"/>
                    </a:solidFill>
                  </a:rPr>
                  <a:t>Next</a:t>
                </a:r>
                <a:endParaRPr lang="es-PE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600200" y="4784725"/>
                <a:ext cx="838200" cy="152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050" dirty="0">
                    <a:solidFill>
                      <a:schemeClr val="tx1"/>
                    </a:solidFill>
                  </a:rPr>
                  <a:t>Datos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00200" y="5699760"/>
                <a:ext cx="838200" cy="4572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PE" sz="1400" dirty="0"/>
                  <a:t>NULL</a:t>
                </a:r>
              </a:p>
            </p:txBody>
          </p:sp>
        </p:grpSp>
        <p:cxnSp>
          <p:nvCxnSpPr>
            <p:cNvPr id="43" name="Elbow Connector 42"/>
            <p:cNvCxnSpPr>
              <a:stCxn id="0" idx="3"/>
              <a:endCxn id="0" idx="1"/>
            </p:cNvCxnSpPr>
            <p:nvPr/>
          </p:nvCxnSpPr>
          <p:spPr>
            <a:xfrm>
              <a:off x="1752600" y="5105400"/>
              <a:ext cx="838200" cy="457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0" idx="3"/>
              <a:endCxn id="0" idx="1"/>
            </p:cNvCxnSpPr>
            <p:nvPr/>
          </p:nvCxnSpPr>
          <p:spPr>
            <a:xfrm flipV="1">
              <a:off x="3505200" y="5562600"/>
              <a:ext cx="431800" cy="4413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0" idx="3"/>
              <a:endCxn id="0" idx="1"/>
            </p:cNvCxnSpPr>
            <p:nvPr/>
          </p:nvCxnSpPr>
          <p:spPr>
            <a:xfrm flipV="1">
              <a:off x="4851400" y="5562600"/>
              <a:ext cx="431800" cy="4413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0" idx="3"/>
              <a:endCxn id="0" idx="1"/>
            </p:cNvCxnSpPr>
            <p:nvPr/>
          </p:nvCxnSpPr>
          <p:spPr>
            <a:xfrm flipV="1">
              <a:off x="6197600" y="5562600"/>
              <a:ext cx="431800" cy="4413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 bwMode="auto">
          <a:xfrm>
            <a:off x="3665157" y="5783643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006595" y="5783643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362385" y="5783643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7718871" y="5783643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1920114" y="4884357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3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Implementación de Nodo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Georgia" pitchFamily="18" charset="0"/>
              <a:buNone/>
            </a:pPr>
            <a:r>
              <a:rPr lang="en-GB" sz="2400" b="1" dirty="0" smtClean="0">
                <a:cs typeface="Courier New" pitchFamily="49" charset="0"/>
              </a:rPr>
              <a:t>class</a:t>
            </a:r>
            <a:r>
              <a:rPr lang="en-GB" sz="2400" dirty="0" smtClean="0">
                <a:cs typeface="Courier New" pitchFamily="49" charset="0"/>
              </a:rPr>
              <a:t> </a:t>
            </a:r>
            <a:r>
              <a:rPr lang="en-GB" sz="2400" dirty="0" err="1" smtClean="0">
                <a:cs typeface="Courier New" pitchFamily="49" charset="0"/>
              </a:rPr>
              <a:t>CNodo</a:t>
            </a:r>
            <a:endParaRPr lang="en-GB" sz="2400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{</a:t>
            </a: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  </a:t>
            </a:r>
            <a:r>
              <a:rPr lang="en-GB" sz="2400" b="1" dirty="0" err="1" smtClean="0">
                <a:cs typeface="Courier New" pitchFamily="49" charset="0"/>
              </a:rPr>
              <a:t>int</a:t>
            </a:r>
            <a:r>
              <a:rPr lang="en-GB" sz="2400" dirty="0" smtClean="0">
                <a:cs typeface="Courier New" pitchFamily="49" charset="0"/>
              </a:rPr>
              <a:t> </a:t>
            </a:r>
            <a:r>
              <a:rPr lang="en-GB" sz="2400" dirty="0" err="1" smtClean="0">
                <a:cs typeface="Courier New" pitchFamily="49" charset="0"/>
              </a:rPr>
              <a:t>dato</a:t>
            </a:r>
            <a:r>
              <a:rPr lang="en-GB" sz="2400" dirty="0" smtClean="0">
                <a:cs typeface="Courier New" pitchFamily="49" charset="0"/>
              </a:rPr>
              <a:t>;</a:t>
            </a: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  </a:t>
            </a:r>
            <a:r>
              <a:rPr lang="en-GB" sz="2400" dirty="0" err="1" smtClean="0">
                <a:cs typeface="Courier New" pitchFamily="49" charset="0"/>
              </a:rPr>
              <a:t>CNodo</a:t>
            </a:r>
            <a:r>
              <a:rPr lang="en-GB" sz="2400" dirty="0" smtClean="0">
                <a:cs typeface="Courier New" pitchFamily="49" charset="0"/>
              </a:rPr>
              <a:t> *next;</a:t>
            </a:r>
          </a:p>
          <a:p>
            <a:pPr>
              <a:buFont typeface="Georgia" pitchFamily="18" charset="0"/>
              <a:buNone/>
            </a:pPr>
            <a:endParaRPr lang="en-GB" sz="2400" dirty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sz="2400" b="1" dirty="0" smtClean="0">
                <a:cs typeface="Courier New" pitchFamily="49" charset="0"/>
              </a:rPr>
              <a:t>public:</a:t>
            </a:r>
          </a:p>
          <a:p>
            <a:pPr>
              <a:buFont typeface="Georgia" pitchFamily="18" charset="0"/>
              <a:buNone/>
            </a:pPr>
            <a:r>
              <a:rPr lang="en-GB" sz="2400" b="1" dirty="0" smtClean="0">
                <a:cs typeface="Courier New" pitchFamily="49" charset="0"/>
              </a:rPr>
              <a:t>	</a:t>
            </a:r>
            <a:r>
              <a:rPr lang="en-GB" sz="2400" dirty="0" smtClean="0">
                <a:cs typeface="Courier New" pitchFamily="49" charset="0"/>
              </a:rPr>
              <a:t> </a:t>
            </a:r>
            <a:r>
              <a:rPr lang="en-GB" sz="2400" dirty="0" err="1" smtClean="0">
                <a:cs typeface="Courier New" pitchFamily="49" charset="0"/>
              </a:rPr>
              <a:t>CNodo</a:t>
            </a:r>
            <a:r>
              <a:rPr lang="en-US" sz="2400" dirty="0" smtClean="0">
                <a:cs typeface="Courier New" pitchFamily="49" charset="0"/>
              </a:rPr>
              <a:t>();</a:t>
            </a:r>
          </a:p>
          <a:p>
            <a:pPr>
              <a:buFont typeface="Georgia" pitchFamily="18" charset="0"/>
              <a:buNone/>
            </a:pPr>
            <a:r>
              <a:rPr lang="en-US" sz="2400" dirty="0" smtClean="0">
                <a:cs typeface="Courier New" pitchFamily="49" charset="0"/>
              </a:rPr>
              <a:t>	 ~</a:t>
            </a:r>
            <a:r>
              <a:rPr lang="en-US" sz="2400" dirty="0" err="1" smtClean="0">
                <a:cs typeface="Courier New" pitchFamily="49" charset="0"/>
              </a:rPr>
              <a:t>CNodo</a:t>
            </a:r>
            <a:r>
              <a:rPr lang="en-US" sz="2400" dirty="0" smtClean="0">
                <a:cs typeface="Courier New" pitchFamily="49" charset="0"/>
              </a:rPr>
              <a:t>();</a:t>
            </a:r>
          </a:p>
          <a:p>
            <a:pPr>
              <a:buFont typeface="Georgia" pitchFamily="18" charset="0"/>
              <a:buNone/>
            </a:pPr>
            <a:endParaRPr lang="en-GB" sz="2400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     </a:t>
            </a:r>
            <a:r>
              <a:rPr lang="en-GB" sz="2400" dirty="0" err="1" smtClean="0">
                <a:cs typeface="Courier New" pitchFamily="49" charset="0"/>
              </a:rPr>
              <a:t>int</a:t>
            </a:r>
            <a:r>
              <a:rPr lang="en-GB" sz="2400" dirty="0" smtClean="0">
                <a:cs typeface="Courier New" pitchFamily="49" charset="0"/>
              </a:rPr>
              <a:t> </a:t>
            </a:r>
            <a:r>
              <a:rPr lang="en-GB" sz="2400" dirty="0" err="1" smtClean="0">
                <a:cs typeface="Courier New" pitchFamily="49" charset="0"/>
              </a:rPr>
              <a:t>getDato</a:t>
            </a:r>
            <a:r>
              <a:rPr lang="en-GB" sz="2400" dirty="0" smtClean="0">
                <a:cs typeface="Courier New" pitchFamily="49" charset="0"/>
              </a:rPr>
              <a:t>();</a:t>
            </a: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	 void </a:t>
            </a:r>
            <a:r>
              <a:rPr lang="en-GB" sz="2400" dirty="0" err="1" smtClean="0">
                <a:cs typeface="Courier New" pitchFamily="49" charset="0"/>
              </a:rPr>
              <a:t>setDato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int</a:t>
            </a:r>
            <a:r>
              <a:rPr lang="en-GB" sz="2400" dirty="0" smtClean="0">
                <a:cs typeface="Courier New" pitchFamily="49" charset="0"/>
              </a:rPr>
              <a:t> </a:t>
            </a:r>
            <a:r>
              <a:rPr lang="en-GB" sz="2400" dirty="0" err="1" smtClean="0">
                <a:cs typeface="Courier New" pitchFamily="49" charset="0"/>
              </a:rPr>
              <a:t>dato</a:t>
            </a:r>
            <a:r>
              <a:rPr lang="en-GB" sz="2400" dirty="0" smtClean="0">
                <a:cs typeface="Courier New" pitchFamily="49" charset="0"/>
              </a:rPr>
              <a:t>);</a:t>
            </a:r>
            <a:endParaRPr lang="en-US" sz="2400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endParaRPr lang="en-GB" sz="2400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sz="2400" dirty="0"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    </a:t>
            </a:r>
            <a:r>
              <a:rPr lang="en-GB" sz="2400" dirty="0" err="1" smtClean="0">
                <a:cs typeface="Courier New" pitchFamily="49" charset="0"/>
              </a:rPr>
              <a:t>CNodo</a:t>
            </a:r>
            <a:r>
              <a:rPr lang="en-GB" sz="2400" dirty="0" smtClean="0">
                <a:cs typeface="Courier New" pitchFamily="49" charset="0"/>
              </a:rPr>
              <a:t>* </a:t>
            </a:r>
            <a:r>
              <a:rPr lang="en-GB" sz="2400" dirty="0" err="1" smtClean="0">
                <a:cs typeface="Courier New" pitchFamily="49" charset="0"/>
              </a:rPr>
              <a:t>getNext</a:t>
            </a:r>
            <a:r>
              <a:rPr lang="en-GB" sz="2400" dirty="0" smtClean="0">
                <a:cs typeface="Courier New" pitchFamily="49" charset="0"/>
              </a:rPr>
              <a:t>();</a:t>
            </a: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     void </a:t>
            </a:r>
            <a:r>
              <a:rPr lang="en-GB" sz="2400" dirty="0" err="1" smtClean="0">
                <a:cs typeface="Courier New" pitchFamily="49" charset="0"/>
              </a:rPr>
              <a:t>setNext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CNodo</a:t>
            </a:r>
            <a:r>
              <a:rPr lang="en-GB" sz="2400" dirty="0" smtClean="0">
                <a:cs typeface="Courier New" pitchFamily="49" charset="0"/>
              </a:rPr>
              <a:t>* next);</a:t>
            </a:r>
          </a:p>
          <a:p>
            <a:pPr>
              <a:buFont typeface="Georgia" pitchFamily="18" charset="0"/>
              <a:buNone/>
            </a:pPr>
            <a:r>
              <a:rPr lang="en-GB" sz="2400" dirty="0" smtClean="0">
                <a:cs typeface="Courier New" pitchFamily="49" charset="0"/>
              </a:rPr>
              <a:t>};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0775"/>
            <a:ext cx="9144000" cy="1012825"/>
          </a:xfrm>
        </p:spPr>
        <p:txBody>
          <a:bodyPr/>
          <a:lstStyle/>
          <a:p>
            <a:r>
              <a:rPr lang="en-US" dirty="0" err="1" smtClean="0"/>
              <a:t>Unidad</a:t>
            </a:r>
            <a:r>
              <a:rPr lang="en-US" dirty="0" smtClean="0"/>
              <a:t> 03 – </a:t>
            </a:r>
            <a:r>
              <a:rPr lang="es-ES" dirty="0" smtClean="0"/>
              <a:t>Estructuras de datos base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PE" dirty="0" smtClean="0"/>
              <a:t>Arreglos</a:t>
            </a:r>
            <a:endParaRPr lang="en-US" dirty="0" smtClean="0"/>
          </a:p>
          <a:p>
            <a:pPr lvl="1"/>
            <a:r>
              <a:rPr lang="es-PE" sz="2800" dirty="0" smtClean="0"/>
              <a:t>Estáticos</a:t>
            </a:r>
            <a:endParaRPr lang="en-US" sz="2800" dirty="0" smtClean="0"/>
          </a:p>
          <a:p>
            <a:pPr lvl="1"/>
            <a:r>
              <a:rPr lang="es-PE" sz="2800" dirty="0" smtClean="0"/>
              <a:t>Dinámicos</a:t>
            </a:r>
            <a:endParaRPr lang="en-US" sz="2800" dirty="0" smtClean="0"/>
          </a:p>
          <a:p>
            <a:pPr lvl="1"/>
            <a:r>
              <a:rPr lang="es-PE" sz="2800" dirty="0" smtClean="0"/>
              <a:t>Arreglos de objetos vs </a:t>
            </a:r>
            <a:r>
              <a:rPr lang="es-PE" sz="2800" dirty="0" smtClean="0"/>
              <a:t>registros</a:t>
            </a:r>
          </a:p>
          <a:p>
            <a:r>
              <a:rPr lang="es-PE" dirty="0" smtClean="0"/>
              <a:t>Listas</a:t>
            </a:r>
            <a:endParaRPr lang="en-US" dirty="0" smtClean="0"/>
          </a:p>
          <a:p>
            <a:pPr lvl="1"/>
            <a:r>
              <a:rPr lang="es-PE" sz="2800" dirty="0" smtClean="0"/>
              <a:t>Simplemente enlazadas</a:t>
            </a:r>
            <a:endParaRPr lang="en-US" sz="2800" dirty="0" smtClean="0"/>
          </a:p>
          <a:p>
            <a:pPr lvl="1"/>
            <a:r>
              <a:rPr lang="es-PE" sz="2800" dirty="0" smtClean="0"/>
              <a:t>Doblemente enlazadas</a:t>
            </a:r>
            <a:endParaRPr lang="en-US" sz="2800" dirty="0" smtClean="0"/>
          </a:p>
          <a:p>
            <a:pPr lvl="1"/>
            <a:r>
              <a:rPr lang="es-PE" sz="2800" dirty="0" smtClean="0"/>
              <a:t>Variaciones con punteros al inicio y al final</a:t>
            </a:r>
            <a:endParaRPr 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Implementación de 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Georgia" pitchFamily="18" charset="0"/>
              <a:buNone/>
            </a:pPr>
            <a:r>
              <a:rPr lang="en-GB" b="1" dirty="0" smtClean="0">
                <a:cs typeface="Courier New" pitchFamily="49" charset="0"/>
              </a:rPr>
              <a:t>class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CLista</a:t>
            </a:r>
            <a:endParaRPr lang="en-GB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dirty="0" smtClean="0">
                <a:cs typeface="Courier New" pitchFamily="49" charset="0"/>
              </a:rPr>
              <a:t>{</a:t>
            </a:r>
          </a:p>
          <a:p>
            <a:pPr>
              <a:buFont typeface="Georgia" pitchFamily="18" charset="0"/>
              <a:buNone/>
            </a:pPr>
            <a:r>
              <a:rPr lang="en-GB" dirty="0" smtClean="0">
                <a:cs typeface="Courier New" pitchFamily="49" charset="0"/>
              </a:rPr>
              <a:t>	</a:t>
            </a:r>
            <a:r>
              <a:rPr lang="en-GB" dirty="0" err="1" smtClean="0">
                <a:cs typeface="Courier New" pitchFamily="49" charset="0"/>
              </a:rPr>
              <a:t>CNodo</a:t>
            </a:r>
            <a:r>
              <a:rPr lang="en-GB" dirty="0" smtClean="0">
                <a:cs typeface="Courier New" pitchFamily="49" charset="0"/>
              </a:rPr>
              <a:t> *</a:t>
            </a:r>
            <a:r>
              <a:rPr lang="en-GB" dirty="0" err="1" smtClean="0">
                <a:cs typeface="Courier New" pitchFamily="49" charset="0"/>
              </a:rPr>
              <a:t>inicio</a:t>
            </a:r>
            <a:r>
              <a:rPr lang="en-GB" dirty="0" smtClean="0">
                <a:cs typeface="Courier New" pitchFamily="49" charset="0"/>
              </a:rPr>
              <a:t>;</a:t>
            </a:r>
          </a:p>
          <a:p>
            <a:pPr>
              <a:buFont typeface="Georgia" pitchFamily="18" charset="0"/>
              <a:buNone/>
            </a:pPr>
            <a:endParaRPr lang="en-GB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b="1" dirty="0" smtClean="0">
                <a:cs typeface="Courier New" pitchFamily="49" charset="0"/>
              </a:rPr>
              <a:t>public:</a:t>
            </a:r>
            <a:endParaRPr lang="en-GB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dirty="0" smtClean="0">
                <a:cs typeface="Courier New" pitchFamily="49" charset="0"/>
              </a:rPr>
              <a:t>	  </a:t>
            </a:r>
            <a:r>
              <a:rPr lang="en-GB" dirty="0" err="1" smtClean="0">
                <a:cs typeface="Courier New" pitchFamily="49" charset="0"/>
              </a:rPr>
              <a:t>CLista</a:t>
            </a:r>
            <a:r>
              <a:rPr lang="en-GB" dirty="0" smtClean="0">
                <a:cs typeface="Courier New" pitchFamily="49" charset="0"/>
              </a:rPr>
              <a:t>();</a:t>
            </a:r>
          </a:p>
          <a:p>
            <a:pPr>
              <a:buFont typeface="Georgia" pitchFamily="18" charset="0"/>
              <a:buNone/>
            </a:pPr>
            <a:r>
              <a:rPr lang="en-GB" dirty="0" smtClean="0">
                <a:cs typeface="Courier New" pitchFamily="49" charset="0"/>
              </a:rPr>
              <a:t>	  ~</a:t>
            </a:r>
            <a:r>
              <a:rPr lang="en-GB" dirty="0" err="1" smtClean="0">
                <a:cs typeface="Courier New" pitchFamily="49" charset="0"/>
              </a:rPr>
              <a:t>CLista</a:t>
            </a:r>
            <a:r>
              <a:rPr lang="en-GB" dirty="0" smtClean="0">
                <a:cs typeface="Courier New" pitchFamily="49" charset="0"/>
              </a:rPr>
              <a:t>();</a:t>
            </a:r>
          </a:p>
          <a:p>
            <a:pPr>
              <a:buFont typeface="Georgia" pitchFamily="18" charset="0"/>
              <a:buNone/>
            </a:pPr>
            <a:endParaRPr lang="en-GB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dirty="0" smtClean="0">
                <a:cs typeface="Courier New" pitchFamily="49" charset="0"/>
              </a:rPr>
              <a:t>	  </a:t>
            </a:r>
            <a:r>
              <a:rPr lang="es-PE" dirty="0" err="1" smtClean="0">
                <a:cs typeface="Courier New" pitchFamily="49" charset="0"/>
              </a:rPr>
              <a:t>bool</a:t>
            </a:r>
            <a:r>
              <a:rPr lang="es-PE" dirty="0" smtClean="0">
                <a:cs typeface="Courier New" pitchFamily="49" charset="0"/>
              </a:rPr>
              <a:t> insertar(</a:t>
            </a:r>
            <a:r>
              <a:rPr lang="es-PE" dirty="0" err="1" smtClean="0">
                <a:cs typeface="Courier New" pitchFamily="49" charset="0"/>
              </a:rPr>
              <a:t>int</a:t>
            </a:r>
            <a:r>
              <a:rPr lang="es-PE" dirty="0" smtClean="0">
                <a:cs typeface="Courier New" pitchFamily="49" charset="0"/>
              </a:rPr>
              <a:t> dato);</a:t>
            </a:r>
          </a:p>
          <a:p>
            <a:pPr>
              <a:buFont typeface="Georgia" pitchFamily="18" charset="0"/>
              <a:buNone/>
            </a:pPr>
            <a:r>
              <a:rPr lang="es-PE" dirty="0" smtClean="0">
                <a:cs typeface="Courier New" pitchFamily="49" charset="0"/>
              </a:rPr>
              <a:t>	  </a:t>
            </a:r>
            <a:r>
              <a:rPr lang="es-PE" dirty="0" err="1" smtClean="0">
                <a:cs typeface="Courier New" pitchFamily="49" charset="0"/>
              </a:rPr>
              <a:t>CNodo</a:t>
            </a:r>
            <a:r>
              <a:rPr lang="es-PE" dirty="0" smtClean="0">
                <a:cs typeface="Courier New" pitchFamily="49" charset="0"/>
              </a:rPr>
              <a:t>* buscar(</a:t>
            </a:r>
            <a:r>
              <a:rPr lang="es-PE" dirty="0" err="1" smtClean="0">
                <a:cs typeface="Courier New" pitchFamily="49" charset="0"/>
              </a:rPr>
              <a:t>int</a:t>
            </a:r>
            <a:r>
              <a:rPr lang="es-PE" dirty="0" smtClean="0">
                <a:cs typeface="Courier New" pitchFamily="49" charset="0"/>
              </a:rPr>
              <a:t> dato);</a:t>
            </a:r>
          </a:p>
          <a:p>
            <a:pPr>
              <a:buFont typeface="Georgia" pitchFamily="18" charset="0"/>
              <a:buNone/>
            </a:pPr>
            <a:r>
              <a:rPr lang="es-PE" dirty="0" smtClean="0">
                <a:cs typeface="Courier New" pitchFamily="49" charset="0"/>
              </a:rPr>
              <a:t>	  </a:t>
            </a:r>
            <a:r>
              <a:rPr lang="es-PE" dirty="0" err="1" smtClean="0">
                <a:cs typeface="Courier New" pitchFamily="49" charset="0"/>
              </a:rPr>
              <a:t>bool</a:t>
            </a:r>
            <a:r>
              <a:rPr lang="es-PE" dirty="0" smtClean="0">
                <a:cs typeface="Courier New" pitchFamily="49" charset="0"/>
              </a:rPr>
              <a:t> eliminar(</a:t>
            </a:r>
            <a:r>
              <a:rPr lang="es-PE" dirty="0" err="1" smtClean="0">
                <a:cs typeface="Courier New" pitchFamily="49" charset="0"/>
              </a:rPr>
              <a:t>int</a:t>
            </a:r>
            <a:r>
              <a:rPr lang="es-PE" dirty="0" smtClean="0">
                <a:cs typeface="Courier New" pitchFamily="49" charset="0"/>
              </a:rPr>
              <a:t> dato);</a:t>
            </a:r>
            <a:endParaRPr lang="en-GB" dirty="0" smtClean="0">
              <a:cs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en-GB" dirty="0" smtClean="0">
                <a:cs typeface="Courier New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4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/>
              <a:t>Insertar al inicio</a:t>
            </a:r>
            <a:endParaRPr lang="es-PE" smtClean="0"/>
          </a:p>
        </p:txBody>
      </p:sp>
      <p:sp>
        <p:nvSpPr>
          <p:cNvPr id="44034" name="Subtitle 7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281112"/>
          </a:xfrm>
        </p:spPr>
        <p:txBody>
          <a:bodyPr/>
          <a:lstStyle/>
          <a:p>
            <a:pPr marL="63500"/>
            <a:endParaRPr lang="es-PE" smtClean="0"/>
          </a:p>
        </p:txBody>
      </p:sp>
      <p:sp>
        <p:nvSpPr>
          <p:cNvPr id="44035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3500">
              <a:buClr>
                <a:srgbClr val="1B587C"/>
              </a:buClr>
              <a:buFont typeface="Arial" charset="0"/>
              <a:buChar char="•"/>
            </a:pPr>
            <a:endParaRPr lang="es-P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Insertar al inicio (1/3)– Crear nodo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1981200" y="4495800"/>
            <a:ext cx="990600" cy="1752600"/>
            <a:chOff x="2057400" y="4267200"/>
            <a:chExt cx="990600" cy="1752600"/>
          </a:xfrm>
        </p:grpSpPr>
        <p:sp>
          <p:nvSpPr>
            <p:cNvPr id="41" name="Rectangle 40"/>
            <p:cNvSpPr/>
            <p:nvPr/>
          </p:nvSpPr>
          <p:spPr>
            <a:xfrm>
              <a:off x="2057400" y="42672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CD985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57400" y="44958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47091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600" y="53181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33600" y="45561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33600" y="54711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2788542" y="56998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9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smtClean="0"/>
              <a:t>Insertar al inicio (2/3)– Apuntar al inicio</a:t>
            </a:r>
            <a:endParaRPr lang="es-PE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1981200" y="4495800"/>
            <a:ext cx="990600" cy="1752600"/>
            <a:chOff x="2057400" y="4267200"/>
            <a:chExt cx="990600" cy="1752600"/>
          </a:xfrm>
        </p:grpSpPr>
        <p:sp>
          <p:nvSpPr>
            <p:cNvPr id="41" name="Rectangle 40"/>
            <p:cNvSpPr/>
            <p:nvPr/>
          </p:nvSpPr>
          <p:spPr>
            <a:xfrm>
              <a:off x="2057400" y="42672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CD985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57400" y="44958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47091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600" y="53181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33600" y="45561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33600" y="54711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  <a:endParaRPr lang="es-PE" sz="1400" dirty="0"/>
            </a:p>
          </p:txBody>
        </p:sp>
      </p:grpSp>
      <p:cxnSp>
        <p:nvCxnSpPr>
          <p:cNvPr id="50" name="Shape 49"/>
          <p:cNvCxnSpPr>
            <a:stCxn id="0" idx="3"/>
            <a:endCxn id="0" idx="2"/>
          </p:cNvCxnSpPr>
          <p:nvPr/>
        </p:nvCxnSpPr>
        <p:spPr>
          <a:xfrm flipV="1">
            <a:off x="2895600" y="3886200"/>
            <a:ext cx="419100" cy="2041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2788542" y="56998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1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Insertar al inicio (3/3)– Inicio al nodo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CD985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2"/>
            <a:endCxn id="0" idx="1"/>
          </p:cNvCxnSpPr>
          <p:nvPr/>
        </p:nvCxnSpPr>
        <p:spPr>
          <a:xfrm rot="16200000" flipH="1">
            <a:off x="476250" y="3981450"/>
            <a:ext cx="2590800" cy="419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84"/>
          <p:cNvGrpSpPr>
            <a:grpSpLocks/>
          </p:cNvGrpSpPr>
          <p:nvPr/>
        </p:nvGrpSpPr>
        <p:grpSpPr bwMode="auto">
          <a:xfrm>
            <a:off x="1981200" y="4495800"/>
            <a:ext cx="990600" cy="1752600"/>
            <a:chOff x="2057400" y="4267200"/>
            <a:chExt cx="990600" cy="1752600"/>
          </a:xfrm>
        </p:grpSpPr>
        <p:sp>
          <p:nvSpPr>
            <p:cNvPr id="41" name="Rectangle 40"/>
            <p:cNvSpPr/>
            <p:nvPr/>
          </p:nvSpPr>
          <p:spPr>
            <a:xfrm>
              <a:off x="2057400" y="42672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CD985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57400" y="44958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47091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600" y="53181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33600" y="45561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133600" y="54711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  <a:endParaRPr lang="es-PE" sz="1400" dirty="0"/>
            </a:p>
          </p:txBody>
        </p:sp>
      </p:grpSp>
      <p:cxnSp>
        <p:nvCxnSpPr>
          <p:cNvPr id="50" name="Shape 49"/>
          <p:cNvCxnSpPr>
            <a:stCxn id="0" idx="3"/>
            <a:endCxn id="0" idx="2"/>
          </p:cNvCxnSpPr>
          <p:nvPr/>
        </p:nvCxnSpPr>
        <p:spPr>
          <a:xfrm flipV="1">
            <a:off x="2895600" y="3886200"/>
            <a:ext cx="419100" cy="20415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0" name="Rectangle 89"/>
          <p:cNvSpPr/>
          <p:nvPr/>
        </p:nvSpPr>
        <p:spPr bwMode="auto">
          <a:xfrm>
            <a:off x="2788542" y="56998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1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4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/>
              <a:t>Buscar</a:t>
            </a:r>
            <a:endParaRPr lang="es-PE" smtClean="0"/>
          </a:p>
        </p:txBody>
      </p:sp>
      <p:sp>
        <p:nvSpPr>
          <p:cNvPr id="58370" name="Subtitle 7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281112"/>
          </a:xfrm>
        </p:spPr>
        <p:txBody>
          <a:bodyPr/>
          <a:lstStyle/>
          <a:p>
            <a:pPr marL="63500"/>
            <a:endParaRPr lang="es-PE" smtClean="0"/>
          </a:p>
        </p:txBody>
      </p:sp>
      <p:sp>
        <p:nvSpPr>
          <p:cNvPr id="58371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3500">
              <a:buClr>
                <a:srgbClr val="1B587C"/>
              </a:buClr>
              <a:buFont typeface="Arial" charset="0"/>
              <a:buChar char="•"/>
            </a:pPr>
            <a:endParaRPr lang="es-P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Buscar (1/5) – Apuntar al inicio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43000" y="44196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45720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AB089</a:t>
            </a:r>
          </a:p>
        </p:txBody>
      </p:sp>
      <p:cxnSp>
        <p:nvCxnSpPr>
          <p:cNvPr id="50" name="Shape 49"/>
          <p:cNvCxnSpPr>
            <a:stCxn id="0" idx="3"/>
            <a:endCxn id="0" idx="2"/>
          </p:cNvCxnSpPr>
          <p:nvPr/>
        </p:nvCxnSpPr>
        <p:spPr>
          <a:xfrm flipV="1">
            <a:off x="1981200" y="3886200"/>
            <a:ext cx="1333500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874772" y="45720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Buscar (2/5) – Apuntar al siguiente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43000" y="44196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45720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AF105</a:t>
            </a:r>
          </a:p>
        </p:txBody>
      </p:sp>
      <p:cxnSp>
        <p:nvCxnSpPr>
          <p:cNvPr id="50" name="Shape 49"/>
          <p:cNvCxnSpPr>
            <a:stCxn id="0" idx="3"/>
            <a:endCxn id="0" idx="2"/>
          </p:cNvCxnSpPr>
          <p:nvPr/>
        </p:nvCxnSpPr>
        <p:spPr>
          <a:xfrm flipV="1">
            <a:off x="1981200" y="3886200"/>
            <a:ext cx="2679700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874772" y="45720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Buscar (3/5) – Apuntar al siguiente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43000" y="44196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45720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AB001</a:t>
            </a:r>
          </a:p>
        </p:txBody>
      </p:sp>
      <p:cxnSp>
        <p:nvCxnSpPr>
          <p:cNvPr id="50" name="Shape 49"/>
          <p:cNvCxnSpPr>
            <a:stCxn id="0" idx="3"/>
            <a:endCxn id="0" idx="2"/>
          </p:cNvCxnSpPr>
          <p:nvPr/>
        </p:nvCxnSpPr>
        <p:spPr>
          <a:xfrm flipV="1">
            <a:off x="1981200" y="3886200"/>
            <a:ext cx="4025900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874772" y="45720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Buscar (4/5) – Apuntar al siguiente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43000" y="44196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45720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FF895</a:t>
            </a:r>
          </a:p>
        </p:txBody>
      </p:sp>
      <p:cxnSp>
        <p:nvCxnSpPr>
          <p:cNvPr id="50" name="Shape 49"/>
          <p:cNvCxnSpPr>
            <a:stCxn id="0" idx="3"/>
            <a:endCxn id="0" idx="2"/>
          </p:cNvCxnSpPr>
          <p:nvPr/>
        </p:nvCxnSpPr>
        <p:spPr>
          <a:xfrm flipV="1">
            <a:off x="1981200" y="3886200"/>
            <a:ext cx="5372100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874772" y="45720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P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Buscar (5/5) – No se encontró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43000" y="44196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45720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NULL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1874772" y="45720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/>
              <a:t>Eliminar al inicio</a:t>
            </a:r>
            <a:endParaRPr lang="es-PE" smtClean="0"/>
          </a:p>
        </p:txBody>
      </p:sp>
      <p:sp>
        <p:nvSpPr>
          <p:cNvPr id="51202" name="Subtitle 7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281112"/>
          </a:xfrm>
        </p:spPr>
        <p:txBody>
          <a:bodyPr/>
          <a:lstStyle/>
          <a:p>
            <a:pPr marL="63500"/>
            <a:endParaRPr lang="es-PE" smtClean="0"/>
          </a:p>
        </p:txBody>
      </p:sp>
      <p:sp>
        <p:nvSpPr>
          <p:cNvPr id="51203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3500">
              <a:buClr>
                <a:srgbClr val="1B587C"/>
              </a:buClr>
              <a:buFont typeface="Arial" charset="0"/>
              <a:buChar char="•"/>
            </a:pPr>
            <a:endParaRPr lang="es-P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smtClean="0"/>
              <a:t>Eliminar al inicio (1/3)– Apuntar al nodo</a:t>
            </a:r>
            <a:endParaRPr lang="es-PE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AB089</a:t>
            </a:r>
            <a:endParaRPr lang="es-PE" sz="1400" dirty="0"/>
          </a:p>
        </p:txBody>
      </p:sp>
      <p:cxnSp>
        <p:nvCxnSpPr>
          <p:cNvPr id="49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14097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E" smtClean="0"/>
              <a:t>Eliminar al inicio (2/3)– Inicio al siguiente</a:t>
            </a:r>
            <a:endParaRPr lang="es-PE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67" idx="0"/>
          </p:cNvCxnSpPr>
          <p:nvPr/>
        </p:nvCxnSpPr>
        <p:spPr>
          <a:xfrm flipV="1">
            <a:off x="1981200" y="2133600"/>
            <a:ext cx="2679700" cy="533400"/>
          </a:xfrm>
          <a:prstGeom prst="bentConnector4">
            <a:avLst>
              <a:gd name="adj1" fmla="val 20060"/>
              <a:gd name="adj2" fmla="val 1428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AB089</a:t>
            </a:r>
            <a:endParaRPr lang="es-PE" sz="1400" dirty="0"/>
          </a:p>
        </p:txBody>
      </p:sp>
      <p:cxnSp>
        <p:nvCxnSpPr>
          <p:cNvPr id="49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14097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Eliminar al inicio (3/3)– Eliminar nodo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67" idx="0"/>
          </p:cNvCxnSpPr>
          <p:nvPr/>
        </p:nvCxnSpPr>
        <p:spPr>
          <a:xfrm flipV="1">
            <a:off x="1981200" y="2133600"/>
            <a:ext cx="2679700" cy="533400"/>
          </a:xfrm>
          <a:prstGeom prst="bentConnector4">
            <a:avLst>
              <a:gd name="adj1" fmla="val 20060"/>
              <a:gd name="adj2" fmla="val 1428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NULL</a:t>
            </a:r>
            <a:endParaRPr lang="es-PE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2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4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/>
              <a:t>Eliminar en posici</a:t>
            </a:r>
            <a:r>
              <a:rPr lang="es-PE" smtClean="0"/>
              <a:t>ón</a:t>
            </a:r>
          </a:p>
        </p:txBody>
      </p:sp>
      <p:sp>
        <p:nvSpPr>
          <p:cNvPr id="69634" name="Subtitle 7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281112"/>
          </a:xfrm>
        </p:spPr>
        <p:txBody>
          <a:bodyPr/>
          <a:lstStyle/>
          <a:p>
            <a:pPr marL="63500"/>
            <a:endParaRPr lang="es-PE" smtClean="0"/>
          </a:p>
        </p:txBody>
      </p:sp>
      <p:sp>
        <p:nvSpPr>
          <p:cNvPr id="69635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3500">
              <a:buClr>
                <a:srgbClr val="1B587C"/>
              </a:buClr>
              <a:buFont typeface="Arial" charset="0"/>
              <a:buChar char="•"/>
            </a:pPr>
            <a:endParaRPr lang="es-PE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PE" smtClean="0"/>
              <a:t>Eliminar en posición (1/4)– Apuntar al nodo anterior</a:t>
            </a:r>
            <a:endParaRPr lang="es-PE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Anterior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AF105</a:t>
            </a:r>
            <a:endParaRPr lang="es-PE" sz="1400" dirty="0"/>
          </a:p>
        </p:txBody>
      </p:sp>
      <p:cxnSp>
        <p:nvCxnSpPr>
          <p:cNvPr id="49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27559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PE" smtClean="0"/>
              <a:t>Eliminar en posición (2/4)– Apuntar al nodo a eliminar</a:t>
            </a:r>
            <a:endParaRPr lang="es-PE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0" idx="1"/>
          </p:cNvCxnSpPr>
          <p:nvPr/>
        </p:nvCxnSpPr>
        <p:spPr>
          <a:xfrm flipV="1">
            <a:off x="50800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Anterior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AF105</a:t>
            </a:r>
            <a:endParaRPr lang="es-PE" sz="1400" dirty="0"/>
          </a:p>
        </p:txBody>
      </p:sp>
      <p:cxnSp>
        <p:nvCxnSpPr>
          <p:cNvPr id="49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27559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66800" y="54864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6800" y="56388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AB001</a:t>
            </a:r>
            <a:endParaRPr lang="es-PE" sz="1400" dirty="0"/>
          </a:p>
        </p:txBody>
      </p:sp>
      <p:cxnSp>
        <p:nvCxnSpPr>
          <p:cNvPr id="45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4102100" cy="1981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1798572" y="56388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0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PE" smtClean="0"/>
              <a:t>Eliminar en posición (3/4)– Anterior apunta a Auxiliar siguiente</a:t>
            </a:r>
            <a:endParaRPr lang="es-PE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133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55" idx="0"/>
          </p:cNvCxnSpPr>
          <p:nvPr/>
        </p:nvCxnSpPr>
        <p:spPr>
          <a:xfrm flipV="1">
            <a:off x="5080000" y="2133600"/>
            <a:ext cx="2273300" cy="1431925"/>
          </a:xfrm>
          <a:prstGeom prst="bentConnector4">
            <a:avLst>
              <a:gd name="adj1" fmla="val 10752"/>
              <a:gd name="adj2" fmla="val 1159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0" idx="3"/>
            <a:endCxn id="0" idx="1"/>
          </p:cNvCxnSpPr>
          <p:nvPr/>
        </p:nvCxnSpPr>
        <p:spPr>
          <a:xfrm flipV="1">
            <a:off x="64262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Anterior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AF105</a:t>
            </a:r>
            <a:endParaRPr lang="es-PE" sz="1400" dirty="0"/>
          </a:p>
        </p:txBody>
      </p:sp>
      <p:cxnSp>
        <p:nvCxnSpPr>
          <p:cNvPr id="49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27559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66800" y="54864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6800" y="56388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AB001</a:t>
            </a:r>
            <a:endParaRPr lang="es-PE" sz="1400" dirty="0"/>
          </a:p>
        </p:txBody>
      </p:sp>
      <p:cxnSp>
        <p:nvCxnSpPr>
          <p:cNvPr id="45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4102100" cy="1981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Rectangle 84"/>
          <p:cNvSpPr/>
          <p:nvPr/>
        </p:nvSpPr>
        <p:spPr bwMode="auto">
          <a:xfrm>
            <a:off x="632397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Rectangle 85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1798572" y="56388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0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s-PE" smtClean="0"/>
              <a:t>Eliminar en posición (4/4)– Eliminar auxiliar</a:t>
            </a:r>
            <a:endParaRPr lang="es-PE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133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1752600"/>
            <a:ext cx="990600" cy="1828800"/>
            <a:chOff x="228600" y="4343400"/>
            <a:chExt cx="990600" cy="18288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133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858000" y="2133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>
            <a:stCxn id="0" idx="3"/>
            <a:endCxn id="0" idx="1"/>
          </p:cNvCxnSpPr>
          <p:nvPr/>
        </p:nvCxnSpPr>
        <p:spPr>
          <a:xfrm>
            <a:off x="1981200" y="2667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0" idx="3"/>
            <a:endCxn id="0" idx="1"/>
          </p:cNvCxnSpPr>
          <p:nvPr/>
        </p:nvCxnSpPr>
        <p:spPr>
          <a:xfrm flipV="1">
            <a:off x="3733800" y="3124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0" idx="3"/>
            <a:endCxn id="55" idx="0"/>
          </p:cNvCxnSpPr>
          <p:nvPr/>
        </p:nvCxnSpPr>
        <p:spPr>
          <a:xfrm flipV="1">
            <a:off x="5080000" y="2133600"/>
            <a:ext cx="2273300" cy="1431925"/>
          </a:xfrm>
          <a:prstGeom prst="bentConnector4">
            <a:avLst>
              <a:gd name="adj1" fmla="val 10752"/>
              <a:gd name="adj2" fmla="val 1159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66800" y="45720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Anterior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66800" y="47244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AF105</a:t>
            </a:r>
            <a:endParaRPr lang="es-PE" sz="1400" dirty="0"/>
          </a:p>
        </p:txBody>
      </p:sp>
      <p:cxnSp>
        <p:nvCxnSpPr>
          <p:cNvPr id="49" name="Elbow Connector 48"/>
          <p:cNvCxnSpPr>
            <a:stCxn id="0" idx="3"/>
            <a:endCxn id="0" idx="2"/>
          </p:cNvCxnSpPr>
          <p:nvPr/>
        </p:nvCxnSpPr>
        <p:spPr>
          <a:xfrm flipV="1">
            <a:off x="1905000" y="3886200"/>
            <a:ext cx="27559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66800" y="54864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Auxiliar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6800" y="56388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NULL</a:t>
            </a:r>
            <a:endParaRPr lang="es-PE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626742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968180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1798572" y="56388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7680456" y="3337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881699" y="2438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798572" y="4724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Arreglos</a:t>
            </a:r>
            <a:endParaRPr lang="es-PE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PE" dirty="0" smtClean="0"/>
              <a:t>Es una de las estructuras mas comunes.</a:t>
            </a:r>
          </a:p>
          <a:p>
            <a:endParaRPr lang="es-PE" dirty="0" smtClean="0"/>
          </a:p>
          <a:p>
            <a:pPr algn="just"/>
            <a:r>
              <a:rPr lang="es-PE" dirty="0" smtClean="0"/>
              <a:t>Representa una colección indexada de elementos del mismo tipo.</a:t>
            </a:r>
          </a:p>
          <a:p>
            <a:endParaRPr lang="es-PE" dirty="0" smtClean="0"/>
          </a:p>
          <a:p>
            <a:r>
              <a:rPr lang="es-PE" dirty="0" smtClean="0"/>
              <a:t>Los elementos en memoria están uno detrás del otro.</a:t>
            </a:r>
          </a:p>
          <a:p>
            <a:endParaRPr lang="es-PE" dirty="0" smtClean="0"/>
          </a:p>
          <a:p>
            <a:r>
              <a:rPr lang="es-PE" dirty="0" smtClean="0"/>
              <a:t>Operaciones Básicas: </a:t>
            </a:r>
          </a:p>
          <a:p>
            <a:pPr lvl="1"/>
            <a:r>
              <a:rPr lang="es-PE" dirty="0" smtClean="0"/>
              <a:t>Inserción</a:t>
            </a:r>
          </a:p>
          <a:p>
            <a:pPr lvl="1"/>
            <a:r>
              <a:rPr lang="es-PE" dirty="0" smtClean="0"/>
              <a:t>Búsqueda</a:t>
            </a:r>
          </a:p>
          <a:p>
            <a:pPr lvl="1"/>
            <a:r>
              <a:rPr lang="es-PE" dirty="0" smtClean="0"/>
              <a:t>Eliminación.</a:t>
            </a:r>
            <a:endParaRPr lang="es-P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4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r>
              <a:rPr lang="en-US" smtClean="0"/>
              <a:t>Variaciones</a:t>
            </a:r>
            <a:endParaRPr lang="es-PE" smtClean="0"/>
          </a:p>
        </p:txBody>
      </p:sp>
      <p:sp>
        <p:nvSpPr>
          <p:cNvPr id="78850" name="Subtitle 5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281112"/>
          </a:xfrm>
        </p:spPr>
        <p:txBody>
          <a:bodyPr/>
          <a:lstStyle/>
          <a:p>
            <a:pPr marL="63500"/>
            <a:endParaRPr lang="es-PE" smtClean="0"/>
          </a:p>
        </p:txBody>
      </p:sp>
      <p:sp>
        <p:nvSpPr>
          <p:cNvPr id="78851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3500">
              <a:buClr>
                <a:srgbClr val="1B587C"/>
              </a:buClr>
              <a:buFont typeface="Arial" charset="0"/>
              <a:buChar char="•"/>
            </a:pPr>
            <a:endParaRPr lang="es-PE"/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Lista con puntero al final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514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2133600"/>
            <a:ext cx="990600" cy="1905000"/>
            <a:chOff x="228600" y="4343400"/>
            <a:chExt cx="990600" cy="19050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514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514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514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NULL</a:t>
              </a:r>
            </a:p>
          </p:txBody>
        </p:sp>
      </p:grpSp>
      <p:cxnSp>
        <p:nvCxnSpPr>
          <p:cNvPr id="51" name="Elbow Connector 50"/>
          <p:cNvCxnSpPr/>
          <p:nvPr/>
        </p:nvCxnSpPr>
        <p:spPr>
          <a:xfrm>
            <a:off x="1981200" y="3048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7338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0800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64262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43000" y="33528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5052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FF895</a:t>
            </a:r>
          </a:p>
        </p:txBody>
      </p:sp>
      <p:cxnSp>
        <p:nvCxnSpPr>
          <p:cNvPr id="86" name="Elbow Connector 85"/>
          <p:cNvCxnSpPr>
            <a:stCxn id="0" idx="2"/>
          </p:cNvCxnSpPr>
          <p:nvPr/>
        </p:nvCxnSpPr>
        <p:spPr>
          <a:xfrm rot="16200000" flipH="1">
            <a:off x="4305300" y="1219200"/>
            <a:ext cx="304800" cy="5791200"/>
          </a:xfrm>
          <a:prstGeom prst="bentConnector3">
            <a:avLst>
              <a:gd name="adj1" fmla="val 2020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619815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961253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6309486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665972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1867215" y="2819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1874142" y="35052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5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doble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8194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AB089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8194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79" name="Rectangle 78"/>
          <p:cNvSpPr/>
          <p:nvPr/>
        </p:nvSpPr>
        <p:spPr bwMode="auto">
          <a:xfrm>
            <a:off x="28956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0" name="Rectangle 79"/>
          <p:cNvSpPr/>
          <p:nvPr/>
        </p:nvSpPr>
        <p:spPr bwMode="auto">
          <a:xfrm>
            <a:off x="28956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8956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8956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AF105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2133600"/>
            <a:ext cx="990600" cy="1905000"/>
            <a:chOff x="228600" y="4343400"/>
            <a:chExt cx="990600" cy="19050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sp>
        <p:nvSpPr>
          <p:cNvPr id="67" name="Rectangle 66"/>
          <p:cNvSpPr/>
          <p:nvPr/>
        </p:nvSpPr>
        <p:spPr bwMode="auto">
          <a:xfrm>
            <a:off x="41656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AF105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1656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9" name="Rectangle 68"/>
          <p:cNvSpPr/>
          <p:nvPr/>
        </p:nvSpPr>
        <p:spPr bwMode="auto">
          <a:xfrm>
            <a:off x="42418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2418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2418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2418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AB001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5118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AB001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5118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3" name="Rectangle 62"/>
          <p:cNvSpPr/>
          <p:nvPr/>
        </p:nvSpPr>
        <p:spPr bwMode="auto">
          <a:xfrm>
            <a:off x="55880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5880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5880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880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FF895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580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FF895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8580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57" name="Rectangle 56"/>
          <p:cNvSpPr/>
          <p:nvPr/>
        </p:nvSpPr>
        <p:spPr bwMode="auto">
          <a:xfrm>
            <a:off x="69342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9342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9342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9342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NULL</a:t>
            </a:r>
          </a:p>
        </p:txBody>
      </p:sp>
      <p:cxnSp>
        <p:nvCxnSpPr>
          <p:cNvPr id="51" name="Elbow Connector 50"/>
          <p:cNvCxnSpPr/>
          <p:nvPr/>
        </p:nvCxnSpPr>
        <p:spPr>
          <a:xfrm>
            <a:off x="1981200" y="3048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7338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0800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64262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28956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956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NULL</a:t>
            </a: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2418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2418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AB089</a:t>
            </a: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5880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5880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AF105</a:t>
            </a: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9342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9342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AB001</a:t>
            </a:r>
            <a:endParaRPr lang="es-PE" sz="1400" dirty="0"/>
          </a:p>
        </p:txBody>
      </p:sp>
      <p:cxnSp>
        <p:nvCxnSpPr>
          <p:cNvPr id="87" name="Elbow Connector 86"/>
          <p:cNvCxnSpPr>
            <a:stCxn id="49" idx="1"/>
          </p:cNvCxnSpPr>
          <p:nvPr/>
        </p:nvCxnSpPr>
        <p:spPr>
          <a:xfrm rot="10800000">
            <a:off x="3810000" y="4267201"/>
            <a:ext cx="4318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3" idx="1"/>
          </p:cNvCxnSpPr>
          <p:nvPr/>
        </p:nvCxnSpPr>
        <p:spPr>
          <a:xfrm rot="10800000">
            <a:off x="5181600" y="4267201"/>
            <a:ext cx="4064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1"/>
          </p:cNvCxnSpPr>
          <p:nvPr/>
        </p:nvCxnSpPr>
        <p:spPr>
          <a:xfrm rot="10800000">
            <a:off x="6477000" y="4267201"/>
            <a:ext cx="4572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>
            <a:off x="3619815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8" name="Rectangle 97"/>
          <p:cNvSpPr/>
          <p:nvPr/>
        </p:nvSpPr>
        <p:spPr bwMode="auto">
          <a:xfrm>
            <a:off x="4961253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6309486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7665972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867215" y="2819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2903853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4" name="Rectangle 103"/>
          <p:cNvSpPr/>
          <p:nvPr/>
        </p:nvSpPr>
        <p:spPr bwMode="auto">
          <a:xfrm>
            <a:off x="4245291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5" name="Rectangle 104"/>
          <p:cNvSpPr/>
          <p:nvPr/>
        </p:nvSpPr>
        <p:spPr bwMode="auto">
          <a:xfrm>
            <a:off x="5593524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6942453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doble con puntero al final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8194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AB089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8194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79" name="Rectangle 78"/>
          <p:cNvSpPr/>
          <p:nvPr/>
        </p:nvSpPr>
        <p:spPr bwMode="auto">
          <a:xfrm>
            <a:off x="28956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0" name="Rectangle 79"/>
          <p:cNvSpPr/>
          <p:nvPr/>
        </p:nvSpPr>
        <p:spPr bwMode="auto">
          <a:xfrm>
            <a:off x="28956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8956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8956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AF105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66800" y="2133600"/>
            <a:ext cx="990600" cy="1905000"/>
            <a:chOff x="228600" y="4343400"/>
            <a:chExt cx="990600" cy="19050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sp>
        <p:nvSpPr>
          <p:cNvPr id="67" name="Rectangle 66"/>
          <p:cNvSpPr/>
          <p:nvPr/>
        </p:nvSpPr>
        <p:spPr bwMode="auto">
          <a:xfrm>
            <a:off x="41656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AF105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1656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9" name="Rectangle 68"/>
          <p:cNvSpPr/>
          <p:nvPr/>
        </p:nvSpPr>
        <p:spPr bwMode="auto">
          <a:xfrm>
            <a:off x="42418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2418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2418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2418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AB001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5118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AB001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5118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3" name="Rectangle 62"/>
          <p:cNvSpPr/>
          <p:nvPr/>
        </p:nvSpPr>
        <p:spPr bwMode="auto">
          <a:xfrm>
            <a:off x="55880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5880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5880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880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FF895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580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FF895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8580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57" name="Rectangle 56"/>
          <p:cNvSpPr/>
          <p:nvPr/>
        </p:nvSpPr>
        <p:spPr bwMode="auto">
          <a:xfrm>
            <a:off x="69342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9342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9342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9342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NULL</a:t>
            </a:r>
          </a:p>
        </p:txBody>
      </p:sp>
      <p:cxnSp>
        <p:nvCxnSpPr>
          <p:cNvPr id="51" name="Elbow Connector 50"/>
          <p:cNvCxnSpPr/>
          <p:nvPr/>
        </p:nvCxnSpPr>
        <p:spPr>
          <a:xfrm>
            <a:off x="1981200" y="3048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7338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0800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64262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28956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956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NULL</a:t>
            </a: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2418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2418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AB089</a:t>
            </a: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5880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5880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AF105</a:t>
            </a: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9342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9342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AB001</a:t>
            </a:r>
            <a:endParaRPr lang="es-PE" sz="1400" dirty="0"/>
          </a:p>
        </p:txBody>
      </p:sp>
      <p:cxnSp>
        <p:nvCxnSpPr>
          <p:cNvPr id="87" name="Elbow Connector 86"/>
          <p:cNvCxnSpPr>
            <a:stCxn id="49" idx="1"/>
          </p:cNvCxnSpPr>
          <p:nvPr/>
        </p:nvCxnSpPr>
        <p:spPr>
          <a:xfrm rot="10800000">
            <a:off x="3810000" y="4267201"/>
            <a:ext cx="4318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3" idx="1"/>
          </p:cNvCxnSpPr>
          <p:nvPr/>
        </p:nvCxnSpPr>
        <p:spPr>
          <a:xfrm rot="10800000">
            <a:off x="5181600" y="4267201"/>
            <a:ext cx="4064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1"/>
          </p:cNvCxnSpPr>
          <p:nvPr/>
        </p:nvCxnSpPr>
        <p:spPr>
          <a:xfrm rot="10800000">
            <a:off x="6477000" y="4267201"/>
            <a:ext cx="4572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43000" y="33528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43000" y="350520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FF895</a:t>
            </a:r>
          </a:p>
        </p:txBody>
      </p:sp>
      <p:cxnSp>
        <p:nvCxnSpPr>
          <p:cNvPr id="88" name="Elbow Connector 87"/>
          <p:cNvCxnSpPr>
            <a:stCxn id="104" idx="3"/>
            <a:endCxn id="56" idx="2"/>
          </p:cNvCxnSpPr>
          <p:nvPr/>
        </p:nvCxnSpPr>
        <p:spPr>
          <a:xfrm>
            <a:off x="1973577" y="3733800"/>
            <a:ext cx="5379723" cy="1295400"/>
          </a:xfrm>
          <a:prstGeom prst="bentConnector4">
            <a:avLst>
              <a:gd name="adj1" fmla="val 7469"/>
              <a:gd name="adj2" fmla="val 11764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 bwMode="auto">
          <a:xfrm>
            <a:off x="3619815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4961253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6309486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8" name="Rectangle 97"/>
          <p:cNvSpPr/>
          <p:nvPr/>
        </p:nvSpPr>
        <p:spPr bwMode="auto">
          <a:xfrm>
            <a:off x="7665972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1867215" y="2819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2903853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4245291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5593524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6942453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4" name="Rectangle 103"/>
          <p:cNvSpPr/>
          <p:nvPr/>
        </p:nvSpPr>
        <p:spPr bwMode="auto">
          <a:xfrm>
            <a:off x="1867215" y="35052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9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Lista circular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19400" y="2514600"/>
            <a:ext cx="990600" cy="1752600"/>
            <a:chOff x="1524000" y="4495800"/>
            <a:chExt cx="990600" cy="1752600"/>
          </a:xfrm>
        </p:grpSpPr>
        <p:sp>
          <p:nvSpPr>
            <p:cNvPr id="77" name="Rectangle 7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AB089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AF105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066800" y="2133600"/>
            <a:ext cx="990600" cy="1905000"/>
            <a:chOff x="228600" y="4343400"/>
            <a:chExt cx="990600" cy="19050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65600" y="2514600"/>
            <a:ext cx="990600" cy="1752600"/>
            <a:chOff x="1524000" y="4495800"/>
            <a:chExt cx="990600" cy="1752600"/>
          </a:xfrm>
        </p:grpSpPr>
        <p:sp>
          <p:nvSpPr>
            <p:cNvPr id="67" name="Rectangle 66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AF105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AB001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511800" y="2514600"/>
            <a:ext cx="990600" cy="1752600"/>
            <a:chOff x="1524000" y="4495800"/>
            <a:chExt cx="990600" cy="1752600"/>
          </a:xfrm>
        </p:grpSpPr>
        <p:sp>
          <p:nvSpPr>
            <p:cNvPr id="61" name="Rectangle 60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AB001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FF895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858000" y="2514600"/>
            <a:ext cx="990600" cy="1752600"/>
            <a:chOff x="1524000" y="4495800"/>
            <a:chExt cx="990600" cy="1752600"/>
          </a:xfrm>
        </p:grpSpPr>
        <p:sp>
          <p:nvSpPr>
            <p:cNvPr id="55" name="Rectangle 54"/>
            <p:cNvSpPr/>
            <p:nvPr/>
          </p:nvSpPr>
          <p:spPr>
            <a:xfrm>
              <a:off x="1524000" y="4495800"/>
              <a:ext cx="990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FF895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4937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00200" y="5546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 err="1">
                  <a:solidFill>
                    <a:schemeClr val="tx1"/>
                  </a:solidFill>
                </a:rPr>
                <a:t>Next</a:t>
              </a:r>
              <a:endParaRPr lang="es-PE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4784725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Datos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0200" y="569976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/>
                <a:t>AB089</a:t>
              </a:r>
            </a:p>
          </p:txBody>
        </p:sp>
      </p:grpSp>
      <p:cxnSp>
        <p:nvCxnSpPr>
          <p:cNvPr id="51" name="Elbow Connector 50"/>
          <p:cNvCxnSpPr/>
          <p:nvPr/>
        </p:nvCxnSpPr>
        <p:spPr>
          <a:xfrm>
            <a:off x="1981200" y="3048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7338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0800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64262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0" idx="3"/>
            <a:endCxn id="0" idx="2"/>
          </p:cNvCxnSpPr>
          <p:nvPr/>
        </p:nvCxnSpPr>
        <p:spPr>
          <a:xfrm flipH="1">
            <a:off x="3314700" y="3946525"/>
            <a:ext cx="4457700" cy="320675"/>
          </a:xfrm>
          <a:prstGeom prst="bentConnector4">
            <a:avLst>
              <a:gd name="adj1" fmla="val -5128"/>
              <a:gd name="adj2" fmla="val 1714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619815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4961253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6309486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7665972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1867215" y="2819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48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doble circular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8194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AB089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8194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79" name="Rectangle 78"/>
          <p:cNvSpPr/>
          <p:nvPr/>
        </p:nvSpPr>
        <p:spPr bwMode="auto">
          <a:xfrm>
            <a:off x="28956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0" name="Rectangle 79"/>
          <p:cNvSpPr/>
          <p:nvPr/>
        </p:nvSpPr>
        <p:spPr bwMode="auto">
          <a:xfrm>
            <a:off x="28956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8956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8956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AF105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66800" y="2133600"/>
            <a:ext cx="990600" cy="1905000"/>
            <a:chOff x="228600" y="4343400"/>
            <a:chExt cx="990600" cy="1905000"/>
          </a:xfrm>
        </p:grpSpPr>
        <p:sp>
          <p:nvSpPr>
            <p:cNvPr id="73" name="Rectangle 72"/>
            <p:cNvSpPr/>
            <p:nvPr/>
          </p:nvSpPr>
          <p:spPr>
            <a:xfrm>
              <a:off x="228600" y="4724400"/>
              <a:ext cx="990600" cy="152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4800" y="4876800"/>
              <a:ext cx="838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050" dirty="0">
                  <a:solidFill>
                    <a:schemeClr val="tx1"/>
                  </a:solidFill>
                </a:rPr>
                <a:t>Inicio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800" y="5029200"/>
              <a:ext cx="838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AB089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4343400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400" dirty="0">
                  <a:solidFill>
                    <a:schemeClr val="tx1"/>
                  </a:solidFill>
                </a:rPr>
                <a:t>Lista Enlazada</a:t>
              </a:r>
            </a:p>
          </p:txBody>
        </p:sp>
      </p:grpSp>
      <p:sp>
        <p:nvSpPr>
          <p:cNvPr id="67" name="Rectangle 66"/>
          <p:cNvSpPr/>
          <p:nvPr/>
        </p:nvSpPr>
        <p:spPr bwMode="auto">
          <a:xfrm>
            <a:off x="41656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AF105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1656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9" name="Rectangle 68"/>
          <p:cNvSpPr/>
          <p:nvPr/>
        </p:nvSpPr>
        <p:spPr bwMode="auto">
          <a:xfrm>
            <a:off x="42418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42418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2418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2418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AB001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5118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AB001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5118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63" name="Rectangle 62"/>
          <p:cNvSpPr/>
          <p:nvPr/>
        </p:nvSpPr>
        <p:spPr bwMode="auto">
          <a:xfrm>
            <a:off x="55880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5880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5880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880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/>
              <a:t>FF895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858000" y="2514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>
                <a:solidFill>
                  <a:schemeClr val="tx1"/>
                </a:solidFill>
              </a:rPr>
              <a:t>FF895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858000" y="2743200"/>
            <a:ext cx="990600" cy="228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/>
          </a:p>
        </p:txBody>
      </p:sp>
      <p:sp>
        <p:nvSpPr>
          <p:cNvPr id="57" name="Rectangle 56"/>
          <p:cNvSpPr/>
          <p:nvPr/>
        </p:nvSpPr>
        <p:spPr bwMode="auto">
          <a:xfrm>
            <a:off x="6934200" y="2956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6934200" y="3565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>
                <a:solidFill>
                  <a:schemeClr val="tx1"/>
                </a:solidFill>
              </a:rPr>
              <a:t>Next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934200" y="2803525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>
                <a:solidFill>
                  <a:schemeClr val="tx1"/>
                </a:solidFill>
              </a:rPr>
              <a:t>Datos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934200" y="3718560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AB089</a:t>
            </a:r>
            <a:endParaRPr lang="es-PE" sz="1400" dirty="0"/>
          </a:p>
        </p:txBody>
      </p:sp>
      <p:cxnSp>
        <p:nvCxnSpPr>
          <p:cNvPr id="51" name="Elbow Connector 50"/>
          <p:cNvCxnSpPr/>
          <p:nvPr/>
        </p:nvCxnSpPr>
        <p:spPr>
          <a:xfrm>
            <a:off x="1981200" y="3048000"/>
            <a:ext cx="838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7338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50800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flipV="1">
            <a:off x="6426200" y="3505200"/>
            <a:ext cx="431800" cy="4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28956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956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FF895</a:t>
            </a:r>
            <a:endParaRPr lang="es-PE" sz="14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2418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2418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AB089</a:t>
            </a:r>
            <a:endParaRPr lang="es-PE" sz="14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5880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5880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AF105</a:t>
            </a:r>
            <a:endParaRPr lang="es-PE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934200" y="4267200"/>
            <a:ext cx="838200" cy="152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50" dirty="0" err="1" smtClean="0">
                <a:solidFill>
                  <a:schemeClr val="tx1"/>
                </a:solidFill>
              </a:rPr>
              <a:t>Prev</a:t>
            </a:r>
            <a:endParaRPr lang="es-PE" sz="105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934200" y="4420235"/>
            <a:ext cx="838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400" dirty="0" smtClean="0"/>
              <a:t>AB001</a:t>
            </a:r>
            <a:endParaRPr lang="es-PE" sz="1400" dirty="0"/>
          </a:p>
        </p:txBody>
      </p:sp>
      <p:cxnSp>
        <p:nvCxnSpPr>
          <p:cNvPr id="87" name="Elbow Connector 86"/>
          <p:cNvCxnSpPr>
            <a:stCxn id="49" idx="1"/>
          </p:cNvCxnSpPr>
          <p:nvPr/>
        </p:nvCxnSpPr>
        <p:spPr>
          <a:xfrm rot="10800000">
            <a:off x="3810000" y="4267201"/>
            <a:ext cx="4318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3" idx="1"/>
          </p:cNvCxnSpPr>
          <p:nvPr/>
        </p:nvCxnSpPr>
        <p:spPr>
          <a:xfrm rot="10800000">
            <a:off x="5181600" y="4267201"/>
            <a:ext cx="4064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1"/>
          </p:cNvCxnSpPr>
          <p:nvPr/>
        </p:nvCxnSpPr>
        <p:spPr>
          <a:xfrm rot="10800000">
            <a:off x="6477000" y="4267201"/>
            <a:ext cx="457200" cy="381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5" idx="1"/>
            <a:endCxn id="56" idx="2"/>
          </p:cNvCxnSpPr>
          <p:nvPr/>
        </p:nvCxnSpPr>
        <p:spPr>
          <a:xfrm rot="10800000" flipH="1" flipV="1">
            <a:off x="2895600" y="4648834"/>
            <a:ext cx="4457700" cy="380365"/>
          </a:xfrm>
          <a:prstGeom prst="bentConnector4">
            <a:avLst>
              <a:gd name="adj1" fmla="val -5128"/>
              <a:gd name="adj2" fmla="val 1601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88"/>
          <p:cNvCxnSpPr>
            <a:stCxn id="60" idx="3"/>
            <a:endCxn id="77" idx="0"/>
          </p:cNvCxnSpPr>
          <p:nvPr/>
        </p:nvCxnSpPr>
        <p:spPr>
          <a:xfrm flipH="1" flipV="1">
            <a:off x="3314700" y="2514600"/>
            <a:ext cx="4457700" cy="1432560"/>
          </a:xfrm>
          <a:prstGeom prst="bentConnector4">
            <a:avLst>
              <a:gd name="adj1" fmla="val -5128"/>
              <a:gd name="adj2" fmla="val 1159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3619815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4961253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6309486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7665972" y="3718686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2" name="Rectangle 101"/>
          <p:cNvSpPr/>
          <p:nvPr/>
        </p:nvSpPr>
        <p:spPr bwMode="auto">
          <a:xfrm>
            <a:off x="1867215" y="28194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2903853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4" name="Rectangle 103"/>
          <p:cNvSpPr/>
          <p:nvPr/>
        </p:nvSpPr>
        <p:spPr bwMode="auto">
          <a:xfrm>
            <a:off x="4245291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5" name="Rectangle 104"/>
          <p:cNvSpPr/>
          <p:nvPr/>
        </p:nvSpPr>
        <p:spPr bwMode="auto">
          <a:xfrm>
            <a:off x="5593524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6942453" y="4419600"/>
            <a:ext cx="1063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400" dirty="0"/>
          </a:p>
        </p:txBody>
      </p:sp>
      <p:sp>
        <p:nvSpPr>
          <p:cNvPr id="8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Referencias</a:t>
            </a:r>
            <a:endParaRPr lang="es-P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err="1" smtClean="0"/>
              <a:t>Cormen</a:t>
            </a:r>
            <a:r>
              <a:rPr lang="es-PE" dirty="0" smtClean="0"/>
              <a:t>, Thomas H. and </a:t>
            </a:r>
            <a:r>
              <a:rPr lang="es-PE" dirty="0" err="1" smtClean="0"/>
              <a:t>Others</a:t>
            </a:r>
            <a:endParaRPr lang="es-PE" dirty="0" smtClean="0"/>
          </a:p>
          <a:p>
            <a:pPr lvl="1"/>
            <a:r>
              <a:rPr lang="es-PE" dirty="0" err="1" smtClean="0"/>
              <a:t>Introduction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Algorithms</a:t>
            </a:r>
            <a:r>
              <a:rPr lang="es-PE" dirty="0" smtClean="0"/>
              <a:t>, </a:t>
            </a:r>
            <a:r>
              <a:rPr lang="es-PE" dirty="0" err="1" smtClean="0"/>
              <a:t>Second</a:t>
            </a:r>
            <a:r>
              <a:rPr lang="es-PE" dirty="0" smtClean="0"/>
              <a:t> </a:t>
            </a:r>
            <a:r>
              <a:rPr lang="es-PE" dirty="0" err="1" smtClean="0"/>
              <a:t>Edition</a:t>
            </a:r>
            <a:r>
              <a:rPr lang="es-PE" dirty="0" smtClean="0"/>
              <a:t>. 2001.</a:t>
            </a:r>
          </a:p>
          <a:p>
            <a:pPr lvl="1"/>
            <a:endParaRPr lang="es-PE" dirty="0" smtClean="0"/>
          </a:p>
          <a:p>
            <a:r>
              <a:rPr lang="es-PE" dirty="0" err="1" smtClean="0"/>
              <a:t>Lafore</a:t>
            </a:r>
            <a:r>
              <a:rPr lang="es-PE" dirty="0" smtClean="0"/>
              <a:t>, Robert</a:t>
            </a:r>
          </a:p>
          <a:p>
            <a:pPr lvl="1"/>
            <a:r>
              <a:rPr lang="es-PE" dirty="0" smtClean="0"/>
              <a:t>Data </a:t>
            </a:r>
            <a:r>
              <a:rPr lang="es-PE" dirty="0" err="1" smtClean="0"/>
              <a:t>Structures</a:t>
            </a:r>
            <a:r>
              <a:rPr lang="es-PE" dirty="0" smtClean="0"/>
              <a:t> and </a:t>
            </a:r>
            <a:r>
              <a:rPr lang="es-PE" dirty="0" err="1" smtClean="0"/>
              <a:t>Algorithms</a:t>
            </a:r>
            <a:r>
              <a:rPr lang="es-PE" dirty="0" smtClean="0"/>
              <a:t> in Java, </a:t>
            </a:r>
            <a:r>
              <a:rPr lang="es-PE" dirty="0" err="1" smtClean="0"/>
              <a:t>Second</a:t>
            </a:r>
            <a:r>
              <a:rPr lang="es-PE" dirty="0" smtClean="0"/>
              <a:t> </a:t>
            </a:r>
            <a:r>
              <a:rPr lang="es-PE" dirty="0" err="1" smtClean="0"/>
              <a:t>Edition</a:t>
            </a:r>
            <a:r>
              <a:rPr lang="es-PE" dirty="0" smtClean="0"/>
              <a:t>. 2003.</a:t>
            </a:r>
          </a:p>
          <a:p>
            <a:pPr lvl="1"/>
            <a:endParaRPr lang="es-PE" dirty="0" smtClean="0"/>
          </a:p>
          <a:p>
            <a:r>
              <a:rPr lang="es-PE" dirty="0" err="1" smtClean="0"/>
              <a:t>Shaffer</a:t>
            </a:r>
            <a:r>
              <a:rPr lang="es-PE" dirty="0" smtClean="0"/>
              <a:t>, </a:t>
            </a:r>
            <a:r>
              <a:rPr lang="es-PE" dirty="0" err="1" smtClean="0"/>
              <a:t>Clifford</a:t>
            </a:r>
            <a:r>
              <a:rPr lang="es-PE" dirty="0" smtClean="0"/>
              <a:t> A.</a:t>
            </a:r>
          </a:p>
          <a:p>
            <a:pPr lvl="1"/>
            <a:r>
              <a:rPr lang="es-PE" dirty="0" err="1" smtClean="0"/>
              <a:t>Class</a:t>
            </a:r>
            <a:r>
              <a:rPr lang="es-PE" dirty="0" smtClean="0"/>
              <a:t> Notes, Data </a:t>
            </a:r>
            <a:r>
              <a:rPr lang="es-PE" dirty="0" err="1" smtClean="0"/>
              <a:t>Structures</a:t>
            </a:r>
            <a:r>
              <a:rPr lang="es-PE" dirty="0" smtClean="0"/>
              <a:t> and </a:t>
            </a:r>
            <a:r>
              <a:rPr lang="es-PE" dirty="0" err="1" smtClean="0"/>
              <a:t>File</a:t>
            </a:r>
            <a:r>
              <a:rPr lang="es-PE" dirty="0" smtClean="0"/>
              <a:t> </a:t>
            </a:r>
            <a:r>
              <a:rPr lang="es-PE" dirty="0" err="1" smtClean="0"/>
              <a:t>Processing</a:t>
            </a:r>
            <a:r>
              <a:rPr lang="es-PE" dirty="0" smtClean="0"/>
              <a:t>, </a:t>
            </a:r>
            <a:r>
              <a:rPr lang="es-PE" dirty="0" err="1" smtClean="0"/>
              <a:t>Department</a:t>
            </a:r>
            <a:r>
              <a:rPr lang="es-PE" dirty="0" smtClean="0"/>
              <a:t> of </a:t>
            </a:r>
            <a:r>
              <a:rPr lang="es-PE" dirty="0" err="1" smtClean="0"/>
              <a:t>Computer</a:t>
            </a:r>
            <a:r>
              <a:rPr lang="es-PE" dirty="0" smtClean="0"/>
              <a:t> </a:t>
            </a:r>
            <a:r>
              <a:rPr lang="es-PE" dirty="0" err="1" smtClean="0"/>
              <a:t>Science</a:t>
            </a:r>
            <a:r>
              <a:rPr lang="es-PE" dirty="0" smtClean="0"/>
              <a:t>, Virginia </a:t>
            </a:r>
            <a:r>
              <a:rPr lang="es-PE" dirty="0" err="1" smtClean="0"/>
              <a:t>Tech</a:t>
            </a:r>
            <a:r>
              <a:rPr lang="es-PE" dirty="0" smtClean="0"/>
              <a:t>. </a:t>
            </a:r>
            <a:r>
              <a:rPr lang="es-PE" dirty="0" err="1" smtClean="0"/>
              <a:t>Fall</a:t>
            </a:r>
            <a:r>
              <a:rPr lang="es-PE" dirty="0" smtClean="0"/>
              <a:t> 2004.</a:t>
            </a:r>
          </a:p>
          <a:p>
            <a:pPr lvl="1"/>
            <a:endParaRPr lang="es-PE" dirty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Implemente los siguientes métodos para una lista simple:</a:t>
            </a:r>
          </a:p>
          <a:p>
            <a:pPr lvl="1"/>
            <a:r>
              <a:rPr lang="es-PE" dirty="0" smtClean="0"/>
              <a:t>Insertar al inicio</a:t>
            </a:r>
          </a:p>
          <a:p>
            <a:pPr lvl="1"/>
            <a:r>
              <a:rPr lang="es-PE" dirty="0" smtClean="0"/>
              <a:t>Insertar al final</a:t>
            </a:r>
          </a:p>
          <a:p>
            <a:pPr lvl="1"/>
            <a:r>
              <a:rPr lang="es-PE" dirty="0" smtClean="0"/>
              <a:t>Insertar en posición</a:t>
            </a:r>
          </a:p>
          <a:p>
            <a:pPr lvl="1"/>
            <a:r>
              <a:rPr lang="es-PE" dirty="0" smtClean="0"/>
              <a:t>Insertar ordenado</a:t>
            </a:r>
          </a:p>
          <a:p>
            <a:pPr lvl="1"/>
            <a:r>
              <a:rPr lang="es-PE" dirty="0" smtClean="0"/>
              <a:t>Eliminar al inicio</a:t>
            </a:r>
          </a:p>
          <a:p>
            <a:pPr lvl="1"/>
            <a:r>
              <a:rPr lang="es-PE" dirty="0" smtClean="0"/>
              <a:t>Eliminar al final</a:t>
            </a:r>
          </a:p>
          <a:p>
            <a:pPr lvl="1"/>
            <a:r>
              <a:rPr lang="es-PE" dirty="0" smtClean="0"/>
              <a:t>Eliminar en posición</a:t>
            </a:r>
          </a:p>
          <a:p>
            <a:pPr lvl="1"/>
            <a:r>
              <a:rPr lang="es-PE" dirty="0" smtClean="0"/>
              <a:t>Buscar dato</a:t>
            </a:r>
            <a:endParaRPr lang="en-US" dirty="0"/>
          </a:p>
        </p:txBody>
      </p:sp>
      <p:sp>
        <p:nvSpPr>
          <p:cNvPr id="8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Implemente los siguientes métodos para una lista simple con puntero al final:</a:t>
            </a:r>
          </a:p>
          <a:p>
            <a:pPr lvl="1"/>
            <a:r>
              <a:rPr lang="es-PE" dirty="0" smtClean="0"/>
              <a:t>Insertar al inicio</a:t>
            </a:r>
          </a:p>
          <a:p>
            <a:pPr lvl="1"/>
            <a:r>
              <a:rPr lang="es-PE" b="1" dirty="0" smtClean="0"/>
              <a:t>Insertar al final</a:t>
            </a:r>
          </a:p>
          <a:p>
            <a:pPr lvl="1"/>
            <a:r>
              <a:rPr lang="es-PE" dirty="0" smtClean="0"/>
              <a:t>Insertar en posición</a:t>
            </a:r>
          </a:p>
          <a:p>
            <a:pPr lvl="1"/>
            <a:r>
              <a:rPr lang="es-PE" dirty="0" smtClean="0"/>
              <a:t>Insertar ordenado</a:t>
            </a:r>
          </a:p>
          <a:p>
            <a:pPr lvl="1"/>
            <a:r>
              <a:rPr lang="es-PE" dirty="0" smtClean="0"/>
              <a:t>Eliminar al inicio</a:t>
            </a:r>
          </a:p>
          <a:p>
            <a:pPr lvl="1"/>
            <a:r>
              <a:rPr lang="es-PE" dirty="0" smtClean="0"/>
              <a:t>Eliminar al final</a:t>
            </a:r>
          </a:p>
          <a:p>
            <a:pPr lvl="1"/>
            <a:r>
              <a:rPr lang="es-PE" dirty="0" smtClean="0"/>
              <a:t>Eliminar en posición</a:t>
            </a:r>
          </a:p>
          <a:p>
            <a:pPr lvl="1"/>
            <a:r>
              <a:rPr lang="es-PE" dirty="0" smtClean="0"/>
              <a:t>Buscar dato</a:t>
            </a:r>
            <a:endParaRPr lang="en-US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Arreglos</a:t>
            </a:r>
            <a:endParaRPr lang="es-PE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Pueden tener una o mas dimensiones </a:t>
            </a:r>
          </a:p>
          <a:p>
            <a:pPr lvl="1" algn="just"/>
            <a:r>
              <a:rPr lang="es-PE" dirty="0" smtClean="0"/>
              <a:t>(2 dimensiones = matriz).  </a:t>
            </a:r>
          </a:p>
          <a:p>
            <a:pPr lvl="1" algn="just"/>
            <a:endParaRPr lang="es-PE" dirty="0" smtClean="0"/>
          </a:p>
          <a:p>
            <a:pPr algn="just"/>
            <a:r>
              <a:rPr lang="es-PE" dirty="0" smtClean="0"/>
              <a:t>Se clasifican en Estáticos y Dinámicos según la manera en que son asignados en memoria.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Arreglos Estáticos: </a:t>
            </a:r>
            <a:r>
              <a:rPr lang="es-PE" dirty="0" smtClean="0"/>
              <a:t>número fijo de elementos al ser declarados.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Arreglos Dinámicos: </a:t>
            </a:r>
            <a:r>
              <a:rPr lang="es-PE" dirty="0" smtClean="0"/>
              <a:t>pueden crecer según la necesidad del programa. Son en realidad punteros.</a:t>
            </a:r>
            <a:endParaRPr lang="es-PE" dirty="0"/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Implemente los siguientes métodos para una lista doble con puntero al final:</a:t>
            </a:r>
          </a:p>
          <a:p>
            <a:pPr lvl="1"/>
            <a:r>
              <a:rPr lang="es-PE" dirty="0" smtClean="0"/>
              <a:t>Insertar al inicio</a:t>
            </a:r>
          </a:p>
          <a:p>
            <a:pPr lvl="1"/>
            <a:r>
              <a:rPr lang="es-PE" dirty="0" smtClean="0"/>
              <a:t>Insertar al final</a:t>
            </a:r>
          </a:p>
          <a:p>
            <a:pPr lvl="1"/>
            <a:r>
              <a:rPr lang="es-PE" dirty="0" smtClean="0"/>
              <a:t>Insertar en posición</a:t>
            </a:r>
          </a:p>
          <a:p>
            <a:pPr lvl="1"/>
            <a:r>
              <a:rPr lang="es-PE" dirty="0" smtClean="0"/>
              <a:t>Insertar ordenado</a:t>
            </a:r>
          </a:p>
          <a:p>
            <a:pPr lvl="1"/>
            <a:r>
              <a:rPr lang="es-PE" dirty="0" smtClean="0"/>
              <a:t>Eliminar al inicio</a:t>
            </a:r>
          </a:p>
          <a:p>
            <a:pPr lvl="1"/>
            <a:r>
              <a:rPr lang="es-PE" dirty="0" smtClean="0"/>
              <a:t>Eliminar al final</a:t>
            </a:r>
          </a:p>
          <a:p>
            <a:pPr lvl="1"/>
            <a:r>
              <a:rPr lang="es-PE" dirty="0" smtClean="0"/>
              <a:t>Eliminar en posición</a:t>
            </a:r>
          </a:p>
          <a:p>
            <a:pPr lvl="1"/>
            <a:r>
              <a:rPr lang="es-PE" dirty="0" smtClean="0"/>
              <a:t>Buscar dato</a:t>
            </a:r>
            <a:endParaRPr lang="en-US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Implemente los siguientes métodos para una lista circular:</a:t>
            </a:r>
          </a:p>
          <a:p>
            <a:pPr lvl="1"/>
            <a:r>
              <a:rPr lang="es-PE" dirty="0" smtClean="0"/>
              <a:t>Insertar al inicio</a:t>
            </a:r>
          </a:p>
          <a:p>
            <a:pPr lvl="1"/>
            <a:r>
              <a:rPr lang="es-PE" dirty="0" smtClean="0"/>
              <a:t>Insertar al final</a:t>
            </a:r>
          </a:p>
          <a:p>
            <a:pPr lvl="1"/>
            <a:r>
              <a:rPr lang="es-PE" dirty="0" smtClean="0"/>
              <a:t>Insertar en posición</a:t>
            </a:r>
          </a:p>
          <a:p>
            <a:pPr lvl="1"/>
            <a:r>
              <a:rPr lang="es-PE" dirty="0" smtClean="0"/>
              <a:t>Insertar ordenado</a:t>
            </a:r>
          </a:p>
          <a:p>
            <a:pPr lvl="1"/>
            <a:r>
              <a:rPr lang="es-PE" dirty="0" smtClean="0"/>
              <a:t>Eliminar al inicio</a:t>
            </a:r>
          </a:p>
          <a:p>
            <a:pPr lvl="1"/>
            <a:r>
              <a:rPr lang="es-PE" dirty="0" smtClean="0"/>
              <a:t>Eliminar al final</a:t>
            </a:r>
          </a:p>
          <a:p>
            <a:pPr lvl="1"/>
            <a:r>
              <a:rPr lang="es-PE" dirty="0" smtClean="0"/>
              <a:t>Eliminar en posición</a:t>
            </a:r>
          </a:p>
          <a:p>
            <a:pPr lvl="1"/>
            <a:r>
              <a:rPr lang="es-PE" dirty="0" smtClean="0"/>
              <a:t>Buscar dato</a:t>
            </a:r>
            <a:endParaRPr lang="en-US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Implemente los siguientes métodos para una lista circular doblemente enlazada:</a:t>
            </a:r>
          </a:p>
          <a:p>
            <a:pPr lvl="1"/>
            <a:r>
              <a:rPr lang="es-PE" dirty="0" smtClean="0"/>
              <a:t>Insertar al inicio</a:t>
            </a:r>
          </a:p>
          <a:p>
            <a:pPr lvl="1"/>
            <a:r>
              <a:rPr lang="es-PE" dirty="0" smtClean="0"/>
              <a:t>Insertar al final</a:t>
            </a:r>
          </a:p>
          <a:p>
            <a:pPr lvl="1"/>
            <a:r>
              <a:rPr lang="es-PE" dirty="0" smtClean="0"/>
              <a:t>Insertar en posición</a:t>
            </a:r>
          </a:p>
          <a:p>
            <a:pPr lvl="1"/>
            <a:r>
              <a:rPr lang="es-PE" dirty="0" smtClean="0"/>
              <a:t>Insertar ordenado</a:t>
            </a:r>
          </a:p>
          <a:p>
            <a:pPr lvl="1"/>
            <a:r>
              <a:rPr lang="es-PE" dirty="0" smtClean="0"/>
              <a:t>Eliminar al inicio</a:t>
            </a:r>
          </a:p>
          <a:p>
            <a:pPr lvl="1"/>
            <a:r>
              <a:rPr lang="es-PE" dirty="0" smtClean="0"/>
              <a:t>Eliminar al final</a:t>
            </a:r>
          </a:p>
          <a:p>
            <a:pPr lvl="1"/>
            <a:r>
              <a:rPr lang="es-PE" dirty="0" smtClean="0"/>
              <a:t>Eliminar en posición</a:t>
            </a:r>
          </a:p>
          <a:p>
            <a:pPr lvl="1"/>
            <a:r>
              <a:rPr lang="es-PE" dirty="0" smtClean="0"/>
              <a:t>Buscar dato</a:t>
            </a:r>
            <a:endParaRPr lang="en-US" dirty="0"/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Arreglos – Sintáxis</a:t>
            </a:r>
            <a:endParaRPr lang="es-PE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Estáticos</a:t>
            </a:r>
          </a:p>
          <a:p>
            <a:pPr lvl="1" algn="just"/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TIPO Arreglo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cantidad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&gt;];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Din</a:t>
            </a:r>
            <a:r>
              <a:rPr lang="es-PE" dirty="0" err="1" smtClean="0"/>
              <a:t>ámicos</a:t>
            </a:r>
            <a:endParaRPr lang="es-PE" dirty="0" smtClean="0"/>
          </a:p>
          <a:p>
            <a:pPr lvl="1" algn="just"/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TIPO *Arreglo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TIPO[&lt;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cantidad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&gt;];</a:t>
            </a:r>
          </a:p>
          <a:p>
            <a:pPr algn="just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PE" sz="1900" dirty="0" smtClean="0"/>
              <a:t>En los arreglos estáticos manejamos una variable MAX (indica el máximo de casillas) y una variable NE (indica el número de elementos)</a:t>
            </a:r>
          </a:p>
          <a:p>
            <a:pPr algn="just"/>
            <a:endParaRPr lang="es-PE" sz="1900" dirty="0" smtClean="0"/>
          </a:p>
          <a:p>
            <a:pPr algn="just"/>
            <a:r>
              <a:rPr lang="es-PE" sz="1900" dirty="0" smtClean="0"/>
              <a:t>En los arreglos dinámicos manejamos una variable </a:t>
            </a:r>
            <a:r>
              <a:rPr lang="es-PE" sz="1900" dirty="0" err="1" smtClean="0"/>
              <a:t>NumCasillas</a:t>
            </a:r>
            <a:r>
              <a:rPr lang="es-PE" sz="1900" dirty="0" smtClean="0"/>
              <a:t> (indica el máximo de casillas) y una variable NE (indica el número de elementos)</a:t>
            </a:r>
          </a:p>
        </p:txBody>
      </p:sp>
      <p:sp>
        <p:nvSpPr>
          <p:cNvPr id="5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600" smtClean="0"/>
              <a:t>Arreglos – Operaciones básicas</a:t>
            </a:r>
            <a:endParaRPr lang="es-PE" sz="3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Inserción</a:t>
            </a:r>
            <a:endParaRPr lang="es-PE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PE" sz="3200" dirty="0" smtClean="0"/>
              <a:t>ESTÁTICOS</a:t>
            </a:r>
            <a:endParaRPr lang="es-PE" dirty="0" smtClean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Se verifica que exista espacio suficiente o se prohíbe la inserción.</a:t>
            </a:r>
          </a:p>
          <a:p>
            <a:pPr algn="just"/>
            <a:r>
              <a:rPr lang="es-PE" dirty="0" smtClean="0"/>
              <a:t>Se inserta el dato en la primera posición libre (al final)</a:t>
            </a:r>
          </a:p>
          <a:p>
            <a:pPr algn="just"/>
            <a:r>
              <a:rPr lang="es-PE" dirty="0" smtClean="0"/>
              <a:t>Se incrementa la cantidad de elementos.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PE" sz="3200" dirty="0" smtClean="0"/>
              <a:t>DINÁMICOS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Se verifica que exista espacio suficiente. Si no existe, entonces:</a:t>
            </a:r>
          </a:p>
          <a:p>
            <a:pPr lvl="1" algn="just"/>
            <a:r>
              <a:rPr lang="es-PE" dirty="0" smtClean="0"/>
              <a:t>Se crea un nuevo arreglo con más espacio.</a:t>
            </a:r>
          </a:p>
          <a:p>
            <a:pPr lvl="1" algn="just"/>
            <a:r>
              <a:rPr lang="es-PE" dirty="0" smtClean="0"/>
              <a:t>Se copian los datos del arreglo actual al nuevo arreglo.</a:t>
            </a:r>
          </a:p>
          <a:p>
            <a:pPr lvl="1" algn="just"/>
            <a:r>
              <a:rPr lang="es-PE" dirty="0" smtClean="0"/>
              <a:t>Se actualiza la cantidad máxima de casillas disponibles.</a:t>
            </a:r>
          </a:p>
          <a:p>
            <a:pPr lvl="1" algn="just"/>
            <a:r>
              <a:rPr lang="es-PE" dirty="0" smtClean="0"/>
              <a:t>Se elimina el arreglo antiguo y nos quedamos con el nuevo arreglo.</a:t>
            </a:r>
          </a:p>
          <a:p>
            <a:pPr algn="just"/>
            <a:r>
              <a:rPr lang="es-PE" dirty="0" smtClean="0"/>
              <a:t>Se inserta el dato en la primera posición libre (al final)</a:t>
            </a:r>
          </a:p>
          <a:p>
            <a:pPr algn="just"/>
            <a:r>
              <a:rPr lang="es-PE" dirty="0" smtClean="0"/>
              <a:t>Se incrementa la cantidad de elementos.</a:t>
            </a:r>
            <a:endParaRPr lang="en-US" dirty="0"/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Inserción - Aumentar capacidad del arreglo</a:t>
            </a:r>
            <a:endParaRPr lang="es-PE" dirty="0"/>
          </a:p>
        </p:txBody>
      </p:sp>
      <p:grpSp>
        <p:nvGrpSpPr>
          <p:cNvPr id="3" name="Group 149"/>
          <p:cNvGrpSpPr/>
          <p:nvPr/>
        </p:nvGrpSpPr>
        <p:grpSpPr>
          <a:xfrm>
            <a:off x="609600" y="1676400"/>
            <a:ext cx="6705600" cy="1623461"/>
            <a:chOff x="533400" y="1828800"/>
            <a:chExt cx="7239000" cy="1752600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0" y="1828800"/>
              <a:ext cx="4572000" cy="685800"/>
              <a:chOff x="1371600" y="3200400"/>
              <a:chExt cx="4572000" cy="685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716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84</a:t>
                </a:r>
                <a:endParaRPr lang="es-PE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0</a:t>
                </a:r>
                <a:endParaRPr lang="es-PE" sz="11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288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61</a:t>
                </a:r>
                <a:endParaRPr lang="es-PE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1</a:t>
                </a:r>
                <a:endParaRPr lang="es-PE" sz="11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860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15</a:t>
                </a:r>
                <a:endParaRPr lang="es-PE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860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2</a:t>
                </a:r>
                <a:endParaRPr lang="es-PE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432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73</a:t>
                </a:r>
                <a:endParaRPr lang="es-PE" sz="16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3</a:t>
                </a:r>
                <a:endParaRPr lang="es-PE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004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26</a:t>
                </a:r>
                <a:endParaRPr lang="es-PE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004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4</a:t>
                </a:r>
                <a:endParaRPr lang="es-PE" sz="11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576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38</a:t>
                </a:r>
                <a:endParaRPr lang="es-PE" sz="16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5</a:t>
                </a:r>
                <a:endParaRPr lang="es-PE" sz="11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48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11</a:t>
                </a:r>
                <a:endParaRPr lang="es-PE" sz="16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148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6</a:t>
                </a:r>
                <a:endParaRPr lang="es-PE" sz="11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720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49</a:t>
                </a:r>
                <a:endParaRPr lang="es-PE" sz="16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20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7</a:t>
                </a:r>
                <a:endParaRPr lang="es-PE" sz="11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292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53</a:t>
                </a:r>
                <a:endParaRPr lang="es-PE" sz="16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292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8</a:t>
                </a:r>
                <a:endParaRPr lang="es-PE" sz="11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4864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32</a:t>
                </a:r>
                <a:endParaRPr lang="es-PE" sz="16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864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9</a:t>
                </a:r>
                <a:endParaRPr lang="es-PE" sz="1100" dirty="0"/>
              </a:p>
            </p:txBody>
          </p:sp>
        </p:grpSp>
        <p:grpSp>
          <p:nvGrpSpPr>
            <p:cNvPr id="25" name="Group 51"/>
            <p:cNvGrpSpPr/>
            <p:nvPr/>
          </p:nvGrpSpPr>
          <p:grpSpPr>
            <a:xfrm>
              <a:off x="2743200" y="2667000"/>
              <a:ext cx="5029200" cy="685800"/>
              <a:chOff x="2743200" y="2971800"/>
              <a:chExt cx="5029200" cy="685800"/>
            </a:xfrm>
          </p:grpSpPr>
          <p:grpSp>
            <p:nvGrpSpPr>
              <p:cNvPr id="26" name="Group 28"/>
              <p:cNvGrpSpPr/>
              <p:nvPr/>
            </p:nvGrpSpPr>
            <p:grpSpPr>
              <a:xfrm>
                <a:off x="2743200" y="2971800"/>
                <a:ext cx="4572000" cy="685800"/>
                <a:chOff x="1371600" y="3200400"/>
                <a:chExt cx="4572000" cy="6858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3716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3716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0</a:t>
                  </a:r>
                  <a:endParaRPr lang="es-PE" sz="1100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8288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8288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1</a:t>
                  </a:r>
                  <a:endParaRPr lang="es-PE" sz="110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2860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2860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2</a:t>
                  </a:r>
                  <a:endParaRPr lang="es-PE" sz="11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7432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7432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3</a:t>
                  </a:r>
                  <a:endParaRPr lang="es-PE" sz="1100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2004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2004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4</a:t>
                  </a:r>
                  <a:endParaRPr lang="es-PE" sz="11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6576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76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5</a:t>
                  </a:r>
                  <a:endParaRPr lang="es-PE" sz="11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1148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1148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6</a:t>
                  </a:r>
                  <a:endParaRPr lang="es-PE" sz="1100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5720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5720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7</a:t>
                  </a:r>
                  <a:endParaRPr lang="es-PE" sz="11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0292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0292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8</a:t>
                  </a:r>
                  <a:endParaRPr lang="es-PE" sz="1100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4864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PE" sz="1600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4864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9</a:t>
                  </a:r>
                  <a:endParaRPr lang="es-PE" sz="1100" dirty="0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7315200" y="32004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16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15200" y="29718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10</a:t>
                </a:r>
                <a:endParaRPr lang="es-PE" sz="11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533400" y="2057400"/>
              <a:ext cx="16764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600" smtClean="0"/>
                <a:t>Arreglo Original</a:t>
              </a:r>
              <a:endParaRPr lang="es-PE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400" y="2667000"/>
              <a:ext cx="16764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600" smtClean="0"/>
                <a:t>Se crea un arrego más grande</a:t>
              </a:r>
              <a:endParaRPr lang="es-PE" sz="1600"/>
            </a:p>
          </p:txBody>
        </p:sp>
      </p:grpSp>
      <p:grpSp>
        <p:nvGrpSpPr>
          <p:cNvPr id="27" name="Group 150"/>
          <p:cNvGrpSpPr/>
          <p:nvPr/>
        </p:nvGrpSpPr>
        <p:grpSpPr>
          <a:xfrm>
            <a:off x="609600" y="3581400"/>
            <a:ext cx="6781800" cy="1427747"/>
            <a:chOff x="533400" y="3733800"/>
            <a:chExt cx="7239000" cy="1524000"/>
          </a:xfrm>
        </p:grpSpPr>
        <p:sp>
          <p:nvSpPr>
            <p:cNvPr id="55" name="Rectangle 54"/>
            <p:cNvSpPr/>
            <p:nvPr/>
          </p:nvSpPr>
          <p:spPr>
            <a:xfrm>
              <a:off x="533400" y="4038600"/>
              <a:ext cx="1676400" cy="1143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 </a:t>
              </a:r>
              <a:r>
                <a:rPr lang="es-PE" sz="1600" dirty="0" smtClean="0"/>
                <a:t>copian los datos del original al nuevo</a:t>
              </a:r>
              <a:endParaRPr lang="en-US" sz="1600" dirty="0"/>
            </a:p>
          </p:txBody>
        </p:sp>
        <p:grpSp>
          <p:nvGrpSpPr>
            <p:cNvPr id="28" name="Group 55"/>
            <p:cNvGrpSpPr/>
            <p:nvPr/>
          </p:nvGrpSpPr>
          <p:grpSpPr>
            <a:xfrm>
              <a:off x="2743200" y="3733800"/>
              <a:ext cx="4572000" cy="685800"/>
              <a:chOff x="1371600" y="3200400"/>
              <a:chExt cx="4572000" cy="6858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3716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84</a:t>
                </a:r>
                <a:endParaRPr lang="es-PE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3716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0</a:t>
                </a:r>
                <a:endParaRPr lang="es-PE" sz="11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8288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61</a:t>
                </a:r>
                <a:endParaRPr lang="es-PE" sz="16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8288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1</a:t>
                </a:r>
                <a:endParaRPr lang="es-PE" sz="11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860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15</a:t>
                </a:r>
                <a:endParaRPr lang="es-PE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2</a:t>
                </a:r>
                <a:endParaRPr lang="es-PE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7432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73</a:t>
                </a:r>
                <a:endParaRPr lang="es-PE" sz="16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7432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3</a:t>
                </a:r>
                <a:endParaRPr lang="es-PE" sz="11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004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26</a:t>
                </a:r>
                <a:endParaRPr lang="es-PE" sz="1600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004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4</a:t>
                </a:r>
                <a:endParaRPr lang="es-PE" sz="11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6576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38</a:t>
                </a:r>
                <a:endParaRPr lang="es-PE" sz="16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6576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5</a:t>
                </a:r>
                <a:endParaRPr lang="es-PE" sz="11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1148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11</a:t>
                </a:r>
                <a:endParaRPr lang="es-PE" sz="1600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148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6</a:t>
                </a:r>
                <a:endParaRPr lang="es-PE" sz="11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5720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49</a:t>
                </a:r>
                <a:endParaRPr lang="es-PE" sz="16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5720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7</a:t>
                </a:r>
                <a:endParaRPr lang="es-PE" sz="110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0292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53</a:t>
                </a:r>
                <a:endParaRPr lang="es-PE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0292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8</a:t>
                </a:r>
                <a:endParaRPr lang="es-PE" sz="11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4864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600" dirty="0" smtClean="0"/>
                  <a:t>32</a:t>
                </a:r>
                <a:endParaRPr lang="es-PE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4864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9</a:t>
                </a:r>
                <a:endParaRPr lang="es-PE" sz="1100" dirty="0"/>
              </a:p>
            </p:txBody>
          </p:sp>
        </p:grpSp>
        <p:grpSp>
          <p:nvGrpSpPr>
            <p:cNvPr id="29" name="Group 76"/>
            <p:cNvGrpSpPr/>
            <p:nvPr/>
          </p:nvGrpSpPr>
          <p:grpSpPr>
            <a:xfrm>
              <a:off x="2743200" y="4572000"/>
              <a:ext cx="5029200" cy="685800"/>
              <a:chOff x="2743200" y="2971800"/>
              <a:chExt cx="5029200" cy="685800"/>
            </a:xfrm>
          </p:grpSpPr>
          <p:grpSp>
            <p:nvGrpSpPr>
              <p:cNvPr id="52" name="Group 28"/>
              <p:cNvGrpSpPr/>
              <p:nvPr/>
            </p:nvGrpSpPr>
            <p:grpSpPr>
              <a:xfrm>
                <a:off x="2743200" y="2971800"/>
                <a:ext cx="4572000" cy="685800"/>
                <a:chOff x="1371600" y="3200400"/>
                <a:chExt cx="4572000" cy="6858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3716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84</a:t>
                  </a:r>
                  <a:endParaRPr lang="es-PE" sz="1600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3716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0</a:t>
                  </a:r>
                  <a:endParaRPr lang="es-PE" sz="1100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8288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61</a:t>
                  </a:r>
                  <a:endParaRPr lang="es-PE" sz="1600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8288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1</a:t>
                  </a:r>
                  <a:endParaRPr lang="es-PE" sz="1100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2860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15</a:t>
                  </a:r>
                  <a:endParaRPr lang="es-PE" sz="1600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2</a:t>
                  </a:r>
                  <a:endParaRPr lang="es-PE" sz="1100" dirty="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7432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73</a:t>
                  </a:r>
                  <a:endParaRPr lang="es-PE" sz="1600" dirty="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7432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3</a:t>
                  </a:r>
                  <a:endParaRPr lang="es-PE" sz="1100" dirty="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2004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26</a:t>
                  </a:r>
                  <a:endParaRPr lang="es-PE" sz="16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2004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4</a:t>
                  </a:r>
                  <a:endParaRPr lang="es-PE" sz="1100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6576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38</a:t>
                  </a:r>
                  <a:endParaRPr lang="es-PE" sz="1600" dirty="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6576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5</a:t>
                  </a:r>
                  <a:endParaRPr lang="es-PE" sz="1100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1148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11</a:t>
                  </a:r>
                  <a:endParaRPr lang="es-PE" sz="1600" dirty="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41148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6</a:t>
                  </a:r>
                  <a:endParaRPr lang="es-PE" sz="1100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5720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49</a:t>
                  </a:r>
                  <a:endParaRPr lang="es-PE" sz="1600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5720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7</a:t>
                  </a:r>
                  <a:endParaRPr lang="es-PE" sz="11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0292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53</a:t>
                  </a:r>
                  <a:endParaRPr lang="es-PE" sz="1600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0292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8</a:t>
                  </a:r>
                  <a:endParaRPr lang="es-PE" sz="11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486400" y="3429000"/>
                  <a:ext cx="457200" cy="4572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600" dirty="0" smtClean="0"/>
                    <a:t>32</a:t>
                  </a:r>
                  <a:endParaRPr lang="es-PE" sz="1600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486400" y="3200400"/>
                  <a:ext cx="457200" cy="228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PE" sz="1100" dirty="0" smtClean="0"/>
                    <a:t>9</a:t>
                  </a:r>
                  <a:endParaRPr lang="es-PE" sz="1100" dirty="0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7315200" y="32004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16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315200" y="29718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100" dirty="0" smtClean="0"/>
                  <a:t>10</a:t>
                </a:r>
                <a:endParaRPr lang="es-PE" sz="1100" dirty="0"/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533400" y="5486400"/>
            <a:ext cx="16764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 elimina el original y te quedas con el nuevo</a:t>
            </a:r>
            <a:endParaRPr lang="en-US" dirty="0"/>
          </a:p>
        </p:txBody>
      </p:sp>
      <p:grpSp>
        <p:nvGrpSpPr>
          <p:cNvPr id="56" name="Group 122"/>
          <p:cNvGrpSpPr/>
          <p:nvPr/>
        </p:nvGrpSpPr>
        <p:grpSpPr>
          <a:xfrm>
            <a:off x="2667000" y="6019800"/>
            <a:ext cx="5029200" cy="685800"/>
            <a:chOff x="2743200" y="2971800"/>
            <a:chExt cx="5029200" cy="685800"/>
          </a:xfrm>
        </p:grpSpPr>
        <p:grpSp>
          <p:nvGrpSpPr>
            <p:cNvPr id="77" name="Group 28"/>
            <p:cNvGrpSpPr/>
            <p:nvPr/>
          </p:nvGrpSpPr>
          <p:grpSpPr>
            <a:xfrm>
              <a:off x="2743200" y="2971800"/>
              <a:ext cx="4572000" cy="685800"/>
              <a:chOff x="1371600" y="3200400"/>
              <a:chExt cx="4572000" cy="6858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3716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84</a:t>
                </a:r>
                <a:endParaRPr lang="es-PE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3716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0</a:t>
                </a:r>
                <a:endParaRPr lang="es-PE" sz="1200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8288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61</a:t>
                </a:r>
                <a:endParaRPr lang="es-PE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8288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1</a:t>
                </a:r>
                <a:endParaRPr lang="es-PE" sz="12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2860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15</a:t>
                </a:r>
                <a:endParaRPr lang="es-PE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2860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2</a:t>
                </a:r>
                <a:endParaRPr lang="es-PE" sz="1200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7432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73</a:t>
                </a:r>
                <a:endParaRPr lang="es-PE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7432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3</a:t>
                </a:r>
                <a:endParaRPr lang="es-PE" sz="12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2004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26</a:t>
                </a:r>
                <a:endParaRPr lang="es-PE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2004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4</a:t>
                </a:r>
                <a:endParaRPr lang="es-PE" sz="1200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576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38</a:t>
                </a:r>
                <a:endParaRPr lang="es-PE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6576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5</a:t>
                </a:r>
                <a:endParaRPr lang="es-PE" sz="1200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1148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11</a:t>
                </a:r>
                <a:endParaRPr lang="es-PE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1148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6</a:t>
                </a:r>
                <a:endParaRPr lang="es-PE" sz="1200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5720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49</a:t>
                </a:r>
                <a:endParaRPr lang="es-PE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5720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7</a:t>
                </a:r>
                <a:endParaRPr lang="es-PE" sz="12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292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53</a:t>
                </a:r>
                <a:endParaRPr lang="es-PE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50292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8</a:t>
                </a:r>
                <a:endParaRPr lang="es-PE" sz="1200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86400" y="3429000"/>
                <a:ext cx="45720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dirty="0" smtClean="0"/>
                  <a:t>32</a:t>
                </a:r>
                <a:endParaRPr lang="es-PE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5486400" y="3200400"/>
                <a:ext cx="457200" cy="228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dirty="0" smtClean="0"/>
                  <a:t>9</a:t>
                </a:r>
                <a:endParaRPr lang="es-PE" sz="1200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7315200" y="3200400"/>
              <a:ext cx="4572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315200" y="29718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10</a:t>
              </a:r>
              <a:endParaRPr lang="es-PE" sz="1200" dirty="0"/>
            </a:p>
          </p:txBody>
        </p:sp>
      </p:grpSp>
      <p:cxnSp>
        <p:nvCxnSpPr>
          <p:cNvPr id="148" name="Straight Connector 147"/>
          <p:cNvCxnSpPr/>
          <p:nvPr/>
        </p:nvCxnSpPr>
        <p:spPr>
          <a:xfrm>
            <a:off x="228600" y="5181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81000" y="34290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28"/>
          <p:cNvGrpSpPr/>
          <p:nvPr/>
        </p:nvGrpSpPr>
        <p:grpSpPr>
          <a:xfrm>
            <a:off x="2667000" y="5257800"/>
            <a:ext cx="4572000" cy="685800"/>
            <a:chOff x="1371600" y="3200400"/>
            <a:chExt cx="4572000" cy="685800"/>
          </a:xfrm>
        </p:grpSpPr>
        <p:sp>
          <p:nvSpPr>
            <p:cNvPr id="156" name="Rectangle 155"/>
            <p:cNvSpPr/>
            <p:nvPr/>
          </p:nvSpPr>
          <p:spPr>
            <a:xfrm>
              <a:off x="13716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84</a:t>
              </a:r>
              <a:endParaRPr lang="es-PE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3716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0</a:t>
              </a:r>
              <a:endParaRPr lang="es-PE" sz="12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8288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61</a:t>
              </a:r>
              <a:endParaRPr lang="es-PE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8288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1</a:t>
              </a:r>
              <a:endParaRPr lang="es-PE" sz="12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860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15</a:t>
              </a:r>
              <a:endParaRPr lang="es-PE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860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2</a:t>
              </a:r>
              <a:endParaRPr lang="es-PE" sz="12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432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73</a:t>
              </a:r>
              <a:endParaRPr lang="es-PE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7432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3</a:t>
              </a:r>
              <a:endParaRPr lang="es-PE" sz="120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004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26</a:t>
              </a:r>
              <a:endParaRPr lang="es-PE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004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4</a:t>
              </a:r>
              <a:endParaRPr lang="es-PE" sz="12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576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38</a:t>
              </a:r>
              <a:endParaRPr lang="es-PE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576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5</a:t>
              </a:r>
              <a:endParaRPr lang="es-PE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1148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11</a:t>
              </a:r>
              <a:endParaRPr lang="es-PE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1148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6</a:t>
              </a:r>
              <a:endParaRPr lang="es-PE" sz="12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5720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49</a:t>
              </a:r>
              <a:endParaRPr lang="es-PE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5720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7</a:t>
              </a:r>
              <a:endParaRPr lang="es-PE" sz="12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0292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53</a:t>
              </a:r>
              <a:endParaRPr lang="es-PE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0292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8</a:t>
              </a:r>
              <a:endParaRPr lang="es-PE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486400" y="3429000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32</a:t>
              </a:r>
              <a:endParaRPr lang="es-PE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486400" y="3200400"/>
              <a:ext cx="4572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 smtClean="0"/>
                <a:t>9</a:t>
              </a:r>
              <a:endParaRPr lang="es-PE" sz="1200" dirty="0"/>
            </a:p>
          </p:txBody>
        </p:sp>
      </p:grpSp>
      <p:cxnSp>
        <p:nvCxnSpPr>
          <p:cNvPr id="177" name="Straight Connector 176"/>
          <p:cNvCxnSpPr>
            <a:stCxn id="157" idx="1"/>
          </p:cNvCxnSpPr>
          <p:nvPr/>
        </p:nvCxnSpPr>
        <p:spPr>
          <a:xfrm rot="10800000" flipH="1" flipV="1">
            <a:off x="2667000" y="5372100"/>
            <a:ext cx="457200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75" idx="3"/>
          </p:cNvCxnSpPr>
          <p:nvPr/>
        </p:nvCxnSpPr>
        <p:spPr>
          <a:xfrm flipV="1">
            <a:off x="2667000" y="5372100"/>
            <a:ext cx="457200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267200" y="71369"/>
            <a:ext cx="4639736" cy="225552"/>
          </a:xfrm>
        </p:spPr>
        <p:txBody>
          <a:bodyPr/>
          <a:lstStyle/>
          <a:p>
            <a:r>
              <a:rPr lang="es-ES" dirty="0" smtClean="0"/>
              <a:t>Estructura de datos y algoritmos - 2013-02 - Unidad 03 – Estructuras de datos base</a:t>
            </a: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762</TotalTime>
  <Words>2701</Words>
  <Application>Microsoft Office PowerPoint</Application>
  <PresentationFormat>Presentación en pantalla (4:3)</PresentationFormat>
  <Paragraphs>1007</Paragraphs>
  <Slides>52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PPT Theme</vt:lpstr>
      <vt:lpstr>Estructura de datos y algoritmos</vt:lpstr>
      <vt:lpstr>Unidad 03 – Estructuras de datos base</vt:lpstr>
      <vt:lpstr>Arreglos</vt:lpstr>
      <vt:lpstr>Arreglos</vt:lpstr>
      <vt:lpstr>Arreglos</vt:lpstr>
      <vt:lpstr>Arreglos – Sintáxis</vt:lpstr>
      <vt:lpstr>Arreglos – Operaciones básicas</vt:lpstr>
      <vt:lpstr>Inserción</vt:lpstr>
      <vt:lpstr>Inserción - Aumentar capacidad del arreglo</vt:lpstr>
      <vt:lpstr>Inserción – Código fuente</vt:lpstr>
      <vt:lpstr>Búsqueda</vt:lpstr>
      <vt:lpstr>Eliminación</vt:lpstr>
      <vt:lpstr>Operaciones de la ED Arreglo</vt:lpstr>
      <vt:lpstr>Implementación de la clase CArreglo</vt:lpstr>
      <vt:lpstr>Constructor y destructor</vt:lpstr>
      <vt:lpstr>Listas</vt:lpstr>
      <vt:lpstr>Listas</vt:lpstr>
      <vt:lpstr>Enlaces (Links)</vt:lpstr>
      <vt:lpstr>Implementación de Nodo</vt:lpstr>
      <vt:lpstr>Implementación de Lista</vt:lpstr>
      <vt:lpstr>Insertar al inicio</vt:lpstr>
      <vt:lpstr>Insertar al inicio (1/3)– Crear nodo</vt:lpstr>
      <vt:lpstr>Insertar al inicio (2/3)– Apuntar al inicio</vt:lpstr>
      <vt:lpstr>Insertar al inicio (3/3)– Inicio al nodo</vt:lpstr>
      <vt:lpstr>Buscar</vt:lpstr>
      <vt:lpstr>Buscar (1/5) – Apuntar al inicio</vt:lpstr>
      <vt:lpstr>Buscar (2/5) – Apuntar al siguiente</vt:lpstr>
      <vt:lpstr>Buscar (3/5) – Apuntar al siguiente</vt:lpstr>
      <vt:lpstr>Buscar (4/5) – Apuntar al siguiente</vt:lpstr>
      <vt:lpstr>Buscar (5/5) – No se encontró</vt:lpstr>
      <vt:lpstr>Eliminar al inicio</vt:lpstr>
      <vt:lpstr>Eliminar al inicio (1/3)– Apuntar al nodo</vt:lpstr>
      <vt:lpstr>Eliminar al inicio (2/3)– Inicio al siguiente</vt:lpstr>
      <vt:lpstr>Eliminar al inicio (3/3)– Eliminar nodo</vt:lpstr>
      <vt:lpstr>Eliminar en posición</vt:lpstr>
      <vt:lpstr>Eliminar en posición (1/4)– Apuntar al nodo anterior</vt:lpstr>
      <vt:lpstr>Eliminar en posición (2/4)– Apuntar al nodo a eliminar</vt:lpstr>
      <vt:lpstr>Eliminar en posición (3/4)– Anterior apunta a Auxiliar siguiente</vt:lpstr>
      <vt:lpstr>Eliminar en posición (4/4)– Eliminar auxiliar</vt:lpstr>
      <vt:lpstr>Variaciones</vt:lpstr>
      <vt:lpstr>Lista con puntero al final</vt:lpstr>
      <vt:lpstr>Lista doble</vt:lpstr>
      <vt:lpstr>Lista doble con puntero al final</vt:lpstr>
      <vt:lpstr>Lista circular</vt:lpstr>
      <vt:lpstr>Lista doble circular</vt:lpstr>
      <vt:lpstr>Referencias</vt:lpstr>
      <vt:lpstr>Ejercicios</vt:lpstr>
      <vt:lpstr>Ejercicio 1</vt:lpstr>
      <vt:lpstr>Ejercicio 2</vt:lpstr>
      <vt:lpstr>Ejercicio 3</vt:lpstr>
      <vt:lpstr>Ejercicio 4</vt:lpstr>
      <vt:lpstr>Ejercicio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Alfredo Granda</dc:creator>
  <cp:lastModifiedBy>nexsys</cp:lastModifiedBy>
  <cp:revision>153</cp:revision>
  <dcterms:created xsi:type="dcterms:W3CDTF">2009-03-25T15:19:42Z</dcterms:created>
  <dcterms:modified xsi:type="dcterms:W3CDTF">2015-09-17T12:11:04Z</dcterms:modified>
</cp:coreProperties>
</file>