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24D09-FA74-462C-91FE-F01818F14958}" type="datetimeFigureOut">
              <a:rPr lang="es-ES" smtClean="0"/>
              <a:pPr/>
              <a:t>15/04/2024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F1832-FDCD-4892-BDFA-34EF47AF93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1832-FDCD-4892-BDFA-34EF47AF9316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BEE5-6A72-4C2F-AA39-EF1AED580C43}" type="datetime1">
              <a:rPr lang="es-ES" smtClean="0"/>
              <a:pPr/>
              <a:t>15/04/2024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FB7B-3838-4163-AECD-C91ACA4B5958}" type="datetime1">
              <a:rPr lang="es-ES" smtClean="0"/>
              <a:pPr/>
              <a:t>15/04/2024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7822-5F12-49C7-BECB-4B1F8BBFB2CD}" type="datetime1">
              <a:rPr lang="es-ES" smtClean="0"/>
              <a:pPr/>
              <a:t>15/04/2024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990-2923-4E69-B0D5-1BD7CEE517F1}" type="datetime1">
              <a:rPr lang="es-ES" smtClean="0"/>
              <a:pPr/>
              <a:t>15/04/2024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55A7-C5C1-4DB4-AC37-66FD176AA5CE}" type="datetime1">
              <a:rPr lang="es-ES" smtClean="0"/>
              <a:pPr/>
              <a:t>15/04/2024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B72-A88E-4608-828F-F196D355C8A3}" type="datetime1">
              <a:rPr lang="es-ES" smtClean="0"/>
              <a:pPr/>
              <a:t>15/04/2024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CF7F-DE55-4B4B-8F25-48D893CF5D4C}" type="datetime1">
              <a:rPr lang="es-ES" smtClean="0"/>
              <a:pPr/>
              <a:t>15/04/2024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F2EB-E1B2-4981-A2DC-D94711B25C0F}" type="datetime1">
              <a:rPr lang="es-ES" smtClean="0"/>
              <a:pPr/>
              <a:t>15/04/2024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6100-4FD7-495A-8161-95CA330C4534}" type="datetime1">
              <a:rPr lang="es-ES" smtClean="0"/>
              <a:pPr/>
              <a:t>15/04/2024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A8D2-B42D-4E97-B992-9408D12A2A50}" type="datetime1">
              <a:rPr lang="es-ES" smtClean="0"/>
              <a:pPr/>
              <a:t>15/04/2024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6C14-FB99-4D97-AAAC-B057D6D13960}" type="datetime1">
              <a:rPr lang="es-ES" smtClean="0"/>
              <a:pPr/>
              <a:t>15/04/2024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F337-43D1-4145-82EC-720FBADB72EE}" type="datetime1">
              <a:rPr lang="es-ES" smtClean="0"/>
              <a:pPr/>
              <a:t>15/04/2024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6B50A-1577-47C9-ACF9-4EE31E1E62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</p:spPr>
        <p:txBody>
          <a:bodyPr/>
          <a:lstStyle/>
          <a:p>
            <a:r>
              <a:rPr lang="es-AR" b="1" dirty="0" smtClean="0"/>
              <a:t>Ciencia de datos aplicada a la diabetes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3068960"/>
            <a:ext cx="6400800" cy="1152128"/>
          </a:xfrm>
        </p:spPr>
        <p:txBody>
          <a:bodyPr>
            <a:normAutofit/>
          </a:bodyPr>
          <a:lstStyle/>
          <a:p>
            <a:r>
              <a:rPr lang="es-AR" dirty="0" smtClean="0"/>
              <a:t>Autor: Enzo Oscar David García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pic>
        <p:nvPicPr>
          <p:cNvPr id="6" name="5 Imagen" descr="tipo-de-diabetes-1-y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4221088"/>
            <a:ext cx="3312368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es-AR" sz="2000" dirty="0" smtClean="0"/>
              <a:t>Pregunta 2: ¿Hay relación entre la diabetes y el Índice de Masa Corporal?</a:t>
            </a:r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pPr>
              <a:buNone/>
            </a:pPr>
            <a:endParaRPr lang="es-AR" sz="1900" dirty="0" smtClean="0"/>
          </a:p>
          <a:p>
            <a:pPr>
              <a:buNone/>
            </a:pPr>
            <a:endParaRPr lang="es-AR" sz="1900" dirty="0" smtClean="0"/>
          </a:p>
          <a:p>
            <a:endParaRPr lang="es-AR" sz="1900" dirty="0" smtClean="0"/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r>
              <a:rPr lang="es-ES" sz="1800" dirty="0" smtClean="0"/>
              <a:t>En </a:t>
            </a:r>
            <a:r>
              <a:rPr lang="es-ES" sz="1800" dirty="0" smtClean="0"/>
              <a:t>este caso, podemos ver una leve diferencia en el IMC de los no </a:t>
            </a:r>
            <a:r>
              <a:rPr lang="es-ES" sz="1800" dirty="0" smtClean="0"/>
              <a:t>diabéticos,</a:t>
            </a:r>
          </a:p>
          <a:p>
            <a:pPr>
              <a:buNone/>
            </a:pPr>
            <a:r>
              <a:rPr lang="es-ES" sz="1800" dirty="0" smtClean="0"/>
              <a:t>diabéticos </a:t>
            </a:r>
            <a:r>
              <a:rPr lang="es-ES" sz="1800" dirty="0" smtClean="0"/>
              <a:t>tipo 1 y 2. Como es natural, la diabetes tipo 2 es la que alcanza los </a:t>
            </a:r>
            <a:r>
              <a:rPr lang="es-ES" sz="1800" dirty="0" smtClean="0"/>
              <a:t>valores</a:t>
            </a:r>
          </a:p>
          <a:p>
            <a:pPr>
              <a:buNone/>
            </a:pPr>
            <a:r>
              <a:rPr lang="es-ES" sz="1800" dirty="0" smtClean="0"/>
              <a:t>de </a:t>
            </a:r>
            <a:r>
              <a:rPr lang="es-ES" sz="1800" dirty="0" smtClean="0"/>
              <a:t>IMC, muchos llegando a valores de sobrepeso y obesidad (descontamos los </a:t>
            </a:r>
            <a:r>
              <a:rPr lang="es-ES" sz="1800" dirty="0" smtClean="0"/>
              <a:t>valores</a:t>
            </a:r>
          </a:p>
          <a:p>
            <a:pPr>
              <a:buNone/>
            </a:pPr>
            <a:r>
              <a:rPr lang="es-ES" sz="1800" dirty="0" smtClean="0"/>
              <a:t>alejados</a:t>
            </a:r>
            <a:r>
              <a:rPr lang="es-ES" sz="1800" dirty="0" smtClean="0"/>
              <a:t>, que son valores sin un sentido físico para este caso).</a:t>
            </a:r>
            <a:endParaRPr lang="es-ES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10</a:t>
            </a:fld>
            <a:endParaRPr lang="es-ES"/>
          </a:p>
        </p:txBody>
      </p:sp>
      <p:pic>
        <p:nvPicPr>
          <p:cNvPr id="6" name="5 Imagen" descr="DiabetesXBM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196752"/>
            <a:ext cx="8208912" cy="32100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472608"/>
          </a:xfrm>
        </p:spPr>
        <p:txBody>
          <a:bodyPr>
            <a:normAutofit/>
          </a:bodyPr>
          <a:lstStyle/>
          <a:p>
            <a:r>
              <a:rPr lang="es-AR" sz="2000" dirty="0" smtClean="0"/>
              <a:t>Pregunta 3: ¿Hay relación entre la diabetes y la salud física?</a:t>
            </a:r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endParaRPr lang="es-AR" sz="2000" dirty="0" smtClean="0"/>
          </a:p>
          <a:p>
            <a:pPr>
              <a:buNone/>
            </a:pPr>
            <a:r>
              <a:rPr lang="es-ES" sz="1800" dirty="0" smtClean="0"/>
              <a:t>En este caso, observamos un rango de valores relativamente amplio para diabetes </a:t>
            </a:r>
            <a:r>
              <a:rPr lang="es-ES" sz="1800" dirty="0" smtClean="0"/>
              <a:t>tipo</a:t>
            </a:r>
          </a:p>
          <a:p>
            <a:pPr>
              <a:buNone/>
            </a:pPr>
            <a:r>
              <a:rPr lang="es-ES" sz="1800" dirty="0" smtClean="0"/>
              <a:t>1 </a:t>
            </a:r>
            <a:r>
              <a:rPr lang="es-ES" sz="1800" dirty="0" smtClean="0"/>
              <a:t>y 2, pero siendo diabetes 2 la que alcanza los valores más altos de peor salud </a:t>
            </a:r>
            <a:r>
              <a:rPr lang="es-ES" sz="1800" dirty="0" smtClean="0"/>
              <a:t>física,</a:t>
            </a:r>
          </a:p>
          <a:p>
            <a:pPr>
              <a:buNone/>
            </a:pPr>
            <a:r>
              <a:rPr lang="es-ES" sz="1800" dirty="0" smtClean="0"/>
              <a:t>lo </a:t>
            </a:r>
            <a:r>
              <a:rPr lang="es-ES" sz="1800" dirty="0" smtClean="0"/>
              <a:t>cual es esperable.</a:t>
            </a:r>
            <a:endParaRPr lang="es-AR" sz="1800" dirty="0" smtClean="0"/>
          </a:p>
          <a:p>
            <a:pPr>
              <a:buNone/>
            </a:pPr>
            <a:endParaRPr lang="es-AR" sz="2000" dirty="0" smtClean="0"/>
          </a:p>
          <a:p>
            <a:pPr>
              <a:buNone/>
            </a:pPr>
            <a:endParaRPr lang="es-AR" sz="2000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11</a:t>
            </a:fld>
            <a:endParaRPr lang="es-ES"/>
          </a:p>
        </p:txBody>
      </p:sp>
      <p:pic>
        <p:nvPicPr>
          <p:cNvPr id="6" name="5 Imagen" descr="DiabetesXSaludFisi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340768"/>
            <a:ext cx="8367476" cy="33100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s-ES" sz="2000" dirty="0" smtClean="0"/>
              <a:t>¿Hay una mayor tendencia a tener diabetes según el sexo de la persona?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ES" sz="1800" dirty="0" smtClean="0"/>
              <a:t>En este gráfico puede verse una mayor tendencia de los hombres a tener diabetes.</a:t>
            </a:r>
            <a:endParaRPr lang="es-AR" sz="1800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6" name="5 Imagen" descr="DiabetesX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980728"/>
            <a:ext cx="6624736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Conclusiones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/>
          </a:bodyPr>
          <a:lstStyle/>
          <a:p>
            <a:r>
              <a:rPr lang="es-AR" sz="2000" dirty="0" smtClean="0"/>
              <a:t>Observando los gráficos, se han llegado a conclusiones esperadas para Diabetes tipo II, vemos que las personas que tienen peor salud general, salud física y tienen IMC alto, son más propensas a tener este tipo de diabetes. Hay que aclarar que, por una cuestión de espacio, no se han incluido todos los gráficos y las conclusiones que están en la </a:t>
            </a:r>
            <a:r>
              <a:rPr lang="es-AR" sz="2000" dirty="0" err="1" smtClean="0"/>
              <a:t>notebook</a:t>
            </a:r>
            <a:r>
              <a:rPr lang="es-AR" sz="2000" dirty="0" smtClean="0"/>
              <a:t> del proyecto, pero todos apuntan a que, cuanto peor sea la salud, el estado físico, y si una persona tiene hábitos como alimentarse incorrectamente, fumar o beber alcohol son perjudiciales para los diabéticos.</a:t>
            </a:r>
          </a:p>
          <a:p>
            <a:r>
              <a:rPr lang="es-AR" sz="2000" dirty="0" smtClean="0"/>
              <a:t>Las recomendaciones son bastante obvias: intentar tener una dieta equilibrada, hacer ejercicio, no fumar, no excederse con las bebidas alcohólicas y tomarse un tiempo para la distensión.</a:t>
            </a:r>
          </a:p>
          <a:p>
            <a:endParaRPr lang="es-AR" sz="2000" dirty="0" smtClean="0"/>
          </a:p>
          <a:p>
            <a:pPr>
              <a:buNone/>
            </a:pPr>
            <a:endParaRPr lang="es-E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916832"/>
            <a:ext cx="5328592" cy="43204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Contexto y audiencia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Preguntas de interés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err="1" smtClean="0"/>
              <a:t>Metadata</a:t>
            </a: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Análisis exploratorio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err="1" smtClean="0"/>
              <a:t>Insights</a:t>
            </a:r>
            <a:r>
              <a:rPr lang="es-AR" dirty="0" smtClean="0"/>
              <a:t> y recomendaciones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6" name="5 Imagen" descr="Agenda.jpg"/>
          <p:cNvPicPr>
            <a:picLocks noChangeAspect="1"/>
          </p:cNvPicPr>
          <p:nvPr/>
        </p:nvPicPr>
        <p:blipFill>
          <a:blip r:embed="rId2" cstate="print"/>
          <a:srcRect b="6545"/>
          <a:stretch>
            <a:fillRect/>
          </a:stretch>
        </p:blipFill>
        <p:spPr>
          <a:xfrm>
            <a:off x="5868144" y="1916832"/>
            <a:ext cx="2884870" cy="30845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495524"/>
            <a:ext cx="7488832" cy="701228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Contexto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1800" dirty="0" smtClean="0"/>
              <a:t>   Como es sabido, la diabetes es una </a:t>
            </a:r>
            <a:r>
              <a:rPr lang="es-ES" sz="1800" dirty="0" smtClean="0"/>
              <a:t>enfermedad </a:t>
            </a:r>
            <a:r>
              <a:rPr lang="es-ES" sz="1800" dirty="0" smtClean="0"/>
              <a:t>crónica que afecta la capacidad </a:t>
            </a:r>
            <a:r>
              <a:rPr lang="es-ES" sz="1800" dirty="0" smtClean="0"/>
              <a:t>del</a:t>
            </a:r>
          </a:p>
          <a:p>
            <a:pPr>
              <a:buNone/>
            </a:pPr>
            <a:r>
              <a:rPr lang="es-ES" sz="1800" dirty="0" smtClean="0"/>
              <a:t>cuerpo de </a:t>
            </a:r>
            <a:r>
              <a:rPr lang="es-ES" sz="1800" dirty="0" smtClean="0"/>
              <a:t>producir o utilizar insulina, lo que lleva a elevados niveles de glucosa </a:t>
            </a:r>
            <a:r>
              <a:rPr lang="es-ES" sz="1800" dirty="0" smtClean="0"/>
              <a:t>en</a:t>
            </a:r>
          </a:p>
          <a:p>
            <a:pPr>
              <a:buNone/>
            </a:pPr>
            <a:r>
              <a:rPr lang="es-ES" sz="1800" dirty="0" smtClean="0"/>
              <a:t>sangre.</a:t>
            </a:r>
          </a:p>
          <a:p>
            <a:pPr>
              <a:buNone/>
            </a:pPr>
            <a:r>
              <a:rPr lang="es-ES" sz="1800" dirty="0" smtClean="0"/>
              <a:t>    Es una </a:t>
            </a:r>
            <a:r>
              <a:rPr lang="es-ES" sz="1800" dirty="0" smtClean="0"/>
              <a:t>enfermedad que afecta a uno de cada diez argentinos, con el agravante </a:t>
            </a:r>
            <a:r>
              <a:rPr lang="es-ES" sz="1800" dirty="0" smtClean="0"/>
              <a:t>de</a:t>
            </a:r>
          </a:p>
          <a:p>
            <a:pPr>
              <a:buNone/>
            </a:pPr>
            <a:r>
              <a:rPr lang="es-ES" sz="1800" dirty="0" smtClean="0"/>
              <a:t>q</a:t>
            </a:r>
            <a:r>
              <a:rPr lang="es-ES" sz="1800" dirty="0" smtClean="0"/>
              <a:t>ue cuatro </a:t>
            </a:r>
            <a:r>
              <a:rPr lang="es-ES" sz="1800" dirty="0" smtClean="0"/>
              <a:t>de cada diez desconocen su condición (fuente: Argentina.gob.ar), y a </a:t>
            </a:r>
            <a:r>
              <a:rPr lang="es-ES" sz="1800" dirty="0" smtClean="0"/>
              <a:t>442</a:t>
            </a:r>
          </a:p>
          <a:p>
            <a:pPr>
              <a:buNone/>
            </a:pPr>
            <a:r>
              <a:rPr lang="es-ES" sz="1800" dirty="0" smtClean="0"/>
              <a:t>millones </a:t>
            </a:r>
            <a:r>
              <a:rPr lang="es-ES" sz="1800" dirty="0" smtClean="0"/>
              <a:t>de personas en el mundo aproximadamente, situación que se agrava con </a:t>
            </a:r>
            <a:r>
              <a:rPr lang="es-ES" sz="1800" dirty="0" smtClean="0"/>
              <a:t>el </a:t>
            </a:r>
          </a:p>
          <a:p>
            <a:pPr>
              <a:buNone/>
            </a:pPr>
            <a:r>
              <a:rPr lang="es-ES" sz="1800" dirty="0" smtClean="0"/>
              <a:t>pasar </a:t>
            </a:r>
            <a:r>
              <a:rPr lang="es-ES" sz="1800" dirty="0" smtClean="0"/>
              <a:t>de los años y se prevé que esta tendencia continúe, dándole carácter </a:t>
            </a:r>
            <a:r>
              <a:rPr lang="es-ES" sz="1800" dirty="0" smtClean="0"/>
              <a:t>de </a:t>
            </a:r>
          </a:p>
          <a:p>
            <a:pPr>
              <a:buNone/>
            </a:pPr>
            <a:r>
              <a:rPr lang="es-ES" sz="1800" dirty="0" smtClean="0"/>
              <a:t>pandemia </a:t>
            </a:r>
            <a:r>
              <a:rPr lang="es-ES" sz="1800" dirty="0" smtClean="0"/>
              <a:t>global</a:t>
            </a:r>
            <a:r>
              <a:rPr lang="es-ES" sz="1800" dirty="0" smtClean="0"/>
              <a:t>.</a:t>
            </a:r>
          </a:p>
          <a:p>
            <a:pPr>
              <a:buNone/>
            </a:pPr>
            <a:r>
              <a:rPr lang="es-AR" sz="1800" dirty="0" smtClean="0"/>
              <a:t> </a:t>
            </a:r>
            <a:r>
              <a:rPr lang="es-AR" sz="1800" dirty="0" smtClean="0"/>
              <a:t> </a:t>
            </a:r>
            <a:r>
              <a:rPr lang="es-AR" sz="1800" dirty="0" smtClean="0"/>
              <a:t> </a:t>
            </a:r>
            <a:r>
              <a:rPr lang="es-AR" sz="1800" dirty="0" smtClean="0"/>
              <a:t>Ya que es menester sacar conclusiones sobre esta enfermedad dado los estragos que</a:t>
            </a:r>
          </a:p>
          <a:p>
            <a:pPr>
              <a:buNone/>
            </a:pPr>
            <a:r>
              <a:rPr lang="es-AR" sz="1800" dirty="0" smtClean="0"/>
              <a:t>causa en la población mundial, es que se ha decidido el presente trabajo, tanto para </a:t>
            </a:r>
          </a:p>
          <a:p>
            <a:pPr>
              <a:buNone/>
            </a:pPr>
            <a:r>
              <a:rPr lang="es-AR" sz="1800" dirty="0" smtClean="0"/>
              <a:t>detectar a los que padecen esta enfermedad, así como determinar qué parámetros</a:t>
            </a:r>
          </a:p>
          <a:p>
            <a:pPr>
              <a:buNone/>
            </a:pPr>
            <a:r>
              <a:rPr lang="es-AR" sz="1800" dirty="0" smtClean="0"/>
              <a:t>son los que afectan más, de modo de poder prevenir la enfermedad (en el caso de la</a:t>
            </a:r>
          </a:p>
          <a:p>
            <a:pPr>
              <a:buNone/>
            </a:pPr>
            <a:r>
              <a:rPr lang="es-AR" sz="1800" dirty="0" smtClean="0"/>
              <a:t>diabetes II)</a:t>
            </a:r>
            <a:endParaRPr lang="es-ES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Audiencia</a:t>
            </a:r>
            <a:endParaRPr lang="es-ES" b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19728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800" dirty="0" smtClean="0"/>
              <a:t>Las audiencias potenciales del presente </a:t>
            </a:r>
            <a:r>
              <a:rPr lang="es-ES" sz="1800" dirty="0" smtClean="0"/>
              <a:t>trabajo pueden </a:t>
            </a:r>
            <a:r>
              <a:rPr lang="es-ES" sz="1800" dirty="0" smtClean="0"/>
              <a:t>ser:</a:t>
            </a:r>
          </a:p>
          <a:p>
            <a:pPr>
              <a:buNone/>
            </a:pPr>
            <a:r>
              <a:rPr lang="es-ES" sz="1800" dirty="0" smtClean="0"/>
              <a:t>Médicos y otros profesionales de la </a:t>
            </a:r>
            <a:r>
              <a:rPr lang="es-ES" sz="1800" dirty="0" smtClean="0"/>
              <a:t>salud podrían </a:t>
            </a:r>
            <a:r>
              <a:rPr lang="es-ES" sz="1800" dirty="0" smtClean="0"/>
              <a:t>estar interesados en </a:t>
            </a:r>
            <a:r>
              <a:rPr lang="es-ES" sz="1800" dirty="0" smtClean="0"/>
              <a:t>los</a:t>
            </a:r>
          </a:p>
          <a:p>
            <a:pPr>
              <a:buNone/>
            </a:pPr>
            <a:r>
              <a:rPr lang="es-ES" sz="1800" dirty="0" smtClean="0"/>
              <a:t>resultados del presente </a:t>
            </a:r>
            <a:r>
              <a:rPr lang="es-ES" sz="1800" dirty="0" smtClean="0"/>
              <a:t>trabajo. </a:t>
            </a:r>
            <a:r>
              <a:rPr lang="es-ES" sz="1800" dirty="0" smtClean="0"/>
              <a:t>Organizaciones gubernamentales </a:t>
            </a:r>
            <a:r>
              <a:rPr lang="es-ES" sz="1800" dirty="0" smtClean="0"/>
              <a:t>de </a:t>
            </a:r>
            <a:r>
              <a:rPr lang="es-ES" sz="1800" dirty="0" smtClean="0"/>
              <a:t>carácter</a:t>
            </a:r>
          </a:p>
          <a:p>
            <a:pPr>
              <a:buNone/>
            </a:pPr>
            <a:r>
              <a:rPr lang="es-ES" sz="1800" dirty="0" smtClean="0"/>
              <a:t>nacional e internacional</a:t>
            </a:r>
            <a:r>
              <a:rPr lang="es-ES" sz="1800" dirty="0" smtClean="0"/>
              <a:t>, cuyo foco es la salud. </a:t>
            </a:r>
            <a:r>
              <a:rPr lang="es-ES" sz="1800" dirty="0" smtClean="0"/>
              <a:t>Prensa especializada </a:t>
            </a:r>
            <a:r>
              <a:rPr lang="es-ES" sz="1800" dirty="0" smtClean="0"/>
              <a:t>en salud </a:t>
            </a:r>
            <a:r>
              <a:rPr lang="es-ES" sz="1800" dirty="0" smtClean="0"/>
              <a:t>y </a:t>
            </a:r>
          </a:p>
          <a:p>
            <a:pPr>
              <a:buNone/>
            </a:pPr>
            <a:r>
              <a:rPr lang="es-ES" sz="1800" dirty="0" smtClean="0"/>
              <a:t>prensa </a:t>
            </a:r>
            <a:r>
              <a:rPr lang="es-ES" sz="1800" dirty="0" smtClean="0"/>
              <a:t>en general, </a:t>
            </a:r>
            <a:r>
              <a:rPr lang="es-ES" sz="1800" dirty="0" smtClean="0"/>
              <a:t>en menor </a:t>
            </a:r>
            <a:r>
              <a:rPr lang="es-ES" sz="1800" dirty="0" smtClean="0"/>
              <a:t>medida.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8" name="7 Imagen" descr="Audienc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4365104"/>
            <a:ext cx="3168352" cy="18344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Preguntas de interés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8450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1800" dirty="0" smtClean="0"/>
              <a:t>Algunas de las preguntas que se intentan responder en este proyecto son:</a:t>
            </a:r>
          </a:p>
          <a:p>
            <a:r>
              <a:rPr lang="es-ES" sz="1800" dirty="0" smtClean="0"/>
              <a:t>¿Hay relación entre la diabetes y la salud general de la persona?</a:t>
            </a:r>
          </a:p>
          <a:p>
            <a:r>
              <a:rPr lang="es-ES" sz="1800" dirty="0" smtClean="0"/>
              <a:t>¿Hay relación entre la diabetes y el Índice de Masa Corporal?</a:t>
            </a:r>
          </a:p>
          <a:p>
            <a:r>
              <a:rPr lang="es-ES" sz="1800" dirty="0" smtClean="0"/>
              <a:t>¿Hay relación entre la diabetes y la salud física de la persona?</a:t>
            </a:r>
          </a:p>
          <a:p>
            <a:r>
              <a:rPr lang="es-ES" sz="1800" dirty="0" smtClean="0"/>
              <a:t>¿Hay relación entre la diabetes y la salud mental de la persona?</a:t>
            </a:r>
          </a:p>
          <a:p>
            <a:r>
              <a:rPr lang="es-ES" sz="1800" dirty="0" smtClean="0"/>
              <a:t>¿Hay relación entre la diabetes y la educación de la persona?</a:t>
            </a:r>
          </a:p>
          <a:p>
            <a:r>
              <a:rPr lang="es-ES" sz="1800" dirty="0" smtClean="0"/>
              <a:t>Si tomamos la población de fumadores, ¿se puede concluir que hay una gran proporción de diabéticos entre ellos?</a:t>
            </a:r>
          </a:p>
          <a:p>
            <a:r>
              <a:rPr lang="es-ES" sz="1800" dirty="0" smtClean="0"/>
              <a:t>Si tomamos la población de gente con el colesterol alto, ¿se puede concluir que hay una gran proporción de diabéticos entre ellos?</a:t>
            </a:r>
          </a:p>
          <a:p>
            <a:r>
              <a:rPr lang="es-ES" sz="1800" dirty="0" smtClean="0"/>
              <a:t>Si tomamos la población de gente con presión </a:t>
            </a:r>
            <a:r>
              <a:rPr lang="es-ES" sz="1800" dirty="0" smtClean="0"/>
              <a:t>sanguínea </a:t>
            </a:r>
            <a:r>
              <a:rPr lang="es-ES" sz="1800" dirty="0" smtClean="0"/>
              <a:t>alta, ¿se puede concluir que hay una gran proporción de diabéticos entre ellos?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6" name="5 Imagen" descr="Pregunt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5301208"/>
            <a:ext cx="1278770" cy="10240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 smtClean="0"/>
              <a:t>Metadata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sz="1800" dirty="0" smtClean="0"/>
              <a:t>    El </a:t>
            </a:r>
            <a:r>
              <a:rPr lang="es-AR" sz="1800" dirty="0" err="1" smtClean="0"/>
              <a:t>dataset</a:t>
            </a:r>
            <a:r>
              <a:rPr lang="es-AR" sz="1800" dirty="0" smtClean="0"/>
              <a:t> elegido (una vez que se hizo tratamiento de nulos y duplicados) posee</a:t>
            </a:r>
          </a:p>
          <a:p>
            <a:pPr>
              <a:buNone/>
            </a:pPr>
            <a:r>
              <a:rPr lang="es-AR" sz="1800" dirty="0" smtClean="0"/>
              <a:t>229781 filas y 22 columnas.</a:t>
            </a:r>
          </a:p>
          <a:p>
            <a:pPr>
              <a:buNone/>
            </a:pPr>
            <a:r>
              <a:rPr lang="es-AR" sz="1800" dirty="0" smtClean="0"/>
              <a:t> </a:t>
            </a:r>
            <a:r>
              <a:rPr lang="es-AR" sz="1800" dirty="0" smtClean="0"/>
              <a:t>    A continuación, se presenta un resumen de las variables y de su tipo correspondiente:</a:t>
            </a:r>
          </a:p>
          <a:p>
            <a:pPr>
              <a:buNone/>
            </a:pPr>
            <a:endParaRPr lang="es-AR" sz="1800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6</a:t>
            </a:fld>
            <a:endParaRPr lang="es-ES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259632" y="2996952"/>
          <a:ext cx="631310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249107"/>
                <a:gridCol w="2032000"/>
              </a:tblGrid>
              <a:tr h="314862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N°</a:t>
                      </a:r>
                      <a:r>
                        <a:rPr lang="es-AR" baseline="0" dirty="0" smtClean="0"/>
                        <a:t> de Columna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Variable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Tipo</a:t>
                      </a:r>
                      <a:endParaRPr lang="es-ES" dirty="0"/>
                    </a:p>
                  </a:txBody>
                  <a:tcPr/>
                </a:tc>
              </a:tr>
              <a:tr h="314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0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HeartDiseaseorAttack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Category</a:t>
                      </a:r>
                      <a:r>
                        <a:rPr lang="es-ES" sz="1800" dirty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  <a:tr h="314862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HighBP</a:t>
                      </a:r>
                      <a:r>
                        <a:rPr lang="es-ES" sz="180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Category</a:t>
                      </a:r>
                      <a:endParaRPr lang="es-ES" dirty="0"/>
                    </a:p>
                  </a:txBody>
                  <a:tcPr/>
                </a:tc>
              </a:tr>
              <a:tr h="314862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HighChol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Category</a:t>
                      </a:r>
                      <a:endParaRPr lang="es-ES" dirty="0"/>
                    </a:p>
                  </a:txBody>
                  <a:tcPr/>
                </a:tc>
              </a:tr>
              <a:tr h="314862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CholCheck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Category</a:t>
                      </a:r>
                      <a:endParaRPr lang="es-ES" dirty="0"/>
                    </a:p>
                  </a:txBody>
                  <a:tcPr/>
                </a:tc>
              </a:tr>
              <a:tr h="314862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BMI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float64</a:t>
                      </a:r>
                      <a:endParaRPr lang="es-ES" dirty="0"/>
                    </a:p>
                  </a:txBody>
                  <a:tcPr/>
                </a:tc>
              </a:tr>
              <a:tr h="314862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Smoker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Category</a:t>
                      </a:r>
                      <a:endParaRPr lang="es-ES" dirty="0"/>
                    </a:p>
                  </a:txBody>
                  <a:tcPr/>
                </a:tc>
              </a:tr>
              <a:tr h="314862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Stroke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Category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 smtClean="0"/>
              <a:t>Metadata</a:t>
            </a:r>
            <a:endParaRPr lang="es-ES" b="1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259632" y="1412776"/>
          <a:ext cx="633670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452"/>
                <a:gridCol w="2844775"/>
                <a:gridCol w="1370477"/>
              </a:tblGrid>
              <a:tr h="35461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N° de Columna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Variable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Tipo</a:t>
                      </a:r>
                      <a:endParaRPr lang="es-ES" dirty="0"/>
                    </a:p>
                  </a:txBody>
                  <a:tcPr/>
                </a:tc>
              </a:tr>
              <a:tr h="35461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Diabetes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Category</a:t>
                      </a:r>
                      <a:endParaRPr lang="es-ES" dirty="0"/>
                    </a:p>
                  </a:txBody>
                  <a:tcPr/>
                </a:tc>
              </a:tr>
              <a:tr h="35461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PhysActivity</a:t>
                      </a:r>
                      <a:r>
                        <a:rPr lang="es-ES" sz="180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Category</a:t>
                      </a:r>
                      <a:endParaRPr lang="es-ES" dirty="0"/>
                    </a:p>
                  </a:txBody>
                  <a:tcPr/>
                </a:tc>
              </a:tr>
              <a:tr h="35461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Fruits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Category</a:t>
                      </a:r>
                      <a:endParaRPr lang="es-ES" dirty="0"/>
                    </a:p>
                  </a:txBody>
                  <a:tcPr/>
                </a:tc>
              </a:tr>
              <a:tr h="35461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Veggies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Category</a:t>
                      </a:r>
                      <a:endParaRPr lang="es-ES" dirty="0"/>
                    </a:p>
                  </a:txBody>
                  <a:tcPr/>
                </a:tc>
              </a:tr>
              <a:tr h="35461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HvyAlcoholConsump</a:t>
                      </a:r>
                      <a:r>
                        <a:rPr lang="es-ES" sz="180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Category</a:t>
                      </a:r>
                      <a:endParaRPr lang="es-ES" dirty="0"/>
                    </a:p>
                  </a:txBody>
                  <a:tcPr/>
                </a:tc>
              </a:tr>
              <a:tr h="35461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 smtClean="0"/>
                        <a:t>AnyHealthcare</a:t>
                      </a:r>
                      <a:r>
                        <a:rPr lang="es-ES" sz="180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Category</a:t>
                      </a:r>
                      <a:endParaRPr lang="es-ES" dirty="0"/>
                    </a:p>
                  </a:txBody>
                  <a:tcPr/>
                </a:tc>
              </a:tr>
              <a:tr h="35461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NoDocbcCost</a:t>
                      </a: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Category</a:t>
                      </a:r>
                      <a:endParaRPr lang="es-ES" dirty="0"/>
                    </a:p>
                  </a:txBody>
                  <a:tcPr/>
                </a:tc>
              </a:tr>
              <a:tr h="35461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GenHlth</a:t>
                      </a: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float64</a:t>
                      </a:r>
                      <a:endParaRPr lang="es-ES" dirty="0"/>
                    </a:p>
                  </a:txBody>
                  <a:tcPr/>
                </a:tc>
              </a:tr>
              <a:tr h="35461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MentHlth</a:t>
                      </a: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float64</a:t>
                      </a:r>
                      <a:endParaRPr lang="es-ES" dirty="0"/>
                    </a:p>
                  </a:txBody>
                  <a:tcPr/>
                </a:tc>
              </a:tr>
              <a:tr h="35461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PhysHlth</a:t>
                      </a: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float64</a:t>
                      </a:r>
                      <a:endParaRPr lang="es-ES" dirty="0"/>
                    </a:p>
                  </a:txBody>
                  <a:tcPr/>
                </a:tc>
              </a:tr>
              <a:tr h="35461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DiffWalk</a:t>
                      </a: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Category</a:t>
                      </a:r>
                      <a:endParaRPr lang="es-ES" dirty="0"/>
                    </a:p>
                  </a:txBody>
                  <a:tcPr/>
                </a:tc>
              </a:tr>
              <a:tr h="35461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Sex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Category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Exploratorio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2379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2000" dirty="0" smtClean="0"/>
              <a:t>     Ahora intentaremos responder algunas de las preguntas que nos</a:t>
            </a:r>
          </a:p>
          <a:p>
            <a:pPr>
              <a:buNone/>
            </a:pPr>
            <a:r>
              <a:rPr lang="es-AR" sz="2000" dirty="0" smtClean="0"/>
              <a:t>planteamos, para ello nos vamos a valer de los gráficos generados en nuestra</a:t>
            </a:r>
          </a:p>
          <a:p>
            <a:pPr>
              <a:buNone/>
            </a:pPr>
            <a:r>
              <a:rPr lang="es-AR" sz="2000" dirty="0" err="1" smtClean="0"/>
              <a:t>notebook</a:t>
            </a:r>
            <a:r>
              <a:rPr lang="es-AR" sz="2000" dirty="0" smtClean="0"/>
              <a:t>.</a:t>
            </a:r>
          </a:p>
          <a:p>
            <a:pPr>
              <a:buNone/>
            </a:pPr>
            <a:endParaRPr lang="es-AR" sz="2000" dirty="0" smtClean="0"/>
          </a:p>
          <a:p>
            <a:pPr>
              <a:buNone/>
            </a:pPr>
            <a:endParaRPr lang="es-AR" sz="2000" dirty="0" smtClean="0"/>
          </a:p>
          <a:p>
            <a:pPr>
              <a:buNone/>
            </a:pPr>
            <a:endParaRPr lang="es-E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8</a:t>
            </a:fld>
            <a:endParaRPr lang="es-ES"/>
          </a:p>
        </p:txBody>
      </p:sp>
      <p:pic>
        <p:nvPicPr>
          <p:cNvPr id="7" name="6 Imagen" descr="Explorac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414908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688632"/>
          </a:xfrm>
        </p:spPr>
        <p:txBody>
          <a:bodyPr>
            <a:normAutofit fontScale="85000" lnSpcReduction="20000"/>
          </a:bodyPr>
          <a:lstStyle/>
          <a:p>
            <a:r>
              <a:rPr lang="es-AR" sz="2400" dirty="0" smtClean="0"/>
              <a:t>Pregunta 1: ¿Hay relación entre la diabetes y la salud general de la persona</a:t>
            </a:r>
            <a:r>
              <a:rPr lang="es-AR" sz="2400" dirty="0" smtClean="0"/>
              <a:t>?</a:t>
            </a:r>
          </a:p>
          <a:p>
            <a:endParaRPr lang="es-AR" sz="2400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pPr>
              <a:buNone/>
            </a:pPr>
            <a:endParaRPr lang="es-AR" sz="2400" dirty="0" smtClean="0"/>
          </a:p>
          <a:p>
            <a:pPr>
              <a:buNone/>
            </a:pPr>
            <a:endParaRPr lang="es-AR" sz="2400" dirty="0" smtClean="0"/>
          </a:p>
          <a:p>
            <a:pPr>
              <a:buNone/>
            </a:pPr>
            <a:endParaRPr lang="es-AR" sz="2400" dirty="0" smtClean="0"/>
          </a:p>
          <a:p>
            <a:pPr>
              <a:buNone/>
            </a:pPr>
            <a:endParaRPr lang="es-ES" sz="2200" dirty="0" smtClean="0"/>
          </a:p>
          <a:p>
            <a:pPr>
              <a:buNone/>
            </a:pPr>
            <a:endParaRPr lang="es-ES" sz="2100" dirty="0" smtClean="0"/>
          </a:p>
          <a:p>
            <a:pPr>
              <a:buNone/>
            </a:pPr>
            <a:r>
              <a:rPr lang="es-ES" sz="2100" dirty="0" smtClean="0"/>
              <a:t>Aquí </a:t>
            </a:r>
            <a:r>
              <a:rPr lang="es-ES" sz="2100" dirty="0" smtClean="0"/>
              <a:t>podemos observar la incidencia de la salud general en la diabetes tipo 2. </a:t>
            </a:r>
            <a:r>
              <a:rPr lang="es-ES" sz="2100" dirty="0" smtClean="0"/>
              <a:t>El</a:t>
            </a:r>
          </a:p>
          <a:p>
            <a:pPr>
              <a:buNone/>
            </a:pPr>
            <a:r>
              <a:rPr lang="es-ES" sz="2100" dirty="0" smtClean="0"/>
              <a:t>resultado </a:t>
            </a:r>
            <a:r>
              <a:rPr lang="es-ES" sz="2100" dirty="0" smtClean="0"/>
              <a:t>es previsible, dado que mientras peor sean sus hábitos alimenticios </a:t>
            </a:r>
            <a:r>
              <a:rPr lang="es-ES" sz="2100" dirty="0" smtClean="0"/>
              <a:t>y</a:t>
            </a:r>
          </a:p>
          <a:p>
            <a:pPr>
              <a:buNone/>
            </a:pPr>
            <a:r>
              <a:rPr lang="es-ES" sz="2100" dirty="0" smtClean="0"/>
              <a:t>físicos</a:t>
            </a:r>
            <a:r>
              <a:rPr lang="es-ES" sz="2100" dirty="0" smtClean="0"/>
              <a:t>, es más probable que contraiga diabetes tipo 2. En diabetes tipo 1 se </a:t>
            </a:r>
            <a:r>
              <a:rPr lang="es-ES" sz="2100" dirty="0" smtClean="0"/>
              <a:t>puede</a:t>
            </a:r>
          </a:p>
          <a:p>
            <a:pPr>
              <a:buNone/>
            </a:pPr>
            <a:r>
              <a:rPr lang="es-ES" sz="2100" dirty="0" smtClean="0"/>
              <a:t>observar </a:t>
            </a:r>
            <a:r>
              <a:rPr lang="es-ES" sz="2100" dirty="0" smtClean="0"/>
              <a:t>un espectro amplio de valores, pero esta es una diabetes autoinmune </a:t>
            </a:r>
            <a:r>
              <a:rPr lang="es-ES" sz="2100" dirty="0" smtClean="0"/>
              <a:t>no</a:t>
            </a:r>
          </a:p>
          <a:p>
            <a:pPr>
              <a:buNone/>
            </a:pPr>
            <a:r>
              <a:rPr lang="es-ES" sz="2100" dirty="0" smtClean="0"/>
              <a:t>causada </a:t>
            </a:r>
            <a:r>
              <a:rPr lang="es-ES" sz="2100" dirty="0" smtClean="0"/>
              <a:t>por los hábitos de la persona.</a:t>
            </a:r>
            <a:endParaRPr lang="es-AR" sz="2100" dirty="0" smtClean="0"/>
          </a:p>
          <a:p>
            <a:pPr>
              <a:buNone/>
            </a:pPr>
            <a:endParaRPr lang="es-AR" sz="2400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Ciencia de datos aplicada a la diabetes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B50A-1577-47C9-ACF9-4EE31E1E624E}" type="slidenum">
              <a:rPr lang="es-ES" smtClean="0"/>
              <a:pPr/>
              <a:t>9</a:t>
            </a:fld>
            <a:endParaRPr lang="es-ES"/>
          </a:p>
        </p:txBody>
      </p:sp>
      <p:pic>
        <p:nvPicPr>
          <p:cNvPr id="7" name="6 Imagen" descr="Captura de pantalla 2024-04-15 1546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268760"/>
            <a:ext cx="8078934" cy="31683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1036</Words>
  <Application>Microsoft Office PowerPoint</Application>
  <PresentationFormat>Presentación en pantalla (4:3)</PresentationFormat>
  <Paragraphs>201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Ciencia de datos aplicada a la diabetes</vt:lpstr>
      <vt:lpstr>Agenda</vt:lpstr>
      <vt:lpstr>Contexto</vt:lpstr>
      <vt:lpstr>Audiencia</vt:lpstr>
      <vt:lpstr>Preguntas de interés</vt:lpstr>
      <vt:lpstr>Metadata</vt:lpstr>
      <vt:lpstr>Metadata</vt:lpstr>
      <vt:lpstr>Análisis Exploratorio de Datos</vt:lpstr>
      <vt:lpstr>Diapositiva 9</vt:lpstr>
      <vt:lpstr>Diapositiva 10</vt:lpstr>
      <vt:lpstr>Diapositiva 11</vt:lpstr>
      <vt:lpstr>Diapositiva 12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Ciencia de datos aplicada a la diabetes</dc:title>
  <dc:creator>enzogarcia</dc:creator>
  <cp:lastModifiedBy>enzogarcia</cp:lastModifiedBy>
  <cp:revision>23</cp:revision>
  <dcterms:created xsi:type="dcterms:W3CDTF">2024-04-15T04:37:32Z</dcterms:created>
  <dcterms:modified xsi:type="dcterms:W3CDTF">2024-04-15T19:35:52Z</dcterms:modified>
</cp:coreProperties>
</file>