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C72D55-EE30-46C1-9436-2F5108C2BFA8}" type="datetimeFigureOut">
              <a:rPr lang="es-ES" smtClean="0"/>
              <a:t>28/06/2024</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949537E-C588-4E66-912D-025EF1B59659}" type="slidenum">
              <a:rPr lang="es-ES" smtClean="0"/>
              <a:t>‹Nº›</a:t>
            </a:fld>
            <a:endParaRPr lang="es-E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4949537E-C588-4E66-912D-025EF1B59659}" type="slidenum">
              <a:rPr lang="es-ES" smtClean="0"/>
              <a:t>1</a:t>
            </a:fld>
            <a:endParaRPr lang="es-E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4" name="3 Marcador de fecha"/>
          <p:cNvSpPr>
            <a:spLocks noGrp="1"/>
          </p:cNvSpPr>
          <p:nvPr>
            <p:ph type="dt" sz="half" idx="10"/>
          </p:nvPr>
        </p:nvSpPr>
        <p:spPr/>
        <p:txBody>
          <a:bodyPr/>
          <a:lstStyle/>
          <a:p>
            <a:fld id="{314D422D-644F-4A1E-8BBF-35B88C02213B}" type="datetime1">
              <a:rPr lang="es-ES" smtClean="0"/>
              <a:t>28/06/2024</a:t>
            </a:fld>
            <a:endParaRPr lang="es-ES" dirty="0"/>
          </a:p>
        </p:txBody>
      </p:sp>
      <p:sp>
        <p:nvSpPr>
          <p:cNvPr id="5" name="4 Marcador de pie de página"/>
          <p:cNvSpPr>
            <a:spLocks noGrp="1"/>
          </p:cNvSpPr>
          <p:nvPr>
            <p:ph type="ftr" sz="quarter" idx="11"/>
          </p:nvPr>
        </p:nvSpPr>
        <p:spPr/>
        <p:txBody>
          <a:bodyPr/>
          <a:lstStyle/>
          <a:p>
            <a:r>
              <a:rPr lang="es-ES" dirty="0" smtClean="0"/>
              <a:t>Diabetes y Ciencia de Datos</a:t>
            </a:r>
            <a:endParaRPr lang="es-ES" dirty="0"/>
          </a:p>
        </p:txBody>
      </p:sp>
      <p:sp>
        <p:nvSpPr>
          <p:cNvPr id="6" name="5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68FBAE14-A778-437F-B8FD-0778482F430B}" type="datetime1">
              <a:rPr lang="es-ES" smtClean="0"/>
              <a:t>28/06/2024</a:t>
            </a:fld>
            <a:endParaRPr lang="es-ES" dirty="0"/>
          </a:p>
        </p:txBody>
      </p:sp>
      <p:sp>
        <p:nvSpPr>
          <p:cNvPr id="5" name="4 Marcador de pie de página"/>
          <p:cNvSpPr>
            <a:spLocks noGrp="1"/>
          </p:cNvSpPr>
          <p:nvPr>
            <p:ph type="ftr" sz="quarter" idx="11"/>
          </p:nvPr>
        </p:nvSpPr>
        <p:spPr/>
        <p:txBody>
          <a:bodyPr/>
          <a:lstStyle/>
          <a:p>
            <a:r>
              <a:rPr lang="es-ES" dirty="0" smtClean="0"/>
              <a:t>Diabetes y Ciencia de Datos</a:t>
            </a:r>
            <a:endParaRPr lang="es-ES" dirty="0"/>
          </a:p>
        </p:txBody>
      </p:sp>
      <p:sp>
        <p:nvSpPr>
          <p:cNvPr id="6" name="5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E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256205AA-B0A6-4772-9CD2-47852F22DFD2}" type="datetime1">
              <a:rPr lang="es-ES" smtClean="0"/>
              <a:t>28/06/2024</a:t>
            </a:fld>
            <a:endParaRPr lang="es-ES" dirty="0"/>
          </a:p>
        </p:txBody>
      </p:sp>
      <p:sp>
        <p:nvSpPr>
          <p:cNvPr id="5" name="4 Marcador de pie de página"/>
          <p:cNvSpPr>
            <a:spLocks noGrp="1"/>
          </p:cNvSpPr>
          <p:nvPr>
            <p:ph type="ftr" sz="quarter" idx="11"/>
          </p:nvPr>
        </p:nvSpPr>
        <p:spPr/>
        <p:txBody>
          <a:bodyPr/>
          <a:lstStyle/>
          <a:p>
            <a:r>
              <a:rPr lang="es-ES" dirty="0" smtClean="0"/>
              <a:t>Diabetes y Ciencia de Datos</a:t>
            </a:r>
            <a:endParaRPr lang="es-ES" dirty="0"/>
          </a:p>
        </p:txBody>
      </p:sp>
      <p:sp>
        <p:nvSpPr>
          <p:cNvPr id="6" name="5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10"/>
          </p:nvPr>
        </p:nvSpPr>
        <p:spPr/>
        <p:txBody>
          <a:bodyPr/>
          <a:lstStyle/>
          <a:p>
            <a:fld id="{99930BA2-19F8-4523-BEB7-A294E0E97225}" type="datetime1">
              <a:rPr lang="es-ES" smtClean="0"/>
              <a:t>28/06/2024</a:t>
            </a:fld>
            <a:endParaRPr lang="es-ES" dirty="0"/>
          </a:p>
        </p:txBody>
      </p:sp>
      <p:sp>
        <p:nvSpPr>
          <p:cNvPr id="5" name="4 Marcador de pie de página"/>
          <p:cNvSpPr>
            <a:spLocks noGrp="1"/>
          </p:cNvSpPr>
          <p:nvPr>
            <p:ph type="ftr" sz="quarter" idx="11"/>
          </p:nvPr>
        </p:nvSpPr>
        <p:spPr/>
        <p:txBody>
          <a:bodyPr/>
          <a:lstStyle/>
          <a:p>
            <a:r>
              <a:rPr lang="es-ES" dirty="0" smtClean="0"/>
              <a:t>Diabetes y Ciencia de Datos</a:t>
            </a:r>
            <a:endParaRPr lang="es-ES" dirty="0"/>
          </a:p>
        </p:txBody>
      </p:sp>
      <p:sp>
        <p:nvSpPr>
          <p:cNvPr id="6" name="5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956E912-0C5C-43FE-8B9F-7FABB86A5F83}" type="datetime1">
              <a:rPr lang="es-ES" smtClean="0"/>
              <a:t>28/06/2024</a:t>
            </a:fld>
            <a:endParaRPr lang="es-ES" dirty="0"/>
          </a:p>
        </p:txBody>
      </p:sp>
      <p:sp>
        <p:nvSpPr>
          <p:cNvPr id="5" name="4 Marcador de pie de página"/>
          <p:cNvSpPr>
            <a:spLocks noGrp="1"/>
          </p:cNvSpPr>
          <p:nvPr>
            <p:ph type="ftr" sz="quarter" idx="11"/>
          </p:nvPr>
        </p:nvSpPr>
        <p:spPr/>
        <p:txBody>
          <a:bodyPr/>
          <a:lstStyle/>
          <a:p>
            <a:r>
              <a:rPr lang="es-ES" dirty="0" smtClean="0"/>
              <a:t>Diabetes y Ciencia de Datos</a:t>
            </a:r>
            <a:endParaRPr lang="es-ES" dirty="0"/>
          </a:p>
        </p:txBody>
      </p:sp>
      <p:sp>
        <p:nvSpPr>
          <p:cNvPr id="6" name="5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fecha"/>
          <p:cNvSpPr>
            <a:spLocks noGrp="1"/>
          </p:cNvSpPr>
          <p:nvPr>
            <p:ph type="dt" sz="half" idx="10"/>
          </p:nvPr>
        </p:nvSpPr>
        <p:spPr/>
        <p:txBody>
          <a:bodyPr/>
          <a:lstStyle/>
          <a:p>
            <a:fld id="{7DE992AA-5E99-48EA-BCC9-5FF9330C8199}" type="datetime1">
              <a:rPr lang="es-ES" smtClean="0"/>
              <a:t>28/06/2024</a:t>
            </a:fld>
            <a:endParaRPr lang="es-ES" dirty="0"/>
          </a:p>
        </p:txBody>
      </p:sp>
      <p:sp>
        <p:nvSpPr>
          <p:cNvPr id="6" name="5 Marcador de pie de página"/>
          <p:cNvSpPr>
            <a:spLocks noGrp="1"/>
          </p:cNvSpPr>
          <p:nvPr>
            <p:ph type="ftr" sz="quarter" idx="11"/>
          </p:nvPr>
        </p:nvSpPr>
        <p:spPr/>
        <p:txBody>
          <a:bodyPr/>
          <a:lstStyle/>
          <a:p>
            <a:r>
              <a:rPr lang="es-ES" dirty="0" smtClean="0"/>
              <a:t>Diabetes y Ciencia de Datos</a:t>
            </a:r>
            <a:endParaRPr lang="es-ES" dirty="0"/>
          </a:p>
        </p:txBody>
      </p:sp>
      <p:sp>
        <p:nvSpPr>
          <p:cNvPr id="7" name="6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6 Marcador de fecha"/>
          <p:cNvSpPr>
            <a:spLocks noGrp="1"/>
          </p:cNvSpPr>
          <p:nvPr>
            <p:ph type="dt" sz="half" idx="10"/>
          </p:nvPr>
        </p:nvSpPr>
        <p:spPr/>
        <p:txBody>
          <a:bodyPr/>
          <a:lstStyle/>
          <a:p>
            <a:fld id="{6D341911-6F22-469E-A1BE-FE3B273E2882}" type="datetime1">
              <a:rPr lang="es-ES" smtClean="0"/>
              <a:t>28/06/2024</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
        <p:nvSpPr>
          <p:cNvPr id="9" name="8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fecha"/>
          <p:cNvSpPr>
            <a:spLocks noGrp="1"/>
          </p:cNvSpPr>
          <p:nvPr>
            <p:ph type="dt" sz="half" idx="10"/>
          </p:nvPr>
        </p:nvSpPr>
        <p:spPr/>
        <p:txBody>
          <a:bodyPr/>
          <a:lstStyle/>
          <a:p>
            <a:fld id="{47431337-8BA3-4762-B906-A8A1B4FD6066}" type="datetime1">
              <a:rPr lang="es-ES" smtClean="0"/>
              <a:t>28/06/2024</a:t>
            </a:fld>
            <a:endParaRPr lang="es-ES" dirty="0"/>
          </a:p>
        </p:txBody>
      </p:sp>
      <p:sp>
        <p:nvSpPr>
          <p:cNvPr id="4" name="3 Marcador de pie de página"/>
          <p:cNvSpPr>
            <a:spLocks noGrp="1"/>
          </p:cNvSpPr>
          <p:nvPr>
            <p:ph type="ftr" sz="quarter" idx="11"/>
          </p:nvPr>
        </p:nvSpPr>
        <p:spPr/>
        <p:txBody>
          <a:bodyPr/>
          <a:lstStyle/>
          <a:p>
            <a:r>
              <a:rPr lang="es-ES" dirty="0" smtClean="0"/>
              <a:t>Diabetes y Ciencia de Datos</a:t>
            </a:r>
            <a:endParaRPr lang="es-ES" dirty="0"/>
          </a:p>
        </p:txBody>
      </p:sp>
      <p:sp>
        <p:nvSpPr>
          <p:cNvPr id="5" name="4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B887B17-6D5A-42E5-9C9E-A116FE027A14}" type="datetime1">
              <a:rPr lang="es-ES" smtClean="0"/>
              <a:t>28/06/2024</a:t>
            </a:fld>
            <a:endParaRPr lang="es-ES" dirty="0"/>
          </a:p>
        </p:txBody>
      </p:sp>
      <p:sp>
        <p:nvSpPr>
          <p:cNvPr id="3" name="2 Marcador de pie de página"/>
          <p:cNvSpPr>
            <a:spLocks noGrp="1"/>
          </p:cNvSpPr>
          <p:nvPr>
            <p:ph type="ftr" sz="quarter" idx="11"/>
          </p:nvPr>
        </p:nvSpPr>
        <p:spPr/>
        <p:txBody>
          <a:bodyPr/>
          <a:lstStyle/>
          <a:p>
            <a:r>
              <a:rPr lang="es-ES" dirty="0" smtClean="0"/>
              <a:t>Diabetes y Ciencia de Datos</a:t>
            </a:r>
            <a:endParaRPr lang="es-ES" dirty="0"/>
          </a:p>
        </p:txBody>
      </p:sp>
      <p:sp>
        <p:nvSpPr>
          <p:cNvPr id="4" name="3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E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39F97A61-3F8F-4D09-8838-A5EC1794872A}" type="datetime1">
              <a:rPr lang="es-ES" smtClean="0"/>
              <a:t>28/06/2024</a:t>
            </a:fld>
            <a:endParaRPr lang="es-ES" dirty="0"/>
          </a:p>
        </p:txBody>
      </p:sp>
      <p:sp>
        <p:nvSpPr>
          <p:cNvPr id="6" name="5 Marcador de pie de página"/>
          <p:cNvSpPr>
            <a:spLocks noGrp="1"/>
          </p:cNvSpPr>
          <p:nvPr>
            <p:ph type="ftr" sz="quarter" idx="11"/>
          </p:nvPr>
        </p:nvSpPr>
        <p:spPr/>
        <p:txBody>
          <a:bodyPr/>
          <a:lstStyle/>
          <a:p>
            <a:r>
              <a:rPr lang="es-ES" dirty="0" smtClean="0"/>
              <a:t>Diabetes y Ciencia de Datos</a:t>
            </a:r>
            <a:endParaRPr lang="es-ES" dirty="0"/>
          </a:p>
        </p:txBody>
      </p:sp>
      <p:sp>
        <p:nvSpPr>
          <p:cNvPr id="7" name="6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E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1284FC8F-B506-44B5-85F4-2B6074A58670}" type="datetime1">
              <a:rPr lang="es-ES" smtClean="0"/>
              <a:t>28/06/2024</a:t>
            </a:fld>
            <a:endParaRPr lang="es-ES" dirty="0"/>
          </a:p>
        </p:txBody>
      </p:sp>
      <p:sp>
        <p:nvSpPr>
          <p:cNvPr id="6" name="5 Marcador de pie de página"/>
          <p:cNvSpPr>
            <a:spLocks noGrp="1"/>
          </p:cNvSpPr>
          <p:nvPr>
            <p:ph type="ftr" sz="quarter" idx="11"/>
          </p:nvPr>
        </p:nvSpPr>
        <p:spPr/>
        <p:txBody>
          <a:bodyPr/>
          <a:lstStyle/>
          <a:p>
            <a:r>
              <a:rPr lang="es-ES" dirty="0" smtClean="0"/>
              <a:t>Diabetes y Ciencia de Datos</a:t>
            </a:r>
            <a:endParaRPr lang="es-ES" dirty="0"/>
          </a:p>
        </p:txBody>
      </p:sp>
      <p:sp>
        <p:nvSpPr>
          <p:cNvPr id="7" name="6 Marcador de número de diapositiva"/>
          <p:cNvSpPr>
            <a:spLocks noGrp="1"/>
          </p:cNvSpPr>
          <p:nvPr>
            <p:ph type="sldNum" sz="quarter" idx="12"/>
          </p:nvPr>
        </p:nvSpPr>
        <p:spPr/>
        <p:txBody>
          <a:bodyPr/>
          <a:lstStyle/>
          <a:p>
            <a:fld id="{B92F6314-9B63-4ABD-85C2-5B370FD75129}"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194244-FF81-4F79-87B0-5BC5A0485142}" type="datetime1">
              <a:rPr lang="es-ES" smtClean="0"/>
              <a:t>28/06/2024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dirty="0" smtClean="0"/>
              <a:t>Diabetes y Ciencia de Datos</a:t>
            </a:r>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2F6314-9B63-4ABD-85C2-5B370FD75129}"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42910" y="357166"/>
            <a:ext cx="7772400" cy="1214446"/>
          </a:xfrm>
        </p:spPr>
        <p:txBody>
          <a:bodyPr>
            <a:normAutofit fontScale="90000"/>
          </a:bodyPr>
          <a:lstStyle/>
          <a:p>
            <a:r>
              <a:rPr lang="es-ES" dirty="0" smtClean="0"/>
              <a:t>Diabetes y Ciencia de Datos: desde la recolección de Datos hasta la Predicción</a:t>
            </a:r>
            <a:endParaRPr lang="es-ES" dirty="0"/>
          </a:p>
        </p:txBody>
      </p:sp>
      <p:sp>
        <p:nvSpPr>
          <p:cNvPr id="3" name="2 Subtítulo"/>
          <p:cNvSpPr>
            <a:spLocks noGrp="1"/>
          </p:cNvSpPr>
          <p:nvPr>
            <p:ph type="subTitle" idx="1"/>
          </p:nvPr>
        </p:nvSpPr>
        <p:spPr>
          <a:xfrm>
            <a:off x="1214414" y="5572140"/>
            <a:ext cx="6400800" cy="1071570"/>
          </a:xfrm>
        </p:spPr>
        <p:txBody>
          <a:bodyPr/>
          <a:lstStyle/>
          <a:p>
            <a:r>
              <a:rPr lang="es-ES" dirty="0" smtClean="0">
                <a:solidFill>
                  <a:schemeClr val="tx1"/>
                </a:solidFill>
              </a:rPr>
              <a:t>Autor: Enzo Oscar David García</a:t>
            </a:r>
            <a:endParaRPr lang="es-ES" dirty="0">
              <a:solidFill>
                <a:schemeClr val="tx1"/>
              </a:solidFill>
            </a:endParaRPr>
          </a:p>
        </p:txBody>
      </p:sp>
      <p:pic>
        <p:nvPicPr>
          <p:cNvPr id="4" name="3 Imagen" descr="DiabetesBanner.jpg"/>
          <p:cNvPicPr>
            <a:picLocks noChangeAspect="1"/>
          </p:cNvPicPr>
          <p:nvPr/>
        </p:nvPicPr>
        <p:blipFill>
          <a:blip r:embed="rId3" cstate="print"/>
          <a:stretch>
            <a:fillRect/>
          </a:stretch>
        </p:blipFill>
        <p:spPr>
          <a:xfrm>
            <a:off x="2643174" y="2071678"/>
            <a:ext cx="4000528" cy="3000396"/>
          </a:xfrm>
          <a:prstGeom prst="rect">
            <a:avLst/>
          </a:prstGeom>
        </p:spPr>
      </p:pic>
      <p:sp>
        <p:nvSpPr>
          <p:cNvPr id="7" name="6 Marcador de número de diapositiva"/>
          <p:cNvSpPr>
            <a:spLocks noGrp="1"/>
          </p:cNvSpPr>
          <p:nvPr>
            <p:ph type="sldNum" sz="quarter" idx="12"/>
          </p:nvPr>
        </p:nvSpPr>
        <p:spPr/>
        <p:txBody>
          <a:bodyPr/>
          <a:lstStyle/>
          <a:p>
            <a:fld id="{B92F6314-9B63-4ABD-85C2-5B370FD75129}" type="slidenum">
              <a:rPr lang="es-ES" sz="1400" smtClean="0">
                <a:solidFill>
                  <a:schemeClr val="tx1"/>
                </a:solidFill>
              </a:rPr>
              <a:pPr/>
              <a:t>1</a:t>
            </a:fld>
            <a:endParaRPr lang="es-ES" sz="1400" dirty="0">
              <a:solidFill>
                <a:schemeClr val="tx1"/>
              </a:solidFill>
            </a:endParaRPr>
          </a:p>
        </p:txBody>
      </p:sp>
      <p:sp>
        <p:nvSpPr>
          <p:cNvPr id="8" name="7 Marcador de pie de página"/>
          <p:cNvSpPr>
            <a:spLocks noGrp="1"/>
          </p:cNvSpPr>
          <p:nvPr>
            <p:ph type="ftr" sz="quarter" idx="11"/>
          </p:nvPr>
        </p:nvSpPr>
        <p:spPr/>
        <p:txBody>
          <a:bodyPr/>
          <a:lstStyle/>
          <a:p>
            <a:r>
              <a:rPr lang="es-ES" dirty="0" smtClean="0">
                <a:solidFill>
                  <a:schemeClr val="tx1"/>
                </a:solidFill>
              </a:rPr>
              <a:t>Diabetes y Ciencia de Datos</a:t>
            </a:r>
            <a:endParaRPr lang="es-E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0"/>
            <a:ext cx="8229600" cy="1143000"/>
          </a:xfrm>
        </p:spPr>
        <p:txBody>
          <a:bodyPr/>
          <a:lstStyle/>
          <a:p>
            <a:r>
              <a:rPr lang="es-ES" dirty="0" smtClean="0"/>
              <a:t>Exploratory Data Analysis</a:t>
            </a:r>
            <a:endParaRPr lang="es-ES" dirty="0"/>
          </a:p>
        </p:txBody>
      </p:sp>
      <p:pic>
        <p:nvPicPr>
          <p:cNvPr id="4" name="3 Marcador de contenido" descr="descarga (2).png"/>
          <p:cNvPicPr>
            <a:picLocks noGrp="1" noChangeAspect="1"/>
          </p:cNvPicPr>
          <p:nvPr>
            <p:ph idx="1"/>
          </p:nvPr>
        </p:nvPicPr>
        <p:blipFill>
          <a:blip r:embed="rId2"/>
          <a:stretch>
            <a:fillRect/>
          </a:stretch>
        </p:blipFill>
        <p:spPr>
          <a:xfrm>
            <a:off x="714348" y="1285860"/>
            <a:ext cx="7772512" cy="3039400"/>
          </a:xfrm>
        </p:spPr>
      </p:pic>
      <p:sp>
        <p:nvSpPr>
          <p:cNvPr id="5" name="1 Título"/>
          <p:cNvSpPr txBox="1">
            <a:spLocks/>
          </p:cNvSpPr>
          <p:nvPr/>
        </p:nvSpPr>
        <p:spPr>
          <a:xfrm>
            <a:off x="428596" y="4643446"/>
            <a:ext cx="8229600" cy="1571636"/>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mj-lt"/>
                <a:ea typeface="+mj-ea"/>
                <a:cs typeface="+mj-cs"/>
              </a:rPr>
              <a:t>En</a:t>
            </a:r>
            <a:r>
              <a:rPr kumimoji="0" lang="es-ES" sz="4400" b="0" i="0" u="none" strike="noStrike" kern="1200" cap="none" spc="0" normalizeH="0" noProof="0" dirty="0" smtClean="0">
                <a:ln>
                  <a:noFill/>
                </a:ln>
                <a:solidFill>
                  <a:schemeClr val="tx1"/>
                </a:solidFill>
                <a:effectLst/>
                <a:uLnTx/>
                <a:uFillTx/>
                <a:latin typeface="+mj-lt"/>
                <a:ea typeface="+mj-ea"/>
                <a:cs typeface="+mj-cs"/>
              </a:rPr>
              <a:t> este boxplot, podemos notar una ligera tendencia de los diabéticos tipo dos a tener un BMI (Índice de Masa Corporal, en español) más alto que los demás grupos. Por otra parte, se observan una cierta cantidad de valores por encima del rango intercuartil, los cuales serán objetos de un análisis posterior.</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8" name="7 Conector recto"/>
          <p:cNvCxnSpPr/>
          <p:nvPr/>
        </p:nvCxnSpPr>
        <p:spPr>
          <a:xfrm>
            <a:off x="428596" y="100010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a:off x="428596" y="4500570"/>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0" name="9 Marcador de número de diapositiva"/>
          <p:cNvSpPr>
            <a:spLocks noGrp="1"/>
          </p:cNvSpPr>
          <p:nvPr>
            <p:ph type="sldNum" sz="quarter" idx="12"/>
          </p:nvPr>
        </p:nvSpPr>
        <p:spPr/>
        <p:txBody>
          <a:bodyPr/>
          <a:lstStyle/>
          <a:p>
            <a:fld id="{B92F6314-9B63-4ABD-85C2-5B370FD75129}" type="slidenum">
              <a:rPr lang="es-ES" smtClean="0"/>
              <a:pPr/>
              <a:t>10</a:t>
            </a:fld>
            <a:endParaRPr lang="es-ES" dirty="0"/>
          </a:p>
        </p:txBody>
      </p:sp>
      <p:sp>
        <p:nvSpPr>
          <p:cNvPr id="11" name="10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Exploratory Data Analysis</a:t>
            </a:r>
            <a:endParaRPr lang="es-ES" dirty="0"/>
          </a:p>
        </p:txBody>
      </p:sp>
      <p:pic>
        <p:nvPicPr>
          <p:cNvPr id="4" name="3 Marcador de contenido" descr="descarga (3).png"/>
          <p:cNvPicPr>
            <a:picLocks noGrp="1" noChangeAspect="1"/>
          </p:cNvPicPr>
          <p:nvPr>
            <p:ph idx="1"/>
          </p:nvPr>
        </p:nvPicPr>
        <p:blipFill>
          <a:blip r:embed="rId2"/>
          <a:stretch>
            <a:fillRect/>
          </a:stretch>
        </p:blipFill>
        <p:spPr>
          <a:xfrm>
            <a:off x="3929058" y="1643050"/>
            <a:ext cx="4970970" cy="4214842"/>
          </a:xfrm>
        </p:spPr>
      </p:pic>
      <p:sp>
        <p:nvSpPr>
          <p:cNvPr id="5" name="1 Título"/>
          <p:cNvSpPr txBox="1">
            <a:spLocks/>
          </p:cNvSpPr>
          <p:nvPr/>
        </p:nvSpPr>
        <p:spPr>
          <a:xfrm>
            <a:off x="428596" y="1643050"/>
            <a:ext cx="3143272" cy="4786346"/>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mj-lt"/>
                <a:ea typeface="+mj-ea"/>
                <a:cs typeface="+mj-cs"/>
              </a:rPr>
              <a:t>En este gráfico podemos notar que</a:t>
            </a:r>
            <a:r>
              <a:rPr kumimoji="0" lang="es-ES" sz="4400" b="0" i="0" u="none" strike="noStrike" kern="1200" cap="none" spc="0" normalizeH="0" noProof="0" dirty="0" smtClean="0">
                <a:ln>
                  <a:noFill/>
                </a:ln>
                <a:solidFill>
                  <a:schemeClr val="tx1"/>
                </a:solidFill>
                <a:effectLst/>
                <a:uLnTx/>
                <a:uFillTx/>
                <a:latin typeface="+mj-lt"/>
                <a:ea typeface="+mj-ea"/>
                <a:cs typeface="+mj-cs"/>
              </a:rPr>
              <a:t> los no diabéticos dominan el dataset, lo cual distorsiona el análisis, pero podemos notar que el segundo grupo mayoritario es el de los diabéticos tipo 2, lo cual es razonable, ya que la presión sanguínea alta puede ser provocada por sobrepeso u obesidad, o por falta de actividad física.</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214414" y="3857628"/>
            <a:ext cx="5000660"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2" name="11 Marcador de número de diapositiva"/>
          <p:cNvSpPr>
            <a:spLocks noGrp="1"/>
          </p:cNvSpPr>
          <p:nvPr>
            <p:ph type="sldNum" sz="quarter" idx="12"/>
          </p:nvPr>
        </p:nvSpPr>
        <p:spPr/>
        <p:txBody>
          <a:bodyPr/>
          <a:lstStyle/>
          <a:p>
            <a:fld id="{B92F6314-9B63-4ABD-85C2-5B370FD75129}" type="slidenum">
              <a:rPr lang="es-ES" smtClean="0"/>
              <a:pPr/>
              <a:t>11</a:t>
            </a:fld>
            <a:endParaRPr lang="es-ES" dirty="0"/>
          </a:p>
        </p:txBody>
      </p:sp>
      <p:sp>
        <p:nvSpPr>
          <p:cNvPr id="13" name="12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52"/>
            <a:ext cx="8229600" cy="1143000"/>
          </a:xfrm>
        </p:spPr>
        <p:txBody>
          <a:bodyPr/>
          <a:lstStyle/>
          <a:p>
            <a:r>
              <a:rPr lang="es-ES" dirty="0" smtClean="0"/>
              <a:t>Primera aproximación</a:t>
            </a:r>
            <a:endParaRPr lang="es-ES" dirty="0"/>
          </a:p>
        </p:txBody>
      </p:sp>
      <p:sp>
        <p:nvSpPr>
          <p:cNvPr id="3" name="2 Marcador de contenido"/>
          <p:cNvSpPr>
            <a:spLocks noGrp="1"/>
          </p:cNvSpPr>
          <p:nvPr>
            <p:ph idx="1"/>
          </p:nvPr>
        </p:nvSpPr>
        <p:spPr>
          <a:xfrm>
            <a:off x="500034" y="1214422"/>
            <a:ext cx="8229600" cy="1643074"/>
          </a:xfrm>
        </p:spPr>
        <p:txBody>
          <a:bodyPr>
            <a:normAutofit fontScale="77500" lnSpcReduction="20000"/>
          </a:bodyPr>
          <a:lstStyle/>
          <a:p>
            <a:pPr>
              <a:buNone/>
            </a:pPr>
            <a:r>
              <a:rPr lang="es-ES" dirty="0" smtClean="0"/>
              <a:t>     En un primer análisis, se procedió (como ya se explicó anteriormente) a entrenar un modelo con los datos prácticamente sin ningún tipo de proceso. Para ello se usó Decision Tree Classifier y se obtuvo el siguiente resultado:</a:t>
            </a:r>
            <a:endParaRPr lang="es-ES" dirty="0"/>
          </a:p>
        </p:txBody>
      </p:sp>
      <p:pic>
        <p:nvPicPr>
          <p:cNvPr id="4" name="3 Imagen" descr="descarga (5).png"/>
          <p:cNvPicPr>
            <a:picLocks noChangeAspect="1"/>
          </p:cNvPicPr>
          <p:nvPr/>
        </p:nvPicPr>
        <p:blipFill>
          <a:blip r:embed="rId2"/>
          <a:stretch>
            <a:fillRect/>
          </a:stretch>
        </p:blipFill>
        <p:spPr>
          <a:xfrm>
            <a:off x="2214546" y="2786058"/>
            <a:ext cx="4501190" cy="3448964"/>
          </a:xfrm>
          <a:prstGeom prst="rect">
            <a:avLst/>
          </a:prstGeom>
        </p:spPr>
      </p:pic>
      <p:cxnSp>
        <p:nvCxnSpPr>
          <p:cNvPr id="7" name="6 Conector recto"/>
          <p:cNvCxnSpPr/>
          <p:nvPr/>
        </p:nvCxnSpPr>
        <p:spPr>
          <a:xfrm>
            <a:off x="571472" y="1142984"/>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8" name="7 Conector recto"/>
          <p:cNvCxnSpPr/>
          <p:nvPr/>
        </p:nvCxnSpPr>
        <p:spPr>
          <a:xfrm>
            <a:off x="500034" y="2571744"/>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9" name="8 Marcador de número de diapositiva"/>
          <p:cNvSpPr>
            <a:spLocks noGrp="1"/>
          </p:cNvSpPr>
          <p:nvPr>
            <p:ph type="sldNum" sz="quarter" idx="12"/>
          </p:nvPr>
        </p:nvSpPr>
        <p:spPr/>
        <p:txBody>
          <a:bodyPr/>
          <a:lstStyle/>
          <a:p>
            <a:fld id="{B92F6314-9B63-4ABD-85C2-5B370FD75129}" type="slidenum">
              <a:rPr lang="es-ES" smtClean="0"/>
              <a:pPr/>
              <a:t>12</a:t>
            </a:fld>
            <a:endParaRPr lang="es-ES" dirty="0"/>
          </a:p>
        </p:txBody>
      </p:sp>
      <p:sp>
        <p:nvSpPr>
          <p:cNvPr id="10" name="9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Primera aproximación</a:t>
            </a:r>
            <a:endParaRPr lang="es-ES" dirty="0"/>
          </a:p>
        </p:txBody>
      </p:sp>
      <p:sp>
        <p:nvSpPr>
          <p:cNvPr id="3" name="2 Marcador de contenido"/>
          <p:cNvSpPr>
            <a:spLocks noGrp="1"/>
          </p:cNvSpPr>
          <p:nvPr>
            <p:ph idx="1"/>
          </p:nvPr>
        </p:nvSpPr>
        <p:spPr/>
        <p:txBody>
          <a:bodyPr>
            <a:normAutofit/>
          </a:bodyPr>
          <a:lstStyle/>
          <a:p>
            <a:pPr>
              <a:buNone/>
            </a:pPr>
            <a:r>
              <a:rPr lang="es-ES" sz="2800" dirty="0" smtClean="0"/>
              <a:t>   </a:t>
            </a:r>
            <a:r>
              <a:rPr lang="es-ES" sz="2800" dirty="0" smtClean="0"/>
              <a:t> Para </a:t>
            </a:r>
            <a:r>
              <a:rPr lang="es-ES" sz="2800" dirty="0" smtClean="0"/>
              <a:t>problemas de clasificación y, aún más, para clases desequilibradas como es el caso de este dataframe, es muy importante la matriz de confusión, por lo que se hizo hincapié en hacer el intento de que dicha matriz sea lo más precisa posible. Puede notarse que se tiende a clasificar hacia la clase mayoritaria (no diabéticos),  mientras que la clase 1 (diabetes tipo uno), hay muy pocas muestras que clasifica correctamente.</a:t>
            </a:r>
            <a:endParaRPr lang="es-ES" sz="2800"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13</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500034" y="142852"/>
            <a:ext cx="8229600" cy="1143000"/>
          </a:xfrm>
        </p:spPr>
        <p:txBody>
          <a:bodyPr/>
          <a:lstStyle/>
          <a:p>
            <a:r>
              <a:rPr lang="es-ES" dirty="0" smtClean="0"/>
              <a:t>Primera aproximación</a:t>
            </a:r>
            <a:endParaRPr lang="es-ES" dirty="0"/>
          </a:p>
        </p:txBody>
      </p:sp>
      <p:sp>
        <p:nvSpPr>
          <p:cNvPr id="3" name="2 Marcador de contenido"/>
          <p:cNvSpPr>
            <a:spLocks noGrp="1"/>
          </p:cNvSpPr>
          <p:nvPr>
            <p:ph idx="1"/>
          </p:nvPr>
        </p:nvSpPr>
        <p:spPr>
          <a:xfrm>
            <a:off x="571472" y="1357298"/>
            <a:ext cx="8229600" cy="1400171"/>
          </a:xfrm>
        </p:spPr>
        <p:txBody>
          <a:bodyPr>
            <a:normAutofit fontScale="77500" lnSpcReduction="20000"/>
          </a:bodyPr>
          <a:lstStyle/>
          <a:p>
            <a:pPr>
              <a:buNone/>
            </a:pPr>
            <a:r>
              <a:rPr lang="es-ES" dirty="0" smtClean="0"/>
              <a:t>     Luego de intentar con SMOTE  y normalizando las muestras para notar si esto mejoraba los resultados, se procedió a equilibrar todas las clases, y el resultado fue el siguiente:</a:t>
            </a:r>
            <a:endParaRPr lang="es-ES" dirty="0"/>
          </a:p>
        </p:txBody>
      </p:sp>
      <p:pic>
        <p:nvPicPr>
          <p:cNvPr id="4" name="3 Imagen" descr="descarga (6).png"/>
          <p:cNvPicPr>
            <a:picLocks noChangeAspect="1"/>
          </p:cNvPicPr>
          <p:nvPr/>
        </p:nvPicPr>
        <p:blipFill>
          <a:blip r:embed="rId2"/>
          <a:stretch>
            <a:fillRect/>
          </a:stretch>
        </p:blipFill>
        <p:spPr>
          <a:xfrm>
            <a:off x="4214810" y="2643182"/>
            <a:ext cx="4358314" cy="3571900"/>
          </a:xfrm>
          <a:prstGeom prst="rect">
            <a:avLst/>
          </a:prstGeom>
        </p:spPr>
      </p:pic>
      <p:sp>
        <p:nvSpPr>
          <p:cNvPr id="5" name="2 Marcador de contenido"/>
          <p:cNvSpPr txBox="1">
            <a:spLocks/>
          </p:cNvSpPr>
          <p:nvPr/>
        </p:nvSpPr>
        <p:spPr>
          <a:xfrm>
            <a:off x="357158" y="2643182"/>
            <a:ext cx="3071834" cy="4214818"/>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200" b="0" i="0" u="none" strike="noStrike" kern="1200" cap="none" spc="0" normalizeH="0" baseline="0" noProof="0" dirty="0" smtClean="0">
                <a:ln>
                  <a:noFill/>
                </a:ln>
                <a:solidFill>
                  <a:schemeClr val="tx1"/>
                </a:solidFill>
                <a:effectLst/>
                <a:uLnTx/>
                <a:uFillTx/>
                <a:latin typeface="+mn-lt"/>
                <a:ea typeface="+mn-ea"/>
                <a:cs typeface="+mn-cs"/>
              </a:rPr>
              <a:t>     </a:t>
            </a:r>
            <a:r>
              <a:rPr kumimoji="0" lang="es-ES" sz="3400" b="0" i="0" u="none" strike="noStrike" kern="1200" cap="none" spc="0" normalizeH="0" baseline="0" noProof="0" dirty="0" smtClean="0">
                <a:ln>
                  <a:noFill/>
                </a:ln>
                <a:solidFill>
                  <a:schemeClr val="tx1"/>
                </a:solidFill>
                <a:effectLst/>
                <a:uLnTx/>
                <a:uFillTx/>
                <a:latin typeface="+mn-lt"/>
                <a:ea typeface="+mn-ea"/>
                <a:cs typeface="+mn-cs"/>
              </a:rPr>
              <a:t>Aquí</a:t>
            </a:r>
            <a:r>
              <a:rPr kumimoji="0" lang="es-ES" sz="3400" b="0" i="0" u="none" strike="noStrike" kern="1200" cap="none" spc="0" normalizeH="0" noProof="0" dirty="0" smtClean="0">
                <a:ln>
                  <a:noFill/>
                </a:ln>
                <a:solidFill>
                  <a:schemeClr val="tx1"/>
                </a:solidFill>
                <a:effectLst/>
                <a:uLnTx/>
                <a:uFillTx/>
                <a:latin typeface="+mn-lt"/>
                <a:ea typeface="+mn-ea"/>
                <a:cs typeface="+mn-cs"/>
              </a:rPr>
              <a:t> podemos observar una mejora con respecto a la matriz de confusión anterior, sobre todo en la clase 1, que predice con muy pocos errores. Por otro lado, clasifica mejor las demás clases, pero el modelo aún necesita ajustes</a:t>
            </a:r>
            <a:r>
              <a:rPr lang="es-ES" sz="3400" dirty="0"/>
              <a:t>.</a:t>
            </a:r>
            <a:endParaRPr kumimoji="0" lang="es-ES" sz="34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8" name="7 Conector recto"/>
          <p:cNvCxnSpPr/>
          <p:nvPr/>
        </p:nvCxnSpPr>
        <p:spPr>
          <a:xfrm rot="5400000">
            <a:off x="2001026" y="4499776"/>
            <a:ext cx="4000528"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a:off x="642910" y="2500306"/>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15" name="14 Conector recto"/>
          <p:cNvCxnSpPr/>
          <p:nvPr/>
        </p:nvCxnSpPr>
        <p:spPr>
          <a:xfrm>
            <a:off x="571472" y="1142984"/>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6" name="15 Marcador de número de diapositiva"/>
          <p:cNvSpPr>
            <a:spLocks noGrp="1"/>
          </p:cNvSpPr>
          <p:nvPr>
            <p:ph type="sldNum" sz="quarter" idx="12"/>
          </p:nvPr>
        </p:nvSpPr>
        <p:spPr/>
        <p:txBody>
          <a:bodyPr/>
          <a:lstStyle/>
          <a:p>
            <a:fld id="{B92F6314-9B63-4ABD-85C2-5B370FD75129}" type="slidenum">
              <a:rPr lang="es-ES" smtClean="0"/>
              <a:pPr/>
              <a:t>14</a:t>
            </a:fld>
            <a:endParaRPr lang="es-ES" dirty="0"/>
          </a:p>
        </p:txBody>
      </p:sp>
      <p:sp>
        <p:nvSpPr>
          <p:cNvPr id="17" name="16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642910" y="2714620"/>
            <a:ext cx="3214710" cy="3571900"/>
          </a:xfrm>
        </p:spPr>
        <p:txBody>
          <a:bodyPr>
            <a:normAutofit/>
          </a:bodyPr>
          <a:lstStyle/>
          <a:p>
            <a:pPr algn="l"/>
            <a:r>
              <a:rPr lang="es-ES" sz="2400" dirty="0" smtClean="0"/>
              <a:t>Al eliminar outliers, puede notarse que la proporción se mantiene con respecto a no tratarlos, por lo que, en principio, este tratamiento no nos da una ventaja significativa.  </a:t>
            </a:r>
            <a:endParaRPr lang="es-ES" sz="2400" dirty="0"/>
          </a:p>
        </p:txBody>
      </p:sp>
      <p:pic>
        <p:nvPicPr>
          <p:cNvPr id="4" name="3 Marcador de contenido" descr="descarga (7).png"/>
          <p:cNvPicPr>
            <a:picLocks noGrp="1" noChangeAspect="1"/>
          </p:cNvPicPr>
          <p:nvPr>
            <p:ph idx="1"/>
          </p:nvPr>
        </p:nvPicPr>
        <p:blipFill>
          <a:blip r:embed="rId2"/>
          <a:stretch>
            <a:fillRect/>
          </a:stretch>
        </p:blipFill>
        <p:spPr>
          <a:xfrm>
            <a:off x="4143372" y="2786058"/>
            <a:ext cx="4786942" cy="3667916"/>
          </a:xfrm>
        </p:spPr>
      </p:pic>
      <p:sp>
        <p:nvSpPr>
          <p:cNvPr id="5" name="1 Título"/>
          <p:cNvSpPr txBox="1">
            <a:spLocks/>
          </p:cNvSpPr>
          <p:nvPr/>
        </p:nvSpPr>
        <p:spPr>
          <a:xfrm>
            <a:off x="642910" y="214290"/>
            <a:ext cx="8229600" cy="11430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mj-lt"/>
                <a:ea typeface="+mj-ea"/>
                <a:cs typeface="+mj-cs"/>
              </a:rPr>
              <a:t>Tratamiento de outliers</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1 Título"/>
          <p:cNvSpPr txBox="1">
            <a:spLocks/>
          </p:cNvSpPr>
          <p:nvPr/>
        </p:nvSpPr>
        <p:spPr>
          <a:xfrm>
            <a:off x="428596" y="1214422"/>
            <a:ext cx="8501122" cy="1285884"/>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Con el set de datos balanceado, se probaron con cuatro estrategias para tratar los outliers: eliminación de outliers, sustitución de outliers por Q1 y Q3, sustitución por el valor medio y Box - Cox. </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9" name="8 Conector recto"/>
          <p:cNvCxnSpPr/>
          <p:nvPr/>
        </p:nvCxnSpPr>
        <p:spPr>
          <a:xfrm>
            <a:off x="571472" y="1214422"/>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10" name="9 Conector recto"/>
          <p:cNvCxnSpPr/>
          <p:nvPr/>
        </p:nvCxnSpPr>
        <p:spPr>
          <a:xfrm rot="5400000">
            <a:off x="1893869" y="4606933"/>
            <a:ext cx="4071966"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11" name="10 Conector recto"/>
          <p:cNvCxnSpPr/>
          <p:nvPr/>
        </p:nvCxnSpPr>
        <p:spPr>
          <a:xfrm>
            <a:off x="500034" y="2571744"/>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7" name="16 Marcador de número de diapositiva"/>
          <p:cNvSpPr>
            <a:spLocks noGrp="1"/>
          </p:cNvSpPr>
          <p:nvPr>
            <p:ph type="sldNum" sz="quarter" idx="12"/>
          </p:nvPr>
        </p:nvSpPr>
        <p:spPr/>
        <p:txBody>
          <a:bodyPr/>
          <a:lstStyle/>
          <a:p>
            <a:fld id="{B92F6314-9B63-4ABD-85C2-5B370FD75129}" type="slidenum">
              <a:rPr lang="es-ES" smtClean="0"/>
              <a:pPr/>
              <a:t>15</a:t>
            </a:fld>
            <a:endParaRPr lang="es-ES" dirty="0"/>
          </a:p>
        </p:txBody>
      </p:sp>
      <p:sp>
        <p:nvSpPr>
          <p:cNvPr id="18" name="1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Tratamiento de outliers</a:t>
            </a:r>
            <a:endParaRPr lang="es-ES" dirty="0"/>
          </a:p>
        </p:txBody>
      </p:sp>
      <p:pic>
        <p:nvPicPr>
          <p:cNvPr id="4" name="3 Marcador de contenido" descr="descarga (8).png"/>
          <p:cNvPicPr>
            <a:picLocks noGrp="1" noChangeAspect="1"/>
          </p:cNvPicPr>
          <p:nvPr>
            <p:ph idx="1"/>
          </p:nvPr>
        </p:nvPicPr>
        <p:blipFill>
          <a:blip r:embed="rId2"/>
          <a:stretch>
            <a:fillRect/>
          </a:stretch>
        </p:blipFill>
        <p:spPr>
          <a:xfrm>
            <a:off x="4429124" y="2000240"/>
            <a:ext cx="4394638" cy="3367320"/>
          </a:xfrm>
        </p:spPr>
      </p:pic>
      <p:sp>
        <p:nvSpPr>
          <p:cNvPr id="5" name="1 Título"/>
          <p:cNvSpPr txBox="1">
            <a:spLocks/>
          </p:cNvSpPr>
          <p:nvPr/>
        </p:nvSpPr>
        <p:spPr>
          <a:xfrm>
            <a:off x="428596" y="1643050"/>
            <a:ext cx="3643338" cy="4286280"/>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400" b="0" i="0" u="none" strike="noStrike" kern="1200" cap="none" spc="0" normalizeH="0" baseline="0" noProof="0" dirty="0" smtClean="0">
                <a:ln>
                  <a:noFill/>
                </a:ln>
                <a:solidFill>
                  <a:schemeClr val="tx1"/>
                </a:solidFill>
                <a:effectLst/>
                <a:uLnTx/>
                <a:uFillTx/>
                <a:latin typeface="+mj-lt"/>
                <a:ea typeface="+mj-ea"/>
                <a:cs typeface="+mj-cs"/>
              </a:rPr>
              <a:t>La segunda estrategia consiste en calcular los valores Q1 y Q3 del rango intercuartil, y sustituir los outliers</a:t>
            </a:r>
            <a:r>
              <a:rPr kumimoji="0" lang="es-ES" sz="2400" b="0" i="0" u="none" strike="noStrike" kern="1200" cap="none" spc="0" normalizeH="0" noProof="0" dirty="0" smtClean="0">
                <a:ln>
                  <a:noFill/>
                </a:ln>
                <a:solidFill>
                  <a:schemeClr val="tx1"/>
                </a:solidFill>
                <a:effectLst/>
                <a:uLnTx/>
                <a:uFillTx/>
                <a:latin typeface="+mj-lt"/>
                <a:ea typeface="+mj-ea"/>
                <a:cs typeface="+mj-cs"/>
              </a:rPr>
              <a:t> por dichos valores, nuevamente se observa que la matriz de confusión no refleja una mejora significa en la predicción de la clases 0 y 2.  </a:t>
            </a:r>
            <a:endParaRPr kumimoji="0" lang="es-ES" sz="2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643042" y="3857628"/>
            <a:ext cx="5000660"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3" name="12 Marcador de número de diapositiva"/>
          <p:cNvSpPr>
            <a:spLocks noGrp="1"/>
          </p:cNvSpPr>
          <p:nvPr>
            <p:ph type="sldNum" sz="quarter" idx="12"/>
          </p:nvPr>
        </p:nvSpPr>
        <p:spPr/>
        <p:txBody>
          <a:bodyPr/>
          <a:lstStyle/>
          <a:p>
            <a:fld id="{B92F6314-9B63-4ABD-85C2-5B370FD75129}" type="slidenum">
              <a:rPr lang="es-ES" smtClean="0"/>
              <a:pPr/>
              <a:t>16</a:t>
            </a:fld>
            <a:endParaRPr lang="es-ES" dirty="0"/>
          </a:p>
        </p:txBody>
      </p:sp>
      <p:sp>
        <p:nvSpPr>
          <p:cNvPr id="14" name="13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Tratamiento de outliers</a:t>
            </a:r>
            <a:endParaRPr lang="es-ES" dirty="0"/>
          </a:p>
        </p:txBody>
      </p:sp>
      <p:pic>
        <p:nvPicPr>
          <p:cNvPr id="4" name="3 Marcador de contenido" descr="descarga (9).png"/>
          <p:cNvPicPr>
            <a:picLocks noGrp="1" noChangeAspect="1"/>
          </p:cNvPicPr>
          <p:nvPr>
            <p:ph idx="1"/>
          </p:nvPr>
        </p:nvPicPr>
        <p:blipFill>
          <a:blip r:embed="rId2"/>
          <a:stretch>
            <a:fillRect/>
          </a:stretch>
        </p:blipFill>
        <p:spPr>
          <a:xfrm>
            <a:off x="4286248" y="1928802"/>
            <a:ext cx="4555696" cy="3490728"/>
          </a:xfrm>
        </p:spPr>
      </p:pic>
      <p:sp>
        <p:nvSpPr>
          <p:cNvPr id="5" name="1 Título"/>
          <p:cNvSpPr txBox="1">
            <a:spLocks/>
          </p:cNvSpPr>
          <p:nvPr/>
        </p:nvSpPr>
        <p:spPr>
          <a:xfrm>
            <a:off x="500034" y="2000240"/>
            <a:ext cx="3071834" cy="3714776"/>
          </a:xfrm>
          <a:prstGeom prst="rect">
            <a:avLst/>
          </a:prstGeom>
        </p:spPr>
        <p:txBody>
          <a:bodyPr vert="horz" lIns="91440" tIns="45720" rIns="91440" bIns="45720" rtlCol="0"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1 Título"/>
          <p:cNvSpPr txBox="1">
            <a:spLocks/>
          </p:cNvSpPr>
          <p:nvPr/>
        </p:nvSpPr>
        <p:spPr>
          <a:xfrm>
            <a:off x="500034" y="1285860"/>
            <a:ext cx="3214710" cy="4000528"/>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600" b="0" i="0" u="none" strike="noStrike" kern="1200" cap="none" spc="0" normalizeH="0" baseline="0" noProof="0" dirty="0" smtClean="0">
                <a:ln>
                  <a:noFill/>
                </a:ln>
                <a:solidFill>
                  <a:schemeClr val="tx1"/>
                </a:solidFill>
                <a:effectLst/>
                <a:uLnTx/>
                <a:uFillTx/>
                <a:latin typeface="+mj-lt"/>
                <a:ea typeface="+mj-ea"/>
                <a:cs typeface="+mj-cs"/>
              </a:rPr>
              <a:t>Esta vez se sustituyen los outliers por el valor</a:t>
            </a:r>
            <a:r>
              <a:rPr kumimoji="0" lang="es-ES" sz="2600" b="0" i="0" u="none" strike="noStrike" kern="1200" cap="none" spc="0" normalizeH="0" noProof="0" dirty="0" smtClean="0">
                <a:ln>
                  <a:noFill/>
                </a:ln>
                <a:solidFill>
                  <a:schemeClr val="tx1"/>
                </a:solidFill>
                <a:effectLst/>
                <a:uLnTx/>
                <a:uFillTx/>
                <a:latin typeface="+mj-lt"/>
                <a:ea typeface="+mj-ea"/>
                <a:cs typeface="+mj-cs"/>
              </a:rPr>
              <a:t> medio de cada columna, otra vez la matriz de confusión no refleja una mejora significativa.</a:t>
            </a:r>
            <a:endParaRPr kumimoji="0" lang="es-ES" sz="2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9" name="8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10" name="9 Conector recto"/>
          <p:cNvCxnSpPr/>
          <p:nvPr/>
        </p:nvCxnSpPr>
        <p:spPr>
          <a:xfrm rot="5400000" flipH="1" flipV="1">
            <a:off x="1326333" y="3960023"/>
            <a:ext cx="5072098" cy="952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3" name="12 Marcador de número de diapositiva"/>
          <p:cNvSpPr>
            <a:spLocks noGrp="1"/>
          </p:cNvSpPr>
          <p:nvPr>
            <p:ph type="sldNum" sz="quarter" idx="12"/>
          </p:nvPr>
        </p:nvSpPr>
        <p:spPr/>
        <p:txBody>
          <a:bodyPr/>
          <a:lstStyle/>
          <a:p>
            <a:fld id="{B92F6314-9B63-4ABD-85C2-5B370FD75129}" type="slidenum">
              <a:rPr lang="es-ES" smtClean="0"/>
              <a:pPr/>
              <a:t>17</a:t>
            </a:fld>
            <a:endParaRPr lang="es-ES" dirty="0"/>
          </a:p>
        </p:txBody>
      </p:sp>
      <p:sp>
        <p:nvSpPr>
          <p:cNvPr id="14" name="13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Tratamiento de outliers</a:t>
            </a:r>
            <a:endParaRPr lang="es-ES" dirty="0"/>
          </a:p>
        </p:txBody>
      </p:sp>
      <p:pic>
        <p:nvPicPr>
          <p:cNvPr id="4" name="3 Marcador de contenido" descr="descarga (10).png"/>
          <p:cNvPicPr>
            <a:picLocks noGrp="1" noChangeAspect="1"/>
          </p:cNvPicPr>
          <p:nvPr>
            <p:ph idx="1"/>
          </p:nvPr>
        </p:nvPicPr>
        <p:blipFill>
          <a:blip r:embed="rId2"/>
          <a:stretch>
            <a:fillRect/>
          </a:stretch>
        </p:blipFill>
        <p:spPr>
          <a:xfrm>
            <a:off x="4429124" y="1785926"/>
            <a:ext cx="4492734" cy="3442484"/>
          </a:xfrm>
        </p:spPr>
      </p:pic>
      <p:sp>
        <p:nvSpPr>
          <p:cNvPr id="5" name="1 Título"/>
          <p:cNvSpPr txBox="1">
            <a:spLocks/>
          </p:cNvSpPr>
          <p:nvPr/>
        </p:nvSpPr>
        <p:spPr>
          <a:xfrm>
            <a:off x="214282" y="1785926"/>
            <a:ext cx="3786214" cy="3429024"/>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Finalmente se utilizó una transformación Box-Cox para intentar normalizar la distribución de los datos. Al igual que en los casos anteriores, no se notan mejoras significativas</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16200000" flipH="1">
            <a:off x="1857356" y="3714752"/>
            <a:ext cx="4776822" cy="6191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1" name="10 Marcador de número de diapositiva"/>
          <p:cNvSpPr>
            <a:spLocks noGrp="1"/>
          </p:cNvSpPr>
          <p:nvPr>
            <p:ph type="sldNum" sz="quarter" idx="12"/>
          </p:nvPr>
        </p:nvSpPr>
        <p:spPr/>
        <p:txBody>
          <a:bodyPr/>
          <a:lstStyle/>
          <a:p>
            <a:fld id="{B92F6314-9B63-4ABD-85C2-5B370FD75129}" type="slidenum">
              <a:rPr lang="es-ES" smtClean="0"/>
              <a:pPr/>
              <a:t>18</a:t>
            </a:fld>
            <a:endParaRPr lang="es-ES" dirty="0"/>
          </a:p>
        </p:txBody>
      </p:sp>
      <p:sp>
        <p:nvSpPr>
          <p:cNvPr id="12" name="11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ES" dirty="0" smtClean="0"/>
              <a:t>Feature Engineering</a:t>
            </a:r>
            <a:endParaRPr lang="es-ES" dirty="0"/>
          </a:p>
        </p:txBody>
      </p:sp>
      <p:sp>
        <p:nvSpPr>
          <p:cNvPr id="3" name="2 Marcador de contenido"/>
          <p:cNvSpPr>
            <a:spLocks noGrp="1"/>
          </p:cNvSpPr>
          <p:nvPr>
            <p:ph idx="1"/>
          </p:nvPr>
        </p:nvSpPr>
        <p:spPr>
          <a:xfrm>
            <a:off x="142844" y="1071546"/>
            <a:ext cx="4857784" cy="5072098"/>
          </a:xfrm>
        </p:spPr>
        <p:txBody>
          <a:bodyPr>
            <a:noAutofit/>
          </a:bodyPr>
          <a:lstStyle/>
          <a:p>
            <a:pPr>
              <a:buNone/>
            </a:pPr>
            <a:r>
              <a:rPr lang="es-ES" sz="2400" dirty="0" smtClean="0"/>
              <a:t>     Una vez finalizada la etapa de tratamiento de outliers, se procede a utilizar Polynomial Features de grado dos en el dataframe, también se utiliza aproximadamente un 10% de variables rándom (canaritos) para determinar la importancia de las variables que surgen de la combinación lineal de las features originales, a continuación se muestra la tabla resultante de ordenar las features por importancia una vez realizado el proceso descrito anteriormente:</a:t>
            </a:r>
            <a:endParaRPr lang="es-ES" sz="2400" dirty="0"/>
          </a:p>
        </p:txBody>
      </p:sp>
      <p:pic>
        <p:nvPicPr>
          <p:cNvPr id="4" name="3 Imagen" descr="Tabla de Importancia.png"/>
          <p:cNvPicPr>
            <a:picLocks noChangeAspect="1"/>
          </p:cNvPicPr>
          <p:nvPr/>
        </p:nvPicPr>
        <p:blipFill>
          <a:blip r:embed="rId2"/>
          <a:stretch>
            <a:fillRect/>
          </a:stretch>
        </p:blipFill>
        <p:spPr>
          <a:xfrm>
            <a:off x="5500694" y="1643050"/>
            <a:ext cx="3286584" cy="3867690"/>
          </a:xfrm>
          <a:prstGeom prst="rect">
            <a:avLst/>
          </a:prstGeom>
        </p:spPr>
      </p:pic>
      <p:cxnSp>
        <p:nvCxnSpPr>
          <p:cNvPr id="7" name="6 Conector recto"/>
          <p:cNvCxnSpPr/>
          <p:nvPr/>
        </p:nvCxnSpPr>
        <p:spPr>
          <a:xfrm>
            <a:off x="500034" y="100010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8" name="7 Conector recto"/>
          <p:cNvCxnSpPr/>
          <p:nvPr/>
        </p:nvCxnSpPr>
        <p:spPr>
          <a:xfrm rot="16200000" flipH="1">
            <a:off x="2464567" y="3750459"/>
            <a:ext cx="5429312" cy="7143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1" name="10 Marcador de número de diapositiva"/>
          <p:cNvSpPr>
            <a:spLocks noGrp="1"/>
          </p:cNvSpPr>
          <p:nvPr>
            <p:ph type="sldNum" sz="quarter" idx="12"/>
          </p:nvPr>
        </p:nvSpPr>
        <p:spPr/>
        <p:txBody>
          <a:bodyPr/>
          <a:lstStyle/>
          <a:p>
            <a:fld id="{B92F6314-9B63-4ABD-85C2-5B370FD75129}" type="slidenum">
              <a:rPr lang="es-ES" smtClean="0"/>
              <a:pPr/>
              <a:t>19</a:t>
            </a:fld>
            <a:endParaRPr lang="es-ES" dirty="0"/>
          </a:p>
        </p:txBody>
      </p:sp>
      <p:sp>
        <p:nvSpPr>
          <p:cNvPr id="12" name="11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Introducción</a:t>
            </a:r>
            <a:endParaRPr lang="es-ES" dirty="0"/>
          </a:p>
        </p:txBody>
      </p:sp>
      <p:sp>
        <p:nvSpPr>
          <p:cNvPr id="3" name="2 Marcador de contenido"/>
          <p:cNvSpPr>
            <a:spLocks noGrp="1"/>
          </p:cNvSpPr>
          <p:nvPr>
            <p:ph idx="1"/>
          </p:nvPr>
        </p:nvSpPr>
        <p:spPr>
          <a:xfrm>
            <a:off x="428596" y="1571612"/>
            <a:ext cx="8229600" cy="4525963"/>
          </a:xfrm>
        </p:spPr>
        <p:txBody>
          <a:bodyPr>
            <a:normAutofit fontScale="92500" lnSpcReduction="10000"/>
          </a:bodyPr>
          <a:lstStyle/>
          <a:p>
            <a:pPr>
              <a:buNone/>
            </a:pPr>
            <a:r>
              <a:rPr lang="es-ES" dirty="0" smtClean="0"/>
              <a:t>   La </a:t>
            </a:r>
            <a:r>
              <a:rPr lang="es-ES" dirty="0" smtClean="0"/>
              <a:t>diabetes es una enfermedad que afecta la capacidad del cuerpo de utilizar o producir insulina, lo que lleva a un elevado nivel de glucosa en sangre.</a:t>
            </a:r>
          </a:p>
          <a:p>
            <a:pPr>
              <a:buNone/>
            </a:pPr>
            <a:r>
              <a:rPr lang="es-ES" dirty="0" smtClean="0"/>
              <a:t>    Existen </a:t>
            </a:r>
            <a:r>
              <a:rPr lang="es-ES" dirty="0" smtClean="0"/>
              <a:t>dos tipos de diabetes: la diabetes tipo uno o mellitus tipo 1 (DM1), es una enfermedad autoinmune en la cual el páncreas no produce insulina. En este tipo de diabetes las células productoras de insulina son atacadas y destruidas.</a:t>
            </a:r>
          </a:p>
          <a:p>
            <a:pPr>
              <a:buNone/>
            </a:pPr>
            <a:endParaRPr lang="es-ES" dirty="0"/>
          </a:p>
        </p:txBody>
      </p:sp>
      <p:cxnSp>
        <p:nvCxnSpPr>
          <p:cNvPr id="7" name="6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8" name="7 Marcador de número de diapositiva"/>
          <p:cNvSpPr>
            <a:spLocks noGrp="1"/>
          </p:cNvSpPr>
          <p:nvPr>
            <p:ph type="sldNum" sz="quarter" idx="12"/>
          </p:nvPr>
        </p:nvSpPr>
        <p:spPr/>
        <p:txBody>
          <a:bodyPr/>
          <a:lstStyle/>
          <a:p>
            <a:fld id="{B92F6314-9B63-4ABD-85C2-5B370FD75129}" type="slidenum">
              <a:rPr lang="es-ES" smtClean="0"/>
              <a:pPr/>
              <a:t>2</a:t>
            </a:fld>
            <a:endParaRPr lang="es-ES" dirty="0"/>
          </a:p>
        </p:txBody>
      </p:sp>
      <p:sp>
        <p:nvSpPr>
          <p:cNvPr id="9" name="8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Machine Learning</a:t>
            </a:r>
            <a:endParaRPr lang="es-ES" dirty="0"/>
          </a:p>
        </p:txBody>
      </p:sp>
      <p:sp>
        <p:nvSpPr>
          <p:cNvPr id="3" name="2 Marcador de contenido"/>
          <p:cNvSpPr>
            <a:spLocks noGrp="1"/>
          </p:cNvSpPr>
          <p:nvPr>
            <p:ph idx="1"/>
          </p:nvPr>
        </p:nvSpPr>
        <p:spPr/>
        <p:txBody>
          <a:bodyPr>
            <a:normAutofit fontScale="85000" lnSpcReduction="20000"/>
          </a:bodyPr>
          <a:lstStyle/>
          <a:p>
            <a:pPr>
              <a:buNone/>
            </a:pPr>
            <a:r>
              <a:rPr lang="es-ES" dirty="0" smtClean="0"/>
              <a:t>    Con la tabla de importancia creada anteriormente, se crea un nuevo dataframe con 90 features, dado que la importancia de las mismas se distribuye entre una gran cantidad de variables.</a:t>
            </a:r>
          </a:p>
          <a:p>
            <a:pPr>
              <a:buNone/>
            </a:pPr>
            <a:r>
              <a:rPr lang="es-ES" dirty="0" smtClean="0"/>
              <a:t> </a:t>
            </a:r>
            <a:r>
              <a:rPr lang="es-ES" dirty="0" smtClean="0"/>
              <a:t>   Luego se utiliza dicha tabla para entrenar cuatro modelos y calcular las métricas. Para mejorar los resultados, se utiliza Bayes Search para buscar los mejores hiperparámetros posibles, siempre intentando hacer un equilibrio entre buenos resultados y poder computacional razonable, dado que la búsqueda de hiperparámetros es un proceso costoso computacionalmente y que puede tomar bastante tiempo. </a:t>
            </a:r>
            <a:endParaRPr lang="es-ES"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20</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 Catboost</a:t>
            </a:r>
            <a:endParaRPr lang="es-ES" dirty="0"/>
          </a:p>
        </p:txBody>
      </p:sp>
      <p:sp>
        <p:nvSpPr>
          <p:cNvPr id="3" name="2 Marcador de contenido"/>
          <p:cNvSpPr>
            <a:spLocks noGrp="1"/>
          </p:cNvSpPr>
          <p:nvPr>
            <p:ph idx="1"/>
          </p:nvPr>
        </p:nvSpPr>
        <p:spPr>
          <a:xfrm>
            <a:off x="500034" y="1357298"/>
            <a:ext cx="8229600" cy="2185990"/>
          </a:xfrm>
        </p:spPr>
        <p:txBody>
          <a:bodyPr/>
          <a:lstStyle/>
          <a:p>
            <a:pPr>
              <a:buNone/>
            </a:pPr>
            <a:r>
              <a:rPr lang="es-ES" dirty="0" smtClean="0"/>
              <a:t>    </a:t>
            </a:r>
            <a:r>
              <a:rPr lang="es-ES" sz="2400" dirty="0" smtClean="0"/>
              <a:t>En primera instancia, se entrena Catboost</a:t>
            </a:r>
            <a:r>
              <a:rPr lang="es-ES" sz="2400" dirty="0" smtClean="0"/>
              <a:t> </a:t>
            </a:r>
            <a:r>
              <a:rPr lang="es-ES" sz="2400" dirty="0" smtClean="0"/>
              <a:t>y se utiliza Bayes Search, se utiliza n_iter = 20 en lugar de 50, que sería lo más habitual, por una cuestión de poder computacional y tiempo. El espacio de hiperparámetros se configura de la siguiente manera:</a:t>
            </a:r>
            <a:endParaRPr lang="es-ES" sz="2400" dirty="0"/>
          </a:p>
        </p:txBody>
      </p:sp>
      <p:pic>
        <p:nvPicPr>
          <p:cNvPr id="4" name="3 Imagen" descr="HiperCatboost.png"/>
          <p:cNvPicPr>
            <a:picLocks noChangeAspect="1"/>
          </p:cNvPicPr>
          <p:nvPr/>
        </p:nvPicPr>
        <p:blipFill>
          <a:blip r:embed="rId2"/>
          <a:stretch>
            <a:fillRect/>
          </a:stretch>
        </p:blipFill>
        <p:spPr>
          <a:xfrm>
            <a:off x="1357290" y="3643314"/>
            <a:ext cx="6598968" cy="2581048"/>
          </a:xfrm>
          <a:prstGeom prst="rect">
            <a:avLst/>
          </a:prstGeom>
        </p:spPr>
      </p:pic>
      <p:cxnSp>
        <p:nvCxnSpPr>
          <p:cNvPr id="7" name="6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9" name="8 Marcador de número de diapositiva"/>
          <p:cNvSpPr>
            <a:spLocks noGrp="1"/>
          </p:cNvSpPr>
          <p:nvPr>
            <p:ph type="sldNum" sz="quarter" idx="12"/>
          </p:nvPr>
        </p:nvSpPr>
        <p:spPr/>
        <p:txBody>
          <a:bodyPr/>
          <a:lstStyle/>
          <a:p>
            <a:fld id="{B92F6314-9B63-4ABD-85C2-5B370FD75129}" type="slidenum">
              <a:rPr lang="es-ES" smtClean="0"/>
              <a:pPr/>
              <a:t>21</a:t>
            </a:fld>
            <a:endParaRPr lang="es-ES" dirty="0"/>
          </a:p>
        </p:txBody>
      </p:sp>
      <p:sp>
        <p:nvSpPr>
          <p:cNvPr id="10" name="9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 Catboost</a:t>
            </a:r>
            <a:endParaRPr lang="es-ES" dirty="0"/>
          </a:p>
        </p:txBody>
      </p:sp>
      <p:pic>
        <p:nvPicPr>
          <p:cNvPr id="4" name="3 Marcador de contenido" descr="descarga (11).png"/>
          <p:cNvPicPr>
            <a:picLocks noGrp="1" noChangeAspect="1"/>
          </p:cNvPicPr>
          <p:nvPr>
            <p:ph idx="1"/>
          </p:nvPr>
        </p:nvPicPr>
        <p:blipFill>
          <a:blip r:embed="rId2"/>
          <a:stretch>
            <a:fillRect/>
          </a:stretch>
        </p:blipFill>
        <p:spPr>
          <a:xfrm>
            <a:off x="4143372" y="1928802"/>
            <a:ext cx="4642874" cy="3776480"/>
          </a:xfrm>
        </p:spPr>
      </p:pic>
      <p:sp>
        <p:nvSpPr>
          <p:cNvPr id="5" name="1 Título"/>
          <p:cNvSpPr txBox="1">
            <a:spLocks/>
          </p:cNvSpPr>
          <p:nvPr/>
        </p:nvSpPr>
        <p:spPr>
          <a:xfrm>
            <a:off x="428596" y="1928802"/>
            <a:ext cx="3286148" cy="3714776"/>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La matriz de confusión que resulta del entrenamiento del modelo es la que se muestra. Se nota una mejora en las predicciones, pero en el caso de las clases 0 y 2 se podría mejorar. El accuracy de Catboost es de 0.79, lo cual es una mejora considerable</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00034"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429522" y="3856834"/>
            <a:ext cx="4857784"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2" name="11 Marcador de número de diapositiva"/>
          <p:cNvSpPr>
            <a:spLocks noGrp="1"/>
          </p:cNvSpPr>
          <p:nvPr>
            <p:ph type="sldNum" sz="quarter" idx="12"/>
          </p:nvPr>
        </p:nvSpPr>
        <p:spPr/>
        <p:txBody>
          <a:bodyPr/>
          <a:lstStyle/>
          <a:p>
            <a:fld id="{B92F6314-9B63-4ABD-85C2-5B370FD75129}" type="slidenum">
              <a:rPr lang="es-ES" smtClean="0"/>
              <a:pPr/>
              <a:t>22</a:t>
            </a:fld>
            <a:endParaRPr lang="es-ES" dirty="0"/>
          </a:p>
        </p:txBody>
      </p:sp>
      <p:sp>
        <p:nvSpPr>
          <p:cNvPr id="13" name="12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 XGBoost</a:t>
            </a:r>
            <a:endParaRPr lang="es-ES" dirty="0"/>
          </a:p>
        </p:txBody>
      </p:sp>
      <p:sp>
        <p:nvSpPr>
          <p:cNvPr id="3" name="2 Marcador de contenido"/>
          <p:cNvSpPr>
            <a:spLocks noGrp="1"/>
          </p:cNvSpPr>
          <p:nvPr>
            <p:ph idx="1"/>
          </p:nvPr>
        </p:nvSpPr>
        <p:spPr>
          <a:xfrm>
            <a:off x="500034" y="1571612"/>
            <a:ext cx="8229600" cy="1785950"/>
          </a:xfrm>
        </p:spPr>
        <p:txBody>
          <a:bodyPr>
            <a:normAutofit fontScale="77500" lnSpcReduction="20000"/>
          </a:bodyPr>
          <a:lstStyle/>
          <a:p>
            <a:pPr>
              <a:buNone/>
            </a:pPr>
            <a:r>
              <a:rPr lang="es-ES" dirty="0" smtClean="0"/>
              <a:t>     Nuevamente se utiliza un modelo de boosting, el espacio de hiperparámetros fue configurado de la siguiente manera, nuevamente se utilizó n_iter = 20 para tener un equilibrio entre precisión y recursos:</a:t>
            </a:r>
          </a:p>
          <a:p>
            <a:pPr>
              <a:buNone/>
            </a:pPr>
            <a:r>
              <a:rPr lang="es-ES" dirty="0" smtClean="0"/>
              <a:t> </a:t>
            </a:r>
            <a:endParaRPr lang="es-ES" dirty="0"/>
          </a:p>
        </p:txBody>
      </p:sp>
      <p:pic>
        <p:nvPicPr>
          <p:cNvPr id="4" name="3 Imagen" descr="HiperXGBoost.png"/>
          <p:cNvPicPr>
            <a:picLocks noChangeAspect="1"/>
          </p:cNvPicPr>
          <p:nvPr/>
        </p:nvPicPr>
        <p:blipFill>
          <a:blip r:embed="rId2"/>
          <a:stretch>
            <a:fillRect/>
          </a:stretch>
        </p:blipFill>
        <p:spPr>
          <a:xfrm>
            <a:off x="785786" y="3357562"/>
            <a:ext cx="7687748" cy="2214578"/>
          </a:xfrm>
          <a:prstGeom prst="rect">
            <a:avLst/>
          </a:prstGeom>
        </p:spPr>
      </p:pic>
      <p:cxnSp>
        <p:nvCxnSpPr>
          <p:cNvPr id="7" name="6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8" name="7 Marcador de número de diapositiva"/>
          <p:cNvSpPr>
            <a:spLocks noGrp="1"/>
          </p:cNvSpPr>
          <p:nvPr>
            <p:ph type="sldNum" sz="quarter" idx="12"/>
          </p:nvPr>
        </p:nvSpPr>
        <p:spPr/>
        <p:txBody>
          <a:bodyPr/>
          <a:lstStyle/>
          <a:p>
            <a:fld id="{B92F6314-9B63-4ABD-85C2-5B370FD75129}" type="slidenum">
              <a:rPr lang="es-ES" smtClean="0"/>
              <a:pPr/>
              <a:t>23</a:t>
            </a:fld>
            <a:endParaRPr lang="es-ES" dirty="0"/>
          </a:p>
        </p:txBody>
      </p:sp>
      <p:sp>
        <p:nvSpPr>
          <p:cNvPr id="9" name="8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 XGBoost</a:t>
            </a:r>
            <a:endParaRPr lang="es-ES" dirty="0"/>
          </a:p>
        </p:txBody>
      </p:sp>
      <p:pic>
        <p:nvPicPr>
          <p:cNvPr id="4" name="3 Marcador de contenido" descr="descarga (12).png"/>
          <p:cNvPicPr>
            <a:picLocks noGrp="1" noChangeAspect="1"/>
          </p:cNvPicPr>
          <p:nvPr>
            <p:ph idx="1"/>
          </p:nvPr>
        </p:nvPicPr>
        <p:blipFill>
          <a:blip r:embed="rId2"/>
          <a:stretch>
            <a:fillRect/>
          </a:stretch>
        </p:blipFill>
        <p:spPr>
          <a:xfrm>
            <a:off x="4286248" y="1857364"/>
            <a:ext cx="4501190" cy="3448964"/>
          </a:xfrm>
        </p:spPr>
      </p:pic>
      <p:sp>
        <p:nvSpPr>
          <p:cNvPr id="5" name="1 Título"/>
          <p:cNvSpPr txBox="1">
            <a:spLocks/>
          </p:cNvSpPr>
          <p:nvPr/>
        </p:nvSpPr>
        <p:spPr>
          <a:xfrm>
            <a:off x="428596" y="1857364"/>
            <a:ext cx="3429024" cy="3286148"/>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smtClean="0">
                <a:ln>
                  <a:noFill/>
                </a:ln>
                <a:solidFill>
                  <a:schemeClr val="tx1"/>
                </a:solidFill>
                <a:effectLst/>
                <a:uLnTx/>
                <a:uFillTx/>
                <a:latin typeface="+mj-lt"/>
                <a:ea typeface="+mj-ea"/>
                <a:cs typeface="+mj-cs"/>
              </a:rPr>
              <a:t>En este caso se nota algunos</a:t>
            </a:r>
            <a:r>
              <a:rPr kumimoji="0" lang="es-ES" sz="2800" b="0" i="0" u="none" strike="noStrike" kern="1200" cap="none" spc="0" normalizeH="0" noProof="0" dirty="0" smtClean="0">
                <a:ln>
                  <a:noFill/>
                </a:ln>
                <a:solidFill>
                  <a:schemeClr val="tx1"/>
                </a:solidFill>
                <a:effectLst/>
                <a:uLnTx/>
                <a:uFillTx/>
                <a:latin typeface="+mj-lt"/>
                <a:ea typeface="+mj-ea"/>
                <a:cs typeface="+mj-cs"/>
              </a:rPr>
              <a:t> aciertos más en la matriz de confusión con respecto a Catboost, pero la diferencia entre ambas matrices es muy leve.</a:t>
            </a:r>
            <a:endParaRPr kumimoji="0" lang="es-E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750993" y="3678239"/>
            <a:ext cx="4500594"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2" name="11 Marcador de número de diapositiva"/>
          <p:cNvSpPr>
            <a:spLocks noGrp="1"/>
          </p:cNvSpPr>
          <p:nvPr>
            <p:ph type="sldNum" sz="quarter" idx="12"/>
          </p:nvPr>
        </p:nvSpPr>
        <p:spPr/>
        <p:txBody>
          <a:bodyPr/>
          <a:lstStyle/>
          <a:p>
            <a:fld id="{B92F6314-9B63-4ABD-85C2-5B370FD75129}" type="slidenum">
              <a:rPr lang="es-ES" smtClean="0"/>
              <a:pPr/>
              <a:t>24</a:t>
            </a:fld>
            <a:endParaRPr lang="es-ES" dirty="0"/>
          </a:p>
        </p:txBody>
      </p:sp>
      <p:sp>
        <p:nvSpPr>
          <p:cNvPr id="13" name="12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 LightGBM</a:t>
            </a:r>
            <a:endParaRPr lang="es-ES" dirty="0"/>
          </a:p>
        </p:txBody>
      </p:sp>
      <p:sp>
        <p:nvSpPr>
          <p:cNvPr id="3" name="2 Marcador de contenido"/>
          <p:cNvSpPr>
            <a:spLocks noGrp="1"/>
          </p:cNvSpPr>
          <p:nvPr>
            <p:ph idx="1"/>
          </p:nvPr>
        </p:nvSpPr>
        <p:spPr>
          <a:xfrm>
            <a:off x="428596" y="1428736"/>
            <a:ext cx="8229600" cy="1714512"/>
          </a:xfrm>
        </p:spPr>
        <p:txBody>
          <a:bodyPr>
            <a:normAutofit fontScale="85000" lnSpcReduction="10000"/>
          </a:bodyPr>
          <a:lstStyle/>
          <a:p>
            <a:pPr>
              <a:buNone/>
            </a:pPr>
            <a:r>
              <a:rPr lang="es-ES" dirty="0" smtClean="0"/>
              <a:t>     En este caso, se hace uso de LightGBM, en este caso es posible hacer n_iter = 50, ya que Bayes Search encuentra los hiperparámetros en un tiempo razonable. El espacio de búsqueda es el siguiente:</a:t>
            </a:r>
            <a:endParaRPr lang="es-ES" dirty="0"/>
          </a:p>
        </p:txBody>
      </p:sp>
      <p:pic>
        <p:nvPicPr>
          <p:cNvPr id="4" name="3 Imagen" descr="HiperLGBM.png"/>
          <p:cNvPicPr>
            <a:picLocks noChangeAspect="1"/>
          </p:cNvPicPr>
          <p:nvPr/>
        </p:nvPicPr>
        <p:blipFill>
          <a:blip r:embed="rId2"/>
          <a:stretch>
            <a:fillRect/>
          </a:stretch>
        </p:blipFill>
        <p:spPr>
          <a:xfrm>
            <a:off x="1785918" y="3286124"/>
            <a:ext cx="5572164" cy="2781688"/>
          </a:xfrm>
          <a:prstGeom prst="rect">
            <a:avLst/>
          </a:prstGeom>
        </p:spPr>
      </p:pic>
      <p:cxnSp>
        <p:nvCxnSpPr>
          <p:cNvPr id="7" name="6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8" name="7 Marcador de número de diapositiva"/>
          <p:cNvSpPr>
            <a:spLocks noGrp="1"/>
          </p:cNvSpPr>
          <p:nvPr>
            <p:ph type="sldNum" sz="quarter" idx="12"/>
          </p:nvPr>
        </p:nvSpPr>
        <p:spPr/>
        <p:txBody>
          <a:bodyPr/>
          <a:lstStyle/>
          <a:p>
            <a:fld id="{B92F6314-9B63-4ABD-85C2-5B370FD75129}" type="slidenum">
              <a:rPr lang="es-ES" smtClean="0"/>
              <a:pPr/>
              <a:t>25</a:t>
            </a:fld>
            <a:endParaRPr lang="es-ES" dirty="0"/>
          </a:p>
        </p:txBody>
      </p:sp>
      <p:sp>
        <p:nvSpPr>
          <p:cNvPr id="9" name="8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-LightGBM</a:t>
            </a:r>
            <a:endParaRPr lang="es-ES" dirty="0"/>
          </a:p>
        </p:txBody>
      </p:sp>
      <p:pic>
        <p:nvPicPr>
          <p:cNvPr id="4" name="3 Marcador de contenido" descr="descarga (13).png"/>
          <p:cNvPicPr>
            <a:picLocks noGrp="1" noChangeAspect="1"/>
          </p:cNvPicPr>
          <p:nvPr>
            <p:ph idx="1"/>
          </p:nvPr>
        </p:nvPicPr>
        <p:blipFill>
          <a:blip r:embed="rId2"/>
          <a:stretch>
            <a:fillRect/>
          </a:stretch>
        </p:blipFill>
        <p:spPr>
          <a:xfrm>
            <a:off x="4286248" y="1714488"/>
            <a:ext cx="4642874" cy="3557528"/>
          </a:xfrm>
        </p:spPr>
      </p:pic>
      <p:sp>
        <p:nvSpPr>
          <p:cNvPr id="5" name="1 Título"/>
          <p:cNvSpPr txBox="1">
            <a:spLocks/>
          </p:cNvSpPr>
          <p:nvPr/>
        </p:nvSpPr>
        <p:spPr>
          <a:xfrm>
            <a:off x="642910" y="1643050"/>
            <a:ext cx="3071834" cy="3643338"/>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0" i="0" u="none" strike="noStrike" kern="1200" cap="none" spc="0" normalizeH="0" baseline="0" noProof="0" dirty="0" smtClean="0">
                <a:ln>
                  <a:noFill/>
                </a:ln>
                <a:solidFill>
                  <a:schemeClr val="tx1"/>
                </a:solidFill>
                <a:effectLst/>
                <a:uLnTx/>
                <a:uFillTx/>
                <a:latin typeface="+mj-lt"/>
                <a:ea typeface="+mj-ea"/>
                <a:cs typeface="+mj-cs"/>
              </a:rPr>
              <a:t>Nuevamente se</a:t>
            </a:r>
            <a:r>
              <a:rPr kumimoji="0" lang="es-ES" sz="2800" b="0" i="0" u="none" strike="noStrike" kern="1200" cap="none" spc="0" normalizeH="0" noProof="0" dirty="0" smtClean="0">
                <a:ln>
                  <a:noFill/>
                </a:ln>
                <a:solidFill>
                  <a:schemeClr val="tx1"/>
                </a:solidFill>
                <a:effectLst/>
                <a:uLnTx/>
                <a:uFillTx/>
                <a:latin typeface="+mj-lt"/>
                <a:ea typeface="+mj-ea"/>
                <a:cs typeface="+mj-cs"/>
              </a:rPr>
              <a:t> observa que la diferencia con las otras matrices de confusión es muy exigua, puede notarse también que las métricas son similares.</a:t>
            </a:r>
            <a:endParaRPr kumimoji="0" lang="es-ES" sz="28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581128" y="3705228"/>
            <a:ext cx="4705384" cy="952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1" name="10 Marcador de número de diapositiva"/>
          <p:cNvSpPr>
            <a:spLocks noGrp="1"/>
          </p:cNvSpPr>
          <p:nvPr>
            <p:ph type="sldNum" sz="quarter" idx="12"/>
          </p:nvPr>
        </p:nvSpPr>
        <p:spPr/>
        <p:txBody>
          <a:bodyPr/>
          <a:lstStyle/>
          <a:p>
            <a:fld id="{B92F6314-9B63-4ABD-85C2-5B370FD75129}" type="slidenum">
              <a:rPr lang="es-ES" smtClean="0"/>
              <a:pPr/>
              <a:t>26</a:t>
            </a:fld>
            <a:endParaRPr lang="es-ES" dirty="0"/>
          </a:p>
        </p:txBody>
      </p:sp>
      <p:sp>
        <p:nvSpPr>
          <p:cNvPr id="12" name="11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 Random Forest</a:t>
            </a:r>
            <a:endParaRPr lang="es-ES" dirty="0"/>
          </a:p>
        </p:txBody>
      </p:sp>
      <p:sp>
        <p:nvSpPr>
          <p:cNvPr id="3" name="2 Marcador de contenido"/>
          <p:cNvSpPr>
            <a:spLocks noGrp="1"/>
          </p:cNvSpPr>
          <p:nvPr>
            <p:ph idx="1"/>
          </p:nvPr>
        </p:nvSpPr>
        <p:spPr>
          <a:xfrm>
            <a:off x="457200" y="1600201"/>
            <a:ext cx="8229600" cy="1828799"/>
          </a:xfrm>
        </p:spPr>
        <p:txBody>
          <a:bodyPr>
            <a:normAutofit/>
          </a:bodyPr>
          <a:lstStyle/>
          <a:p>
            <a:pPr>
              <a:buNone/>
            </a:pPr>
            <a:r>
              <a:rPr lang="es-ES" sz="2800" dirty="0" smtClean="0"/>
              <a:t>    El último modelo utilizado es Random Forest, el espacio de hiperparámetros utilizado en este caso es el siguiente:</a:t>
            </a:r>
            <a:endParaRPr lang="es-ES" sz="2800" dirty="0"/>
          </a:p>
        </p:txBody>
      </p:sp>
      <p:pic>
        <p:nvPicPr>
          <p:cNvPr id="4" name="3 Imagen" descr="HiperRF.png"/>
          <p:cNvPicPr>
            <a:picLocks noChangeAspect="1"/>
          </p:cNvPicPr>
          <p:nvPr/>
        </p:nvPicPr>
        <p:blipFill>
          <a:blip r:embed="rId2"/>
          <a:stretch>
            <a:fillRect/>
          </a:stretch>
        </p:blipFill>
        <p:spPr>
          <a:xfrm>
            <a:off x="2143108" y="3500438"/>
            <a:ext cx="4902546" cy="2771462"/>
          </a:xfrm>
          <a:prstGeom prst="rect">
            <a:avLst/>
          </a:prstGeom>
        </p:spPr>
      </p:pic>
      <p:cxnSp>
        <p:nvCxnSpPr>
          <p:cNvPr id="7" name="6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8" name="7 Marcador de número de diapositiva"/>
          <p:cNvSpPr>
            <a:spLocks noGrp="1"/>
          </p:cNvSpPr>
          <p:nvPr>
            <p:ph type="sldNum" sz="quarter" idx="12"/>
          </p:nvPr>
        </p:nvSpPr>
        <p:spPr/>
        <p:txBody>
          <a:bodyPr/>
          <a:lstStyle/>
          <a:p>
            <a:fld id="{B92F6314-9B63-4ABD-85C2-5B370FD75129}" type="slidenum">
              <a:rPr lang="es-ES" smtClean="0"/>
              <a:pPr/>
              <a:t>27</a:t>
            </a:fld>
            <a:endParaRPr lang="es-ES" dirty="0"/>
          </a:p>
        </p:txBody>
      </p:sp>
      <p:sp>
        <p:nvSpPr>
          <p:cNvPr id="9" name="8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Modelos de ML – Random Forest</a:t>
            </a:r>
            <a:endParaRPr lang="es-ES" dirty="0"/>
          </a:p>
        </p:txBody>
      </p:sp>
      <p:pic>
        <p:nvPicPr>
          <p:cNvPr id="4" name="3 Marcador de contenido" descr="descarga (14).png"/>
          <p:cNvPicPr>
            <a:picLocks noGrp="1" noChangeAspect="1"/>
          </p:cNvPicPr>
          <p:nvPr>
            <p:ph idx="1"/>
          </p:nvPr>
        </p:nvPicPr>
        <p:blipFill>
          <a:blip r:embed="rId2"/>
          <a:stretch>
            <a:fillRect/>
          </a:stretch>
        </p:blipFill>
        <p:spPr>
          <a:xfrm>
            <a:off x="4102820" y="1857364"/>
            <a:ext cx="4754864" cy="3643338"/>
          </a:xfrm>
        </p:spPr>
      </p:pic>
      <p:sp>
        <p:nvSpPr>
          <p:cNvPr id="5" name="1 Título"/>
          <p:cNvSpPr txBox="1">
            <a:spLocks/>
          </p:cNvSpPr>
          <p:nvPr/>
        </p:nvSpPr>
        <p:spPr>
          <a:xfrm>
            <a:off x="357158" y="1643050"/>
            <a:ext cx="3214710" cy="4357718"/>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mj-lt"/>
                <a:ea typeface="+mj-ea"/>
                <a:cs typeface="+mj-cs"/>
              </a:rPr>
              <a:t>Random</a:t>
            </a:r>
            <a:r>
              <a:rPr kumimoji="0" lang="es-ES" sz="4400" b="0" i="0" u="none" strike="noStrike" kern="1200" cap="none" spc="0" normalizeH="0" noProof="0" dirty="0" smtClean="0">
                <a:ln>
                  <a:noFill/>
                </a:ln>
                <a:solidFill>
                  <a:schemeClr val="tx1"/>
                </a:solidFill>
                <a:effectLst/>
                <a:uLnTx/>
                <a:uFillTx/>
                <a:latin typeface="+mj-lt"/>
                <a:ea typeface="+mj-ea"/>
                <a:cs typeface="+mj-cs"/>
              </a:rPr>
              <a:t> Forest es el modelo que mejor métricas arroja, alcanzando un accuracy de 0.81 y las métricas restantes son superiores a las de otros modelos. La predicción en las clases 0 y 2 mejora levemente, aunque la de la clase uno es un poco menos precisa que las demás </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322365" y="3892553"/>
            <a:ext cx="5072098"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2" name="11 Marcador de número de diapositiva"/>
          <p:cNvSpPr>
            <a:spLocks noGrp="1"/>
          </p:cNvSpPr>
          <p:nvPr>
            <p:ph type="sldNum" sz="quarter" idx="12"/>
          </p:nvPr>
        </p:nvSpPr>
        <p:spPr/>
        <p:txBody>
          <a:bodyPr/>
          <a:lstStyle/>
          <a:p>
            <a:fld id="{B92F6314-9B63-4ABD-85C2-5B370FD75129}" type="slidenum">
              <a:rPr lang="es-ES" smtClean="0"/>
              <a:pPr/>
              <a:t>28</a:t>
            </a:fld>
            <a:endParaRPr lang="es-ES" dirty="0"/>
          </a:p>
        </p:txBody>
      </p:sp>
      <p:sp>
        <p:nvSpPr>
          <p:cNvPr id="13" name="12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Principal Components Analysis</a:t>
            </a:r>
            <a:endParaRPr lang="es-ES" dirty="0"/>
          </a:p>
        </p:txBody>
      </p:sp>
      <p:sp>
        <p:nvSpPr>
          <p:cNvPr id="3" name="2 Marcador de contenido"/>
          <p:cNvSpPr>
            <a:spLocks noGrp="1"/>
          </p:cNvSpPr>
          <p:nvPr>
            <p:ph idx="1"/>
          </p:nvPr>
        </p:nvSpPr>
        <p:spPr/>
        <p:txBody>
          <a:bodyPr>
            <a:normAutofit fontScale="92500"/>
          </a:bodyPr>
          <a:lstStyle/>
          <a:p>
            <a:pPr>
              <a:buNone/>
            </a:pPr>
            <a:r>
              <a:rPr lang="es-ES" dirty="0" smtClean="0"/>
              <a:t>    Posterior al análisis de Polynomial Features más los modelos de ML, se procedió a utilizar PCA como alternativa, haciendo uso de Bayes Search (con los mismos espacios de búsqueda) y los mismos modelos. </a:t>
            </a:r>
          </a:p>
          <a:p>
            <a:pPr>
              <a:buNone/>
            </a:pPr>
            <a:r>
              <a:rPr lang="es-ES" dirty="0" smtClean="0"/>
              <a:t> </a:t>
            </a:r>
            <a:r>
              <a:rPr lang="es-ES" dirty="0" smtClean="0"/>
              <a:t>    Para ello se tomó el dataframe balanceado y se procedió a analizar cuáles eran sus componentes principales y cuánta varianza se podía explicar con los primeros componentes principales.</a:t>
            </a:r>
            <a:endParaRPr lang="es-ES"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29</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785926"/>
            <a:ext cx="8229600" cy="4525963"/>
          </a:xfrm>
        </p:spPr>
        <p:txBody>
          <a:bodyPr>
            <a:normAutofit lnSpcReduction="10000"/>
          </a:bodyPr>
          <a:lstStyle/>
          <a:p>
            <a:pPr>
              <a:buNone/>
            </a:pPr>
            <a:r>
              <a:rPr lang="es-ES" dirty="0" smtClean="0"/>
              <a:t>   Por </a:t>
            </a:r>
            <a:r>
              <a:rPr lang="es-ES" dirty="0" smtClean="0"/>
              <a:t>otra parte, la diabetes mellitus tipo dos (DM2) impide que el cuerpo use la insulina adecuadamente, lo que causa un exceso de azúcar en sangre, condición que se denomina hiperglucemia.</a:t>
            </a:r>
          </a:p>
          <a:p>
            <a:pPr>
              <a:buNone/>
            </a:pPr>
            <a:r>
              <a:rPr lang="es-ES" dirty="0" smtClean="0"/>
              <a:t>    A </a:t>
            </a:r>
            <a:r>
              <a:rPr lang="es-ES" dirty="0" smtClean="0"/>
              <a:t>diferencia de la diabetes tipo uno, la diabetes tipo dos puede ser provocada por factores como el sobrepeso, el sedentarismo, factores genéticos, etc.</a:t>
            </a:r>
          </a:p>
          <a:p>
            <a:pPr>
              <a:buNone/>
            </a:pPr>
            <a:endParaRPr lang="es-ES" dirty="0"/>
          </a:p>
        </p:txBody>
      </p:sp>
      <p:sp>
        <p:nvSpPr>
          <p:cNvPr id="7" name="1 Título"/>
          <p:cNvSpPr>
            <a:spLocks noGrp="1"/>
          </p:cNvSpPr>
          <p:nvPr>
            <p:ph type="title"/>
          </p:nvPr>
        </p:nvSpPr>
        <p:spPr>
          <a:xfrm>
            <a:off x="457200" y="274638"/>
            <a:ext cx="8229600" cy="1143000"/>
          </a:xfrm>
        </p:spPr>
        <p:txBody>
          <a:bodyPr/>
          <a:lstStyle/>
          <a:p>
            <a:r>
              <a:rPr lang="es-ES" dirty="0" smtClean="0"/>
              <a:t>Introducción</a:t>
            </a:r>
            <a:endParaRPr lang="es-ES" dirty="0"/>
          </a:p>
        </p:txBody>
      </p:sp>
      <p:cxnSp>
        <p:nvCxnSpPr>
          <p:cNvPr id="8" name="7 Conector recto"/>
          <p:cNvCxnSpPr/>
          <p:nvPr/>
        </p:nvCxnSpPr>
        <p:spPr>
          <a:xfrm>
            <a:off x="571472" y="1428736"/>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9" name="8 Marcador de número de diapositiva"/>
          <p:cNvSpPr>
            <a:spLocks noGrp="1"/>
          </p:cNvSpPr>
          <p:nvPr>
            <p:ph type="sldNum" sz="quarter" idx="12"/>
          </p:nvPr>
        </p:nvSpPr>
        <p:spPr/>
        <p:txBody>
          <a:bodyPr/>
          <a:lstStyle/>
          <a:p>
            <a:fld id="{B92F6314-9B63-4ABD-85C2-5B370FD75129}" type="slidenum">
              <a:rPr lang="es-ES" smtClean="0"/>
              <a:pPr/>
              <a:t>3</a:t>
            </a:fld>
            <a:endParaRPr lang="es-ES" dirty="0"/>
          </a:p>
        </p:txBody>
      </p:sp>
      <p:sp>
        <p:nvSpPr>
          <p:cNvPr id="10" name="9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Principal Components Analysis</a:t>
            </a:r>
            <a:endParaRPr lang="es-ES" dirty="0"/>
          </a:p>
        </p:txBody>
      </p:sp>
      <p:sp>
        <p:nvSpPr>
          <p:cNvPr id="3" name="2 Marcador de contenido"/>
          <p:cNvSpPr>
            <a:spLocks noGrp="1"/>
          </p:cNvSpPr>
          <p:nvPr>
            <p:ph idx="1"/>
          </p:nvPr>
        </p:nvSpPr>
        <p:spPr>
          <a:xfrm>
            <a:off x="500034" y="1428737"/>
            <a:ext cx="8229600" cy="1071569"/>
          </a:xfrm>
        </p:spPr>
        <p:txBody>
          <a:bodyPr>
            <a:normAutofit/>
          </a:bodyPr>
          <a:lstStyle/>
          <a:p>
            <a:pPr>
              <a:buNone/>
            </a:pPr>
            <a:r>
              <a:rPr lang="es-ES" dirty="0" smtClean="0"/>
              <a:t>    </a:t>
            </a:r>
            <a:r>
              <a:rPr lang="es-ES" sz="2400" dirty="0" smtClean="0"/>
              <a:t>En este punto, se realiza un gráfico de los componentes principales vs la varianza y el resultado es el que sigue:</a:t>
            </a:r>
          </a:p>
          <a:p>
            <a:pPr>
              <a:buNone/>
            </a:pPr>
            <a:endParaRPr lang="es-ES" dirty="0"/>
          </a:p>
        </p:txBody>
      </p:sp>
      <p:pic>
        <p:nvPicPr>
          <p:cNvPr id="4" name="3 Imagen" descr="descarga (15).png"/>
          <p:cNvPicPr>
            <a:picLocks noChangeAspect="1"/>
          </p:cNvPicPr>
          <p:nvPr/>
        </p:nvPicPr>
        <p:blipFill>
          <a:blip r:embed="rId2"/>
          <a:stretch>
            <a:fillRect/>
          </a:stretch>
        </p:blipFill>
        <p:spPr>
          <a:xfrm>
            <a:off x="3786182" y="2928934"/>
            <a:ext cx="5000660" cy="3328722"/>
          </a:xfrm>
          <a:prstGeom prst="rect">
            <a:avLst/>
          </a:prstGeom>
        </p:spPr>
      </p:pic>
      <p:sp>
        <p:nvSpPr>
          <p:cNvPr id="5" name="1 Título"/>
          <p:cNvSpPr txBox="1">
            <a:spLocks/>
          </p:cNvSpPr>
          <p:nvPr/>
        </p:nvSpPr>
        <p:spPr>
          <a:xfrm>
            <a:off x="357158" y="2571744"/>
            <a:ext cx="3286148" cy="3571900"/>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Puede notarse que la primera componente principal tiene la mayor cantidad de varianza, mientras que en el resto de componentes principales, la misma decae lentamente, similar a una función lineal</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357158" y="1357298"/>
            <a:ext cx="8358246"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647804" y="4495808"/>
            <a:ext cx="3714776" cy="952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13" name="12 Conector recto"/>
          <p:cNvCxnSpPr/>
          <p:nvPr/>
        </p:nvCxnSpPr>
        <p:spPr>
          <a:xfrm>
            <a:off x="285720" y="2571744"/>
            <a:ext cx="8429684"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7" name="16 Marcador de número de diapositiva"/>
          <p:cNvSpPr>
            <a:spLocks noGrp="1"/>
          </p:cNvSpPr>
          <p:nvPr>
            <p:ph type="sldNum" sz="quarter" idx="12"/>
          </p:nvPr>
        </p:nvSpPr>
        <p:spPr/>
        <p:txBody>
          <a:bodyPr/>
          <a:lstStyle/>
          <a:p>
            <a:fld id="{B92F6314-9B63-4ABD-85C2-5B370FD75129}" type="slidenum">
              <a:rPr lang="es-ES" smtClean="0"/>
              <a:pPr/>
              <a:t>30</a:t>
            </a:fld>
            <a:endParaRPr lang="es-ES" dirty="0"/>
          </a:p>
        </p:txBody>
      </p:sp>
      <p:sp>
        <p:nvSpPr>
          <p:cNvPr id="18" name="1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PCA y Catboost</a:t>
            </a:r>
            <a:endParaRPr lang="es-ES" dirty="0"/>
          </a:p>
        </p:txBody>
      </p:sp>
      <p:pic>
        <p:nvPicPr>
          <p:cNvPr id="4" name="3 Marcador de contenido" descr="descarga (17).png"/>
          <p:cNvPicPr>
            <a:picLocks noGrp="1" noChangeAspect="1"/>
          </p:cNvPicPr>
          <p:nvPr>
            <p:ph idx="1"/>
          </p:nvPr>
        </p:nvPicPr>
        <p:blipFill>
          <a:blip r:embed="rId2"/>
          <a:stretch>
            <a:fillRect/>
          </a:stretch>
        </p:blipFill>
        <p:spPr>
          <a:xfrm>
            <a:off x="4357686" y="1928802"/>
            <a:ext cx="4581102" cy="3510196"/>
          </a:xfrm>
        </p:spPr>
      </p:pic>
      <p:sp>
        <p:nvSpPr>
          <p:cNvPr id="5" name="1 Título"/>
          <p:cNvSpPr txBox="1">
            <a:spLocks/>
          </p:cNvSpPr>
          <p:nvPr/>
        </p:nvSpPr>
        <p:spPr>
          <a:xfrm>
            <a:off x="428596" y="2071678"/>
            <a:ext cx="3643338" cy="3500462"/>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2600" dirty="0" smtClean="0">
                <a:latin typeface="+mj-lt"/>
                <a:ea typeface="+mj-ea"/>
                <a:cs typeface="+mj-cs"/>
              </a:rPr>
              <a:t>En este punto, se implementa Catboost y Bayes Search con el mismo espacio de búsqueda que el utilizado anteriormente, al compararlo con polynomial features y Catboost, la performance del algoritmo es ligeramente menor.</a:t>
            </a:r>
            <a:r>
              <a:rPr kumimoji="0" lang="es-ES" sz="2600" b="0" i="0" u="none" strike="noStrike" kern="1200" cap="none" spc="0" normalizeH="0" baseline="0" noProof="0" dirty="0" smtClean="0">
                <a:ln>
                  <a:noFill/>
                </a:ln>
                <a:solidFill>
                  <a:schemeClr val="tx1"/>
                </a:solidFill>
                <a:effectLst/>
                <a:uLnTx/>
                <a:uFillTx/>
                <a:latin typeface="+mj-lt"/>
                <a:ea typeface="+mj-ea"/>
                <a:cs typeface="+mj-cs"/>
              </a:rPr>
              <a:t> </a:t>
            </a:r>
            <a:endParaRPr kumimoji="0" lang="es-ES" sz="26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608117" y="3821909"/>
            <a:ext cx="4928428" cy="79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3" name="12 Marcador de número de diapositiva"/>
          <p:cNvSpPr>
            <a:spLocks noGrp="1"/>
          </p:cNvSpPr>
          <p:nvPr>
            <p:ph type="sldNum" sz="quarter" idx="12"/>
          </p:nvPr>
        </p:nvSpPr>
        <p:spPr/>
        <p:txBody>
          <a:bodyPr/>
          <a:lstStyle/>
          <a:p>
            <a:fld id="{B92F6314-9B63-4ABD-85C2-5B370FD75129}" type="slidenum">
              <a:rPr lang="es-ES" smtClean="0"/>
              <a:pPr/>
              <a:t>31</a:t>
            </a:fld>
            <a:endParaRPr lang="es-ES" dirty="0"/>
          </a:p>
        </p:txBody>
      </p:sp>
      <p:sp>
        <p:nvSpPr>
          <p:cNvPr id="14" name="13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PCA y XGBoost</a:t>
            </a:r>
            <a:endParaRPr lang="es-ES" dirty="0"/>
          </a:p>
        </p:txBody>
      </p:sp>
      <p:pic>
        <p:nvPicPr>
          <p:cNvPr id="4" name="3 Marcador de contenido" descr="descarga (18).png"/>
          <p:cNvPicPr>
            <a:picLocks noGrp="1" noChangeAspect="1"/>
          </p:cNvPicPr>
          <p:nvPr>
            <p:ph idx="1"/>
          </p:nvPr>
        </p:nvPicPr>
        <p:blipFill>
          <a:blip r:embed="rId2"/>
          <a:stretch>
            <a:fillRect/>
          </a:stretch>
        </p:blipFill>
        <p:spPr>
          <a:xfrm>
            <a:off x="4286248" y="1785926"/>
            <a:ext cx="4644066" cy="3558440"/>
          </a:xfrm>
        </p:spPr>
      </p:pic>
      <p:sp>
        <p:nvSpPr>
          <p:cNvPr id="5" name="1 Título"/>
          <p:cNvSpPr txBox="1">
            <a:spLocks/>
          </p:cNvSpPr>
          <p:nvPr/>
        </p:nvSpPr>
        <p:spPr>
          <a:xfrm>
            <a:off x="428596" y="1643050"/>
            <a:ext cx="3571900" cy="4071966"/>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4400" b="0" i="0" u="none" strike="noStrike" kern="1200" cap="none" spc="0" normalizeH="0" baseline="0" noProof="0" dirty="0" smtClean="0">
                <a:ln>
                  <a:noFill/>
                </a:ln>
                <a:solidFill>
                  <a:schemeClr val="tx1"/>
                </a:solidFill>
                <a:effectLst/>
                <a:uLnTx/>
                <a:uFillTx/>
                <a:latin typeface="+mj-lt"/>
                <a:ea typeface="+mj-ea"/>
                <a:cs typeface="+mj-cs"/>
              </a:rPr>
              <a:t>Al</a:t>
            </a:r>
            <a:r>
              <a:rPr kumimoji="0" lang="es-ES" sz="4400" b="0" i="0" u="none" strike="noStrike" kern="1200" cap="none" spc="0" normalizeH="0" noProof="0" dirty="0" smtClean="0">
                <a:ln>
                  <a:noFill/>
                </a:ln>
                <a:solidFill>
                  <a:schemeClr val="tx1"/>
                </a:solidFill>
                <a:effectLst/>
                <a:uLnTx/>
                <a:uFillTx/>
                <a:latin typeface="+mj-lt"/>
                <a:ea typeface="+mj-ea"/>
                <a:cs typeface="+mj-cs"/>
              </a:rPr>
              <a:t> aplicar XGBoost, se nota que la performance es menor al mismo algoritmo con polynomial features</a:t>
            </a:r>
            <a:r>
              <a:rPr lang="es-ES" sz="4400" dirty="0" smtClean="0">
                <a:latin typeface="+mj-lt"/>
                <a:ea typeface="+mj-ea"/>
                <a:cs typeface="+mj-cs"/>
              </a:rPr>
              <a:t>. Es posible que tomar más componentes principales mejore la performance del algoritmo</a:t>
            </a:r>
            <a:r>
              <a:rPr kumimoji="0" lang="es-ES" sz="4400" b="0" i="0" u="none" strike="noStrike" kern="1200" cap="none" spc="0" normalizeH="0" noProof="0" dirty="0" smtClean="0">
                <a:ln>
                  <a:noFill/>
                </a:ln>
                <a:solidFill>
                  <a:schemeClr val="tx1"/>
                </a:solidFill>
                <a:effectLst/>
                <a:uLnTx/>
                <a:uFillTx/>
                <a:latin typeface="+mj-lt"/>
                <a:ea typeface="+mj-ea"/>
                <a:cs typeface="+mj-cs"/>
              </a:rPr>
              <a:t> </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715274" y="3714752"/>
            <a:ext cx="4714114" cy="79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3" name="12 Marcador de número de diapositiva"/>
          <p:cNvSpPr>
            <a:spLocks noGrp="1"/>
          </p:cNvSpPr>
          <p:nvPr>
            <p:ph type="sldNum" sz="quarter" idx="12"/>
          </p:nvPr>
        </p:nvSpPr>
        <p:spPr/>
        <p:txBody>
          <a:bodyPr/>
          <a:lstStyle/>
          <a:p>
            <a:fld id="{B92F6314-9B63-4ABD-85C2-5B370FD75129}" type="slidenum">
              <a:rPr lang="es-ES" smtClean="0"/>
              <a:pPr/>
              <a:t>32</a:t>
            </a:fld>
            <a:endParaRPr lang="es-ES" dirty="0"/>
          </a:p>
        </p:txBody>
      </p:sp>
      <p:sp>
        <p:nvSpPr>
          <p:cNvPr id="14" name="13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PCA y LightGBM</a:t>
            </a:r>
            <a:endParaRPr lang="es-ES" dirty="0"/>
          </a:p>
        </p:txBody>
      </p:sp>
      <p:pic>
        <p:nvPicPr>
          <p:cNvPr id="4" name="3 Marcador de contenido" descr="descarga (19).png"/>
          <p:cNvPicPr>
            <a:picLocks noGrp="1" noChangeAspect="1"/>
          </p:cNvPicPr>
          <p:nvPr>
            <p:ph idx="1"/>
          </p:nvPr>
        </p:nvPicPr>
        <p:blipFill>
          <a:blip r:embed="rId2"/>
          <a:stretch>
            <a:fillRect/>
          </a:stretch>
        </p:blipFill>
        <p:spPr>
          <a:xfrm>
            <a:off x="4500562" y="1928802"/>
            <a:ext cx="4493988" cy="3443446"/>
          </a:xfrm>
        </p:spPr>
      </p:pic>
      <p:sp>
        <p:nvSpPr>
          <p:cNvPr id="5" name="1 Título"/>
          <p:cNvSpPr txBox="1">
            <a:spLocks/>
          </p:cNvSpPr>
          <p:nvPr/>
        </p:nvSpPr>
        <p:spPr>
          <a:xfrm>
            <a:off x="214282" y="1571612"/>
            <a:ext cx="3929090" cy="4643470"/>
          </a:xfrm>
          <a:prstGeom prst="rect">
            <a:avLst/>
          </a:prstGeom>
        </p:spPr>
        <p:txBody>
          <a:bodyPr vert="horz" lIns="91440" tIns="45720" rIns="91440" bIns="45720" rtlCol="0" anchor="ctr">
            <a:normAutofit fontScale="625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Nuevamente, la performance del algoritmo con respecto a su versión con polynomial features es ligeramente menor. La particularidad de LightGBM es que se encontraban los parámetros para n_iter = 50 en un tiempo mucho menor que el resto de los algoritmos.</a:t>
            </a:r>
            <a:endParaRPr kumimoji="0" lang="es-E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866880" y="3776666"/>
            <a:ext cx="4848260" cy="952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1" name="10 Marcador de número de diapositiva"/>
          <p:cNvSpPr>
            <a:spLocks noGrp="1"/>
          </p:cNvSpPr>
          <p:nvPr>
            <p:ph type="sldNum" sz="quarter" idx="12"/>
          </p:nvPr>
        </p:nvSpPr>
        <p:spPr/>
        <p:txBody>
          <a:bodyPr/>
          <a:lstStyle/>
          <a:p>
            <a:fld id="{B92F6314-9B63-4ABD-85C2-5B370FD75129}" type="slidenum">
              <a:rPr lang="es-ES" smtClean="0"/>
              <a:pPr/>
              <a:t>33</a:t>
            </a:fld>
            <a:endParaRPr lang="es-ES" dirty="0"/>
          </a:p>
        </p:txBody>
      </p:sp>
      <p:sp>
        <p:nvSpPr>
          <p:cNvPr id="12" name="11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PCA y Random Forest</a:t>
            </a:r>
            <a:endParaRPr lang="es-ES" dirty="0"/>
          </a:p>
        </p:txBody>
      </p:sp>
      <p:pic>
        <p:nvPicPr>
          <p:cNvPr id="4" name="3 Marcador de contenido" descr="descarga (20).png"/>
          <p:cNvPicPr>
            <a:picLocks noGrp="1" noChangeAspect="1"/>
          </p:cNvPicPr>
          <p:nvPr>
            <p:ph idx="1"/>
          </p:nvPr>
        </p:nvPicPr>
        <p:blipFill>
          <a:blip r:embed="rId2"/>
          <a:stretch>
            <a:fillRect/>
          </a:stretch>
        </p:blipFill>
        <p:spPr>
          <a:xfrm>
            <a:off x="4286248" y="2000240"/>
            <a:ext cx="4501190" cy="3448964"/>
          </a:xfrm>
        </p:spPr>
      </p:pic>
      <p:sp>
        <p:nvSpPr>
          <p:cNvPr id="5" name="1 Título"/>
          <p:cNvSpPr txBox="1">
            <a:spLocks/>
          </p:cNvSpPr>
          <p:nvPr/>
        </p:nvSpPr>
        <p:spPr>
          <a:xfrm>
            <a:off x="285720" y="1785926"/>
            <a:ext cx="3429024" cy="4286280"/>
          </a:xfrm>
          <a:prstGeom prst="rect">
            <a:avLst/>
          </a:prstGeom>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400" b="0" i="0" u="none" strike="noStrike" kern="1200" cap="none" spc="0" normalizeH="0" baseline="0" noProof="0" dirty="0" smtClean="0">
                <a:ln>
                  <a:noFill/>
                </a:ln>
                <a:solidFill>
                  <a:schemeClr val="tx1"/>
                </a:solidFill>
                <a:effectLst/>
                <a:uLnTx/>
                <a:uFillTx/>
                <a:latin typeface="+mj-lt"/>
                <a:ea typeface="+mj-ea"/>
                <a:cs typeface="+mj-cs"/>
              </a:rPr>
              <a:t>Nuevamente, Random Forest</a:t>
            </a:r>
            <a:r>
              <a:rPr kumimoji="0" lang="es-ES" sz="2400" b="0" i="0" u="none" strike="noStrike" kern="1200" cap="none" spc="0" normalizeH="0" noProof="0" dirty="0" smtClean="0">
                <a:ln>
                  <a:noFill/>
                </a:ln>
                <a:solidFill>
                  <a:schemeClr val="tx1"/>
                </a:solidFill>
                <a:effectLst/>
                <a:uLnTx/>
                <a:uFillTx/>
                <a:latin typeface="+mj-lt"/>
                <a:ea typeface="+mj-ea"/>
                <a:cs typeface="+mj-cs"/>
              </a:rPr>
              <a:t> es el que mejores métricas da en su versión con PCA</a:t>
            </a:r>
            <a:r>
              <a:rPr kumimoji="0" lang="es-ES" sz="2400" b="0" i="0" u="none" strike="noStrike" kern="1200" cap="none" spc="0" normalizeH="0" baseline="0" noProof="0" dirty="0" smtClean="0">
                <a:ln>
                  <a:noFill/>
                </a:ln>
                <a:solidFill>
                  <a:schemeClr val="tx1"/>
                </a:solidFill>
                <a:effectLst/>
                <a:uLnTx/>
                <a:uFillTx/>
                <a:latin typeface="+mj-lt"/>
                <a:ea typeface="+mj-ea"/>
                <a:cs typeface="+mj-cs"/>
              </a:rPr>
              <a:t> , sin</a:t>
            </a:r>
            <a:r>
              <a:rPr kumimoji="0" lang="es-ES" sz="2400" b="0" i="0" u="none" strike="noStrike" kern="1200" cap="none" spc="0" normalizeH="0" noProof="0" dirty="0" smtClean="0">
                <a:ln>
                  <a:noFill/>
                </a:ln>
                <a:solidFill>
                  <a:schemeClr val="tx1"/>
                </a:solidFill>
                <a:effectLst/>
                <a:uLnTx/>
                <a:uFillTx/>
                <a:latin typeface="+mj-lt"/>
                <a:ea typeface="+mj-ea"/>
                <a:cs typeface="+mj-cs"/>
              </a:rPr>
              <a:t> llegar a ser tan performante como su equivalente en polynomial features. De todos modos, la diferencia en métricas y en la matriz de confusión no es tan contundente como para inclinarse de manera definitiva por un algoritmo o por otro</a:t>
            </a:r>
            <a:endParaRPr kumimoji="0" lang="es-ES" sz="2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8" name="7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a:off x="1509690" y="3848104"/>
            <a:ext cx="4991136" cy="9524"/>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1" name="10 Marcador de número de diapositiva"/>
          <p:cNvSpPr>
            <a:spLocks noGrp="1"/>
          </p:cNvSpPr>
          <p:nvPr>
            <p:ph type="sldNum" sz="quarter" idx="12"/>
          </p:nvPr>
        </p:nvSpPr>
        <p:spPr/>
        <p:txBody>
          <a:bodyPr/>
          <a:lstStyle/>
          <a:p>
            <a:fld id="{B92F6314-9B63-4ABD-85C2-5B370FD75129}" type="slidenum">
              <a:rPr lang="es-ES" smtClean="0"/>
              <a:pPr/>
              <a:t>34</a:t>
            </a:fld>
            <a:endParaRPr lang="es-ES" dirty="0"/>
          </a:p>
        </p:txBody>
      </p:sp>
      <p:sp>
        <p:nvSpPr>
          <p:cNvPr id="12" name="11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ES" dirty="0"/>
          </a:p>
        </p:txBody>
      </p:sp>
      <p:sp>
        <p:nvSpPr>
          <p:cNvPr id="3" name="2 Marcador de contenido"/>
          <p:cNvSpPr>
            <a:spLocks noGrp="1"/>
          </p:cNvSpPr>
          <p:nvPr>
            <p:ph idx="1"/>
          </p:nvPr>
        </p:nvSpPr>
        <p:spPr/>
        <p:txBody>
          <a:bodyPr>
            <a:normAutofit fontScale="92500"/>
          </a:bodyPr>
          <a:lstStyle/>
          <a:p>
            <a:r>
              <a:rPr lang="es-ES" dirty="0" smtClean="0"/>
              <a:t> La primera conclusión a la que se arriba es que Polynomial Features con Random Forest es la combinación que mejores métricas arroja.</a:t>
            </a:r>
          </a:p>
          <a:p>
            <a:r>
              <a:rPr lang="es-ES" dirty="0" smtClean="0"/>
              <a:t>Por otra parte, resultó muy laborioso mejorar las métricas y la matriz de confusión en general, aún con las técnicas y algoritmos vistos en el curso. Sin dudas se logró un resultado correcto, pero que tiene mucho margen de mejora.</a:t>
            </a:r>
            <a:endParaRPr lang="es-ES"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35</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ES" dirty="0"/>
          </a:p>
        </p:txBody>
      </p:sp>
      <p:sp>
        <p:nvSpPr>
          <p:cNvPr id="3" name="2 Marcador de contenido"/>
          <p:cNvSpPr>
            <a:spLocks noGrp="1"/>
          </p:cNvSpPr>
          <p:nvPr>
            <p:ph idx="1"/>
          </p:nvPr>
        </p:nvSpPr>
        <p:spPr/>
        <p:txBody>
          <a:bodyPr>
            <a:normAutofit fontScale="92500" lnSpcReduction="10000"/>
          </a:bodyPr>
          <a:lstStyle/>
          <a:p>
            <a:r>
              <a:rPr lang="es-ES" dirty="0" smtClean="0"/>
              <a:t>Algunas mejoras que se podrían implementar para mejorar las métricas son: </a:t>
            </a:r>
          </a:p>
          <a:p>
            <a:pPr marL="514350" indent="-514350">
              <a:buFont typeface="+mj-lt"/>
              <a:buAutoNum type="arabicPeriod"/>
            </a:pPr>
            <a:r>
              <a:rPr lang="es-ES" dirty="0" smtClean="0"/>
              <a:t>Tomar datos fidedignos de otras fuentes (fundamental).</a:t>
            </a:r>
          </a:p>
          <a:p>
            <a:pPr marL="514350" indent="-514350">
              <a:buFont typeface="+mj-lt"/>
              <a:buAutoNum type="arabicPeriod"/>
            </a:pPr>
            <a:r>
              <a:rPr lang="es-ES" dirty="0" smtClean="0"/>
              <a:t>Aumentar la cantidad de features en Polynomial Features, aunque se tomaron una cantidad considerable de las mismas.</a:t>
            </a:r>
          </a:p>
          <a:p>
            <a:pPr marL="514350" indent="-514350">
              <a:buFont typeface="+mj-lt"/>
              <a:buAutoNum type="arabicPeriod"/>
            </a:pPr>
            <a:r>
              <a:rPr lang="es-ES" dirty="0" smtClean="0"/>
              <a:t>Tomar una mayor cantidad de componentes principales en PCA para abarcar una varianza cercana al 100%.</a:t>
            </a:r>
          </a:p>
          <a:p>
            <a:pPr marL="514350" indent="-514350">
              <a:buFont typeface="+mj-lt"/>
              <a:buAutoNum type="arabicPeriod"/>
            </a:pPr>
            <a:endParaRPr lang="es-ES"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36</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Conclusiones</a:t>
            </a:r>
            <a:endParaRPr lang="es-ES" dirty="0"/>
          </a:p>
        </p:txBody>
      </p:sp>
      <p:sp>
        <p:nvSpPr>
          <p:cNvPr id="3" name="2 Marcador de contenido"/>
          <p:cNvSpPr>
            <a:spLocks noGrp="1"/>
          </p:cNvSpPr>
          <p:nvPr>
            <p:ph idx="1"/>
          </p:nvPr>
        </p:nvSpPr>
        <p:spPr/>
        <p:txBody>
          <a:bodyPr/>
          <a:lstStyle/>
          <a:p>
            <a:pPr marL="514350" indent="-514350">
              <a:buAutoNum type="arabicPeriod" startAt="4"/>
            </a:pPr>
            <a:r>
              <a:rPr lang="es-ES" dirty="0" smtClean="0"/>
              <a:t>Hacer una búsqueda más intensiva de hiperparámetros, tomando un mayor rango de los mismos y con un número mayor de iteraciones.</a:t>
            </a:r>
          </a:p>
          <a:p>
            <a:pPr marL="514350" indent="-514350">
              <a:buAutoNum type="arabicPeriod" startAt="4"/>
            </a:pPr>
            <a:r>
              <a:rPr lang="es-ES" dirty="0" smtClean="0"/>
              <a:t>Hacer un “tuning” correcto para redes neuronales e incrementar el número de capas.</a:t>
            </a:r>
            <a:endParaRPr lang="es-ES"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37</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Agradecimientos</a:t>
            </a:r>
            <a:endParaRPr lang="es-ES" dirty="0"/>
          </a:p>
        </p:txBody>
      </p:sp>
      <p:sp>
        <p:nvSpPr>
          <p:cNvPr id="3" name="2 Marcador de contenido"/>
          <p:cNvSpPr>
            <a:spLocks noGrp="1"/>
          </p:cNvSpPr>
          <p:nvPr>
            <p:ph idx="1"/>
          </p:nvPr>
        </p:nvSpPr>
        <p:spPr/>
        <p:txBody>
          <a:bodyPr/>
          <a:lstStyle/>
          <a:p>
            <a:r>
              <a:rPr lang="es-ES" dirty="0" smtClean="0"/>
              <a:t>En primer lugar, le quiero dar las gracias y felicitar al profesor Kevin por el excelente curso que dictó. Siempre fue muy didáctico, con gran facilidad para explicar y excelente conocimiento de los temas impartidos. Con gran predisposición y responsabilidad. Espero tenerlo de profesor en algún otro curso.</a:t>
            </a:r>
            <a:endParaRPr lang="es-ES"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38</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Agradecimientos</a:t>
            </a:r>
            <a:endParaRPr lang="es-ES" dirty="0"/>
          </a:p>
        </p:txBody>
      </p:sp>
      <p:sp>
        <p:nvSpPr>
          <p:cNvPr id="3" name="2 Marcador de contenido"/>
          <p:cNvSpPr>
            <a:spLocks noGrp="1"/>
          </p:cNvSpPr>
          <p:nvPr>
            <p:ph idx="1"/>
          </p:nvPr>
        </p:nvSpPr>
        <p:spPr/>
        <p:txBody>
          <a:bodyPr/>
          <a:lstStyle/>
          <a:p>
            <a:r>
              <a:rPr lang="es-ES" dirty="0" smtClean="0"/>
              <a:t>Por otra parte, quiero darle gracias a los tutores en general, que me fueron guiando durante el cursado. La ayuda que me brindaron fue fundamental para evacuar dudas y terminar el curso en buen puerto. </a:t>
            </a:r>
          </a:p>
          <a:p>
            <a:pPr>
              <a:buNone/>
            </a:pPr>
            <a:endParaRPr lang="es-ES" dirty="0" smtClean="0"/>
          </a:p>
          <a:p>
            <a:pPr>
              <a:buNone/>
            </a:pPr>
            <a:endParaRPr lang="es-ES" dirty="0"/>
          </a:p>
        </p:txBody>
      </p:sp>
      <p:cxnSp>
        <p:nvCxnSpPr>
          <p:cNvPr id="6" name="5 Conector recto"/>
          <p:cNvCxnSpPr/>
          <p:nvPr/>
        </p:nvCxnSpPr>
        <p:spPr>
          <a:xfrm>
            <a:off x="571472" y="1357298"/>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39</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Motivación</a:t>
            </a:r>
            <a:endParaRPr lang="es-ES" dirty="0"/>
          </a:p>
        </p:txBody>
      </p:sp>
      <p:sp>
        <p:nvSpPr>
          <p:cNvPr id="3" name="2 Marcador de contenido"/>
          <p:cNvSpPr>
            <a:spLocks noGrp="1"/>
          </p:cNvSpPr>
          <p:nvPr>
            <p:ph idx="1"/>
          </p:nvPr>
        </p:nvSpPr>
        <p:spPr>
          <a:xfrm>
            <a:off x="500034" y="1714488"/>
            <a:ext cx="8229600" cy="4525963"/>
          </a:xfrm>
        </p:spPr>
        <p:txBody>
          <a:bodyPr/>
          <a:lstStyle/>
          <a:p>
            <a:pPr>
              <a:buNone/>
            </a:pPr>
            <a:r>
              <a:rPr lang="es-ES" dirty="0" smtClean="0"/>
              <a:t>   Dado </a:t>
            </a:r>
            <a:r>
              <a:rPr lang="es-ES" dirty="0" smtClean="0"/>
              <a:t>el carácter de pandemia global que tiene esta enfermedad es que se ha decidido hacer un análisis sobre datos de personas, en que cierta porción de las mismas están afectadas por los dos tipos de diabetes. La intención es procesar esos datos e intentar predecir de la manera más fidedigna posible si es que determinada persona es diabética o no.</a:t>
            </a:r>
            <a:endParaRPr lang="es-ES" dirty="0"/>
          </a:p>
        </p:txBody>
      </p:sp>
      <p:cxnSp>
        <p:nvCxnSpPr>
          <p:cNvPr id="6" name="5 Conector recto"/>
          <p:cNvCxnSpPr/>
          <p:nvPr/>
        </p:nvCxnSpPr>
        <p:spPr>
          <a:xfrm>
            <a:off x="642910" y="1428736"/>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mtClean="0"/>
              <a:pPr/>
              <a:t>4</a:t>
            </a:fld>
            <a:endParaRPr lang="es-ES"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Descripción del trabajo</a:t>
            </a:r>
            <a:endParaRPr lang="es-ES" dirty="0"/>
          </a:p>
        </p:txBody>
      </p:sp>
      <p:sp>
        <p:nvSpPr>
          <p:cNvPr id="3" name="2 Marcador de contenido"/>
          <p:cNvSpPr>
            <a:spLocks noGrp="1"/>
          </p:cNvSpPr>
          <p:nvPr>
            <p:ph idx="1"/>
          </p:nvPr>
        </p:nvSpPr>
        <p:spPr>
          <a:xfrm>
            <a:off x="500034" y="1714488"/>
            <a:ext cx="8229600" cy="4525963"/>
          </a:xfrm>
        </p:spPr>
        <p:txBody>
          <a:bodyPr>
            <a:normAutofit lnSpcReduction="10000"/>
          </a:bodyPr>
          <a:lstStyle/>
          <a:p>
            <a:pPr>
              <a:buNone/>
            </a:pPr>
            <a:r>
              <a:rPr lang="es-ES" dirty="0" smtClean="0"/>
              <a:t>   Para </a:t>
            </a:r>
            <a:r>
              <a:rPr lang="es-ES" dirty="0" smtClean="0"/>
              <a:t>lograr el objetivo descrito anteriormente, se ha procedido de la siguiente manera:</a:t>
            </a:r>
          </a:p>
          <a:p>
            <a:r>
              <a:rPr lang="es-ES" dirty="0" smtClean="0"/>
              <a:t>Carga y limpieza de los datos, principalmente eliminando los datos duplicados.</a:t>
            </a:r>
          </a:p>
          <a:p>
            <a:r>
              <a:rPr lang="es-ES" dirty="0" smtClean="0"/>
              <a:t>Realizando un Exploratory Data Analysis, para conocer cómo están conformados nuestros datos, para ello se hizo uso de gráficos. En este paso también interesa saber si hay algún tipo de relaciones entre las distintas variables.</a:t>
            </a:r>
          </a:p>
          <a:p>
            <a:pPr>
              <a:buNone/>
            </a:pPr>
            <a:endParaRPr lang="es-ES" dirty="0"/>
          </a:p>
          <a:p>
            <a:pPr>
              <a:buNone/>
            </a:pPr>
            <a:endParaRPr lang="es-ES" dirty="0" smtClean="0"/>
          </a:p>
          <a:p>
            <a:pPr>
              <a:buNone/>
            </a:pPr>
            <a:endParaRPr lang="es-ES" dirty="0"/>
          </a:p>
        </p:txBody>
      </p:sp>
      <p:cxnSp>
        <p:nvCxnSpPr>
          <p:cNvPr id="6" name="5 Conector recto"/>
          <p:cNvCxnSpPr/>
          <p:nvPr/>
        </p:nvCxnSpPr>
        <p:spPr>
          <a:xfrm>
            <a:off x="571472" y="1428736"/>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7" name="6 Marcador de número de diapositiva"/>
          <p:cNvSpPr>
            <a:spLocks noGrp="1"/>
          </p:cNvSpPr>
          <p:nvPr>
            <p:ph type="sldNum" sz="quarter" idx="12"/>
          </p:nvPr>
        </p:nvSpPr>
        <p:spPr/>
        <p:txBody>
          <a:bodyPr/>
          <a:lstStyle/>
          <a:p>
            <a:fld id="{B92F6314-9B63-4ABD-85C2-5B370FD75129}" type="slidenum">
              <a:rPr lang="es-ES" sz="1400" smtClean="0"/>
              <a:pPr/>
              <a:t>5</a:t>
            </a:fld>
            <a:endParaRPr lang="es-ES" sz="1400" dirty="0"/>
          </a:p>
        </p:txBody>
      </p:sp>
      <p:sp>
        <p:nvSpPr>
          <p:cNvPr id="8" name="7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71472" y="1500174"/>
            <a:ext cx="8229600" cy="4929222"/>
          </a:xfrm>
        </p:spPr>
        <p:txBody>
          <a:bodyPr>
            <a:normAutofit fontScale="92500"/>
          </a:bodyPr>
          <a:lstStyle/>
          <a:p>
            <a:r>
              <a:rPr lang="es-ES" dirty="0" smtClean="0"/>
              <a:t>Posteriormente, se procedió a realizar predicciones con los datos prácticamente “en crudo”, para observar el comportamiento del modelo.</a:t>
            </a:r>
          </a:p>
          <a:p>
            <a:r>
              <a:rPr lang="es-ES" dirty="0" smtClean="0"/>
              <a:t>Se utilizaron varias estrategias para el tratamiento de outliers: eliminación de outliers, reemplazo de los mismos por Q3 y Q1 del rango intercuartil, sustitución de los outliers por el valor medio y Cox-Box, de manera de observar si alguna de esas estrategias era más adecuada.</a:t>
            </a:r>
            <a:endParaRPr lang="es-ES" dirty="0"/>
          </a:p>
        </p:txBody>
      </p:sp>
      <p:sp>
        <p:nvSpPr>
          <p:cNvPr id="6" name="1 Título"/>
          <p:cNvSpPr>
            <a:spLocks noGrp="1"/>
          </p:cNvSpPr>
          <p:nvPr>
            <p:ph type="title"/>
          </p:nvPr>
        </p:nvSpPr>
        <p:spPr>
          <a:xfrm>
            <a:off x="428596" y="285728"/>
            <a:ext cx="8229600" cy="1143000"/>
          </a:xfrm>
        </p:spPr>
        <p:txBody>
          <a:bodyPr/>
          <a:lstStyle/>
          <a:p>
            <a:r>
              <a:rPr lang="es-ES" dirty="0" smtClean="0"/>
              <a:t>Descripción del trabajo</a:t>
            </a:r>
            <a:endParaRPr lang="es-ES" dirty="0"/>
          </a:p>
        </p:txBody>
      </p:sp>
      <p:cxnSp>
        <p:nvCxnSpPr>
          <p:cNvPr id="7" name="6 Conector recto"/>
          <p:cNvCxnSpPr/>
          <p:nvPr/>
        </p:nvCxnSpPr>
        <p:spPr>
          <a:xfrm>
            <a:off x="571472" y="1285860"/>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8" name="7 Marcador de número de diapositiva"/>
          <p:cNvSpPr>
            <a:spLocks noGrp="1"/>
          </p:cNvSpPr>
          <p:nvPr>
            <p:ph type="sldNum" sz="quarter" idx="12"/>
          </p:nvPr>
        </p:nvSpPr>
        <p:spPr/>
        <p:txBody>
          <a:bodyPr/>
          <a:lstStyle/>
          <a:p>
            <a:fld id="{B92F6314-9B63-4ABD-85C2-5B370FD75129}" type="slidenum">
              <a:rPr lang="es-ES" smtClean="0"/>
              <a:pPr/>
              <a:t>6</a:t>
            </a:fld>
            <a:endParaRPr lang="es-ES" dirty="0"/>
          </a:p>
        </p:txBody>
      </p:sp>
      <p:sp>
        <p:nvSpPr>
          <p:cNvPr id="9" name="8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500034" y="1357274"/>
            <a:ext cx="8229600" cy="5500726"/>
          </a:xfrm>
        </p:spPr>
        <p:txBody>
          <a:bodyPr>
            <a:normAutofit fontScale="92500" lnSpcReduction="20000"/>
          </a:bodyPr>
          <a:lstStyle/>
          <a:p>
            <a:r>
              <a:rPr lang="es-ES" dirty="0" smtClean="0"/>
              <a:t>Luego se aplicó Polynomial Features a nuestro dataframe, utilizando variables rándom (canaritos) para determinar un corte en la importancia de las variables generadas.</a:t>
            </a:r>
          </a:p>
          <a:p>
            <a:r>
              <a:rPr lang="es-ES" dirty="0" smtClean="0"/>
              <a:t>Posteriormente, se calcularon las métricas para cuatro algoritmos de clasificación: Catboost, XGBoost, LightGBM y Random Forest. Para que los algoritmos sean eficientes, se buscó tener los mejores hiperparámetros dentro de lo que el poder de cómputo permitía.</a:t>
            </a:r>
          </a:p>
          <a:p>
            <a:r>
              <a:rPr lang="es-ES" dirty="0" smtClean="0"/>
              <a:t>Finalmente, se hizo algo similar usando PCA, de manera de comparar los resultados con features engineering.</a:t>
            </a:r>
            <a:endParaRPr lang="es-ES" dirty="0"/>
          </a:p>
        </p:txBody>
      </p:sp>
      <p:sp>
        <p:nvSpPr>
          <p:cNvPr id="6" name="1 Título"/>
          <p:cNvSpPr>
            <a:spLocks noGrp="1"/>
          </p:cNvSpPr>
          <p:nvPr>
            <p:ph type="title"/>
          </p:nvPr>
        </p:nvSpPr>
        <p:spPr>
          <a:xfrm>
            <a:off x="357158" y="214290"/>
            <a:ext cx="8229600" cy="1143000"/>
          </a:xfrm>
        </p:spPr>
        <p:txBody>
          <a:bodyPr/>
          <a:lstStyle/>
          <a:p>
            <a:r>
              <a:rPr lang="es-ES" dirty="0" smtClean="0"/>
              <a:t>Descripción del trabajo</a:t>
            </a:r>
            <a:endParaRPr lang="es-ES" dirty="0"/>
          </a:p>
        </p:txBody>
      </p:sp>
      <p:cxnSp>
        <p:nvCxnSpPr>
          <p:cNvPr id="7" name="6 Conector recto"/>
          <p:cNvCxnSpPr/>
          <p:nvPr/>
        </p:nvCxnSpPr>
        <p:spPr>
          <a:xfrm>
            <a:off x="571472" y="1214422"/>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8" name="7 Marcador de número de diapositiva"/>
          <p:cNvSpPr>
            <a:spLocks noGrp="1"/>
          </p:cNvSpPr>
          <p:nvPr>
            <p:ph type="sldNum" sz="quarter" idx="12"/>
          </p:nvPr>
        </p:nvSpPr>
        <p:spPr/>
        <p:txBody>
          <a:bodyPr/>
          <a:lstStyle/>
          <a:p>
            <a:fld id="{B92F6314-9B63-4ABD-85C2-5B370FD75129}" type="slidenum">
              <a:rPr lang="es-ES" smtClean="0"/>
              <a:pPr/>
              <a:t>7</a:t>
            </a:fld>
            <a:endParaRPr lang="es-ES" dirty="0"/>
          </a:p>
        </p:txBody>
      </p:sp>
      <p:sp>
        <p:nvSpPr>
          <p:cNvPr id="9" name="8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0"/>
            <a:ext cx="8229600" cy="1143000"/>
          </a:xfrm>
        </p:spPr>
        <p:txBody>
          <a:bodyPr/>
          <a:lstStyle/>
          <a:p>
            <a:r>
              <a:rPr lang="es-ES" dirty="0" smtClean="0"/>
              <a:t>Exploratory Data Analytics</a:t>
            </a:r>
            <a:endParaRPr lang="es-ES" dirty="0"/>
          </a:p>
        </p:txBody>
      </p:sp>
      <p:sp>
        <p:nvSpPr>
          <p:cNvPr id="3" name="2 Marcador de contenido"/>
          <p:cNvSpPr>
            <a:spLocks noGrp="1"/>
          </p:cNvSpPr>
          <p:nvPr>
            <p:ph idx="1"/>
          </p:nvPr>
        </p:nvSpPr>
        <p:spPr>
          <a:xfrm>
            <a:off x="500034" y="1142984"/>
            <a:ext cx="8229600" cy="1071569"/>
          </a:xfrm>
        </p:spPr>
        <p:txBody>
          <a:bodyPr/>
          <a:lstStyle/>
          <a:p>
            <a:pPr>
              <a:buNone/>
            </a:pPr>
            <a:r>
              <a:rPr lang="es-ES" sz="2400" dirty="0" smtClean="0"/>
              <a:t>     Este </a:t>
            </a:r>
            <a:r>
              <a:rPr lang="es-ES" sz="2400" dirty="0" smtClean="0"/>
              <a:t>es el primer paso en el que se pueden sacar unas primeras conclusiones observando las gráficas: </a:t>
            </a:r>
          </a:p>
          <a:p>
            <a:endParaRPr lang="es-ES" dirty="0"/>
          </a:p>
        </p:txBody>
      </p:sp>
      <p:pic>
        <p:nvPicPr>
          <p:cNvPr id="4" name="3 Imagen" descr="Cantidad Diabéticos.png"/>
          <p:cNvPicPr>
            <a:picLocks noChangeAspect="1"/>
          </p:cNvPicPr>
          <p:nvPr/>
        </p:nvPicPr>
        <p:blipFill>
          <a:blip r:embed="rId2"/>
          <a:stretch>
            <a:fillRect/>
          </a:stretch>
        </p:blipFill>
        <p:spPr>
          <a:xfrm>
            <a:off x="4214810" y="2285992"/>
            <a:ext cx="4429158" cy="3383076"/>
          </a:xfrm>
          <a:prstGeom prst="rect">
            <a:avLst/>
          </a:prstGeom>
        </p:spPr>
      </p:pic>
      <p:sp>
        <p:nvSpPr>
          <p:cNvPr id="5" name="2 Marcador de contenido"/>
          <p:cNvSpPr txBox="1">
            <a:spLocks/>
          </p:cNvSpPr>
          <p:nvPr/>
        </p:nvSpPr>
        <p:spPr>
          <a:xfrm>
            <a:off x="428596" y="2285992"/>
            <a:ext cx="3429024" cy="3643338"/>
          </a:xfrm>
          <a:prstGeom prst="rect">
            <a:avLst/>
          </a:prstGeom>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s-ES" sz="2400" b="0" i="0" u="none" strike="noStrike" kern="1200" cap="none" spc="0" normalizeH="0" baseline="0" noProof="0" dirty="0" smtClean="0">
                <a:ln>
                  <a:noFill/>
                </a:ln>
                <a:solidFill>
                  <a:schemeClr val="tx1"/>
                </a:solidFill>
                <a:effectLst/>
                <a:uLnTx/>
                <a:uFillTx/>
                <a:latin typeface="+mn-lt"/>
                <a:ea typeface="+mn-ea"/>
                <a:cs typeface="+mn-cs"/>
              </a:rPr>
              <a:t>     Podemos</a:t>
            </a:r>
            <a:r>
              <a:rPr kumimoji="0" lang="es-ES" sz="2400" b="0" i="0" u="none" strike="noStrike" kern="1200" cap="none" spc="0" normalizeH="0" noProof="0" dirty="0" smtClean="0">
                <a:ln>
                  <a:noFill/>
                </a:ln>
                <a:solidFill>
                  <a:schemeClr val="tx1"/>
                </a:solidFill>
                <a:effectLst/>
                <a:uLnTx/>
                <a:uFillTx/>
                <a:latin typeface="+mn-lt"/>
                <a:ea typeface="+mn-ea"/>
                <a:cs typeface="+mn-cs"/>
              </a:rPr>
              <a:t> </a:t>
            </a:r>
            <a:r>
              <a:rPr kumimoji="0" lang="es-ES" sz="2400" b="0" i="0" u="none" strike="noStrike" kern="1200" cap="none" spc="0" normalizeH="0" noProof="0" dirty="0" smtClean="0">
                <a:ln>
                  <a:noFill/>
                </a:ln>
                <a:solidFill>
                  <a:schemeClr val="tx1"/>
                </a:solidFill>
                <a:effectLst/>
                <a:uLnTx/>
                <a:uFillTx/>
                <a:latin typeface="+mn-lt"/>
                <a:ea typeface="+mn-ea"/>
                <a:cs typeface="+mn-cs"/>
              </a:rPr>
              <a:t>observar que la proporción de no diabéticos es la clase mayoritaria (y por mucho) en este dataset</a:t>
            </a:r>
            <a:r>
              <a:rPr lang="es-ES" sz="2400" dirty="0" smtClean="0"/>
              <a:t>, por lo que posteriormente seguramente se requiera equilibrar las clases.</a:t>
            </a:r>
            <a:endParaRPr kumimoji="0" lang="es-ES" sz="3200" b="0" i="0" u="none" strike="noStrike" kern="1200" cap="none" spc="0" normalizeH="0" baseline="0" noProof="0" dirty="0" smtClean="0">
              <a:ln>
                <a:noFill/>
              </a:ln>
              <a:solidFill>
                <a:schemeClr val="tx1"/>
              </a:solidFill>
              <a:effectLst/>
              <a:uLnTx/>
              <a:uFillTx/>
              <a:latin typeface="+mn-lt"/>
              <a:ea typeface="+mn-ea"/>
              <a:cs typeface="+mn-cs"/>
            </a:endParaRPr>
          </a:p>
        </p:txBody>
      </p:sp>
      <p:cxnSp>
        <p:nvCxnSpPr>
          <p:cNvPr id="8" name="7 Conector recto"/>
          <p:cNvCxnSpPr/>
          <p:nvPr/>
        </p:nvCxnSpPr>
        <p:spPr>
          <a:xfrm>
            <a:off x="500034" y="2143116"/>
            <a:ext cx="8215370"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rot="5400000" flipH="1" flipV="1">
            <a:off x="2037539" y="4177511"/>
            <a:ext cx="4070378"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12" name="11 Conector recto"/>
          <p:cNvCxnSpPr/>
          <p:nvPr/>
        </p:nvCxnSpPr>
        <p:spPr>
          <a:xfrm>
            <a:off x="500034" y="6215082"/>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3" name="12 Marcador de número de diapositiva"/>
          <p:cNvSpPr>
            <a:spLocks noGrp="1"/>
          </p:cNvSpPr>
          <p:nvPr>
            <p:ph type="sldNum" sz="quarter" idx="12"/>
          </p:nvPr>
        </p:nvSpPr>
        <p:spPr/>
        <p:txBody>
          <a:bodyPr/>
          <a:lstStyle/>
          <a:p>
            <a:fld id="{B92F6314-9B63-4ABD-85C2-5B370FD75129}" type="slidenum">
              <a:rPr lang="es-ES" smtClean="0"/>
              <a:pPr/>
              <a:t>8</a:t>
            </a:fld>
            <a:endParaRPr lang="es-ES" dirty="0"/>
          </a:p>
        </p:txBody>
      </p:sp>
      <p:sp>
        <p:nvSpPr>
          <p:cNvPr id="14" name="13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28596" y="214290"/>
            <a:ext cx="8229600" cy="1143000"/>
          </a:xfrm>
        </p:spPr>
        <p:txBody>
          <a:bodyPr/>
          <a:lstStyle/>
          <a:p>
            <a:r>
              <a:rPr lang="es-ES" dirty="0" smtClean="0"/>
              <a:t>Exploratory Data Analysis</a:t>
            </a:r>
            <a:endParaRPr lang="es-ES" dirty="0"/>
          </a:p>
        </p:txBody>
      </p:sp>
      <p:pic>
        <p:nvPicPr>
          <p:cNvPr id="4" name="3 Marcador de contenido" descr="descarga (1).png"/>
          <p:cNvPicPr>
            <a:picLocks noGrp="1" noChangeAspect="1"/>
          </p:cNvPicPr>
          <p:nvPr>
            <p:ph idx="1"/>
          </p:nvPr>
        </p:nvPicPr>
        <p:blipFill>
          <a:blip r:embed="rId2"/>
          <a:stretch>
            <a:fillRect/>
          </a:stretch>
        </p:blipFill>
        <p:spPr>
          <a:xfrm>
            <a:off x="1071538" y="1428736"/>
            <a:ext cx="6797128" cy="2668602"/>
          </a:xfrm>
        </p:spPr>
      </p:pic>
      <p:sp>
        <p:nvSpPr>
          <p:cNvPr id="5" name="1 Título"/>
          <p:cNvSpPr txBox="1">
            <a:spLocks/>
          </p:cNvSpPr>
          <p:nvPr/>
        </p:nvSpPr>
        <p:spPr>
          <a:xfrm>
            <a:off x="500034" y="4357694"/>
            <a:ext cx="8229600" cy="1928826"/>
          </a:xfrm>
          <a:prstGeom prst="rect">
            <a:avLst/>
          </a:prstGeom>
        </p:spPr>
        <p:txBody>
          <a:bodyPr vert="horz" lIns="91440" tIns="45720" rIns="91440" bIns="45720" rtlCol="0" anchor="ctr">
            <a:normAutofit fontScale="55000" lnSpcReduction="200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4400" dirty="0" smtClean="0">
                <a:latin typeface="+mj-lt"/>
                <a:ea typeface="+mj-ea"/>
                <a:cs typeface="+mj-cs"/>
              </a:rPr>
              <a:t>En este boxplot de Diabetes vs Salud General (que implica la salud física como la mental), vemos que la diabetes tipo uno abarca el mayor espectro de la salud general, mientras que los diabéticos tipo dos se encuentran en el rango más  bajo. Esto último tiene sentido, ya que la diabetes tipo dos puede ser causada por factores físicos y mentales.</a:t>
            </a:r>
            <a:endParaRPr kumimoji="0" lang="es-ES" sz="4400" b="0" i="0" u="none" strike="noStrike" kern="1200" cap="none" spc="0" normalizeH="0" baseline="0" noProof="0" dirty="0" smtClean="0">
              <a:ln>
                <a:noFill/>
              </a:ln>
              <a:solidFill>
                <a:schemeClr val="tx1"/>
              </a:solidFill>
              <a:effectLst/>
              <a:uLnTx/>
              <a:uFillTx/>
              <a:latin typeface="+mj-lt"/>
              <a:ea typeface="+mj-ea"/>
              <a:cs typeface="+mj-cs"/>
            </a:endParaRPr>
          </a:p>
        </p:txBody>
      </p:sp>
      <p:cxnSp>
        <p:nvCxnSpPr>
          <p:cNvPr id="8" name="7 Conector recto"/>
          <p:cNvCxnSpPr/>
          <p:nvPr/>
        </p:nvCxnSpPr>
        <p:spPr>
          <a:xfrm>
            <a:off x="500034" y="1214422"/>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cxnSp>
        <p:nvCxnSpPr>
          <p:cNvPr id="9" name="8 Conector recto"/>
          <p:cNvCxnSpPr/>
          <p:nvPr/>
        </p:nvCxnSpPr>
        <p:spPr>
          <a:xfrm>
            <a:off x="428596" y="4286256"/>
            <a:ext cx="8143932" cy="1588"/>
          </a:xfrm>
          <a:prstGeom prst="line">
            <a:avLst/>
          </a:prstGeom>
          <a:ln>
            <a:solidFill>
              <a:srgbClr val="FF0000">
                <a:alpha val="65000"/>
              </a:srgbClr>
            </a:solidFill>
          </a:ln>
        </p:spPr>
        <p:style>
          <a:lnRef idx="3">
            <a:schemeClr val="accent2"/>
          </a:lnRef>
          <a:fillRef idx="0">
            <a:schemeClr val="accent2"/>
          </a:fillRef>
          <a:effectRef idx="2">
            <a:schemeClr val="accent2"/>
          </a:effectRef>
          <a:fontRef idx="minor">
            <a:schemeClr val="tx1"/>
          </a:fontRef>
        </p:style>
      </p:cxnSp>
      <p:sp>
        <p:nvSpPr>
          <p:cNvPr id="10" name="9 Marcador de número de diapositiva"/>
          <p:cNvSpPr>
            <a:spLocks noGrp="1"/>
          </p:cNvSpPr>
          <p:nvPr>
            <p:ph type="sldNum" sz="quarter" idx="12"/>
          </p:nvPr>
        </p:nvSpPr>
        <p:spPr/>
        <p:txBody>
          <a:bodyPr/>
          <a:lstStyle/>
          <a:p>
            <a:fld id="{B92F6314-9B63-4ABD-85C2-5B370FD75129}" type="slidenum">
              <a:rPr lang="es-ES" smtClean="0"/>
              <a:pPr/>
              <a:t>9</a:t>
            </a:fld>
            <a:endParaRPr lang="es-ES" dirty="0"/>
          </a:p>
        </p:txBody>
      </p:sp>
      <p:sp>
        <p:nvSpPr>
          <p:cNvPr id="11" name="10 Marcador de pie de página"/>
          <p:cNvSpPr>
            <a:spLocks noGrp="1"/>
          </p:cNvSpPr>
          <p:nvPr>
            <p:ph type="ftr" sz="quarter" idx="11"/>
          </p:nvPr>
        </p:nvSpPr>
        <p:spPr/>
        <p:txBody>
          <a:bodyPr/>
          <a:lstStyle/>
          <a:p>
            <a:r>
              <a:rPr lang="es-ES" dirty="0" smtClean="0"/>
              <a:t>Diabetes y Ciencia de Datos</a:t>
            </a:r>
            <a:endParaRPr lang="es-ES" dirty="0"/>
          </a:p>
        </p:txBody>
      </p:sp>
    </p:spTree>
  </p:cSld>
  <p:clrMapOvr>
    <a:masterClrMapping/>
  </p:clrMapOvr>
</p:sld>
</file>

<file path=ppt/theme/theme1.xml><?xml version="1.0" encoding="utf-8"?>
<a:theme xmlns:a="http://schemas.openxmlformats.org/drawingml/2006/main" name="Tema de Office">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810</TotalTime>
  <Words>2455</Words>
  <Application>Microsoft Office PowerPoint</Application>
  <PresentationFormat>Presentación en pantalla (4:3)</PresentationFormat>
  <Paragraphs>177</Paragraphs>
  <Slides>39</Slides>
  <Notes>1</Notes>
  <HiddenSlides>0</HiddenSlides>
  <MMClips>0</MMClips>
  <ScaleCrop>false</ScaleCrop>
  <HeadingPairs>
    <vt:vector size="4" baseType="variant">
      <vt:variant>
        <vt:lpstr>Tema</vt:lpstr>
      </vt:variant>
      <vt:variant>
        <vt:i4>1</vt:i4>
      </vt:variant>
      <vt:variant>
        <vt:lpstr>Títulos de diapositiva</vt:lpstr>
      </vt:variant>
      <vt:variant>
        <vt:i4>39</vt:i4>
      </vt:variant>
    </vt:vector>
  </HeadingPairs>
  <TitlesOfParts>
    <vt:vector size="40" baseType="lpstr">
      <vt:lpstr>Tema de Office</vt:lpstr>
      <vt:lpstr>Diabetes y Ciencia de Datos: desde la recolección de Datos hasta la Predicción</vt:lpstr>
      <vt:lpstr>Introducción</vt:lpstr>
      <vt:lpstr>Introducción</vt:lpstr>
      <vt:lpstr>Motivación</vt:lpstr>
      <vt:lpstr>Descripción del trabajo</vt:lpstr>
      <vt:lpstr>Descripción del trabajo</vt:lpstr>
      <vt:lpstr>Descripción del trabajo</vt:lpstr>
      <vt:lpstr>Exploratory Data Analytics</vt:lpstr>
      <vt:lpstr>Exploratory Data Analysis</vt:lpstr>
      <vt:lpstr>Exploratory Data Analysis</vt:lpstr>
      <vt:lpstr>Exploratory Data Analysis</vt:lpstr>
      <vt:lpstr>Primera aproximación</vt:lpstr>
      <vt:lpstr>Primera aproximación</vt:lpstr>
      <vt:lpstr>Primera aproximación</vt:lpstr>
      <vt:lpstr>Al eliminar outliers, puede notarse que la proporción se mantiene con respecto a no tratarlos, por lo que, en principio, este tratamiento no nos da una ventaja significativa.  </vt:lpstr>
      <vt:lpstr>Tratamiento de outliers</vt:lpstr>
      <vt:lpstr>Tratamiento de outliers</vt:lpstr>
      <vt:lpstr>Tratamiento de outliers</vt:lpstr>
      <vt:lpstr>Feature Engineering</vt:lpstr>
      <vt:lpstr>Modelos de Machine Learning</vt:lpstr>
      <vt:lpstr>Modelos de ML - Catboost</vt:lpstr>
      <vt:lpstr>Modelos de ML - Catboost</vt:lpstr>
      <vt:lpstr>Modelos de ML - XGBoost</vt:lpstr>
      <vt:lpstr>Modelos de ML - XGBoost</vt:lpstr>
      <vt:lpstr>Modelos de ML - LightGBM</vt:lpstr>
      <vt:lpstr>Modelos de ML -LightGBM</vt:lpstr>
      <vt:lpstr>Modelos de ML – Random Forest</vt:lpstr>
      <vt:lpstr>Modelos de ML – Random Forest</vt:lpstr>
      <vt:lpstr>Principal Components Analysis</vt:lpstr>
      <vt:lpstr>Principal Components Analysis</vt:lpstr>
      <vt:lpstr>PCA y Catboost</vt:lpstr>
      <vt:lpstr>PCA y XGBoost</vt:lpstr>
      <vt:lpstr>PCA y LightGBM</vt:lpstr>
      <vt:lpstr>PCA y Random Forest</vt:lpstr>
      <vt:lpstr>Conclusiones</vt:lpstr>
      <vt:lpstr>Conclusiones</vt:lpstr>
      <vt:lpstr>Conclusiones</vt:lpstr>
      <vt:lpstr>Agradecimientos</vt:lpstr>
      <vt:lpstr>Agradecimientos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Diabetes y Ciencia de Datos: desde la recolección de Datos hasta la Predicción</dc:title>
  <dc:creator>enzo garcia</dc:creator>
  <cp:lastModifiedBy>enzo garcia</cp:lastModifiedBy>
  <cp:revision>94</cp:revision>
  <dcterms:created xsi:type="dcterms:W3CDTF">2024-06-26T22:52:42Z</dcterms:created>
  <dcterms:modified xsi:type="dcterms:W3CDTF">2024-06-28T05:37:06Z</dcterms:modified>
</cp:coreProperties>
</file>