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3/10/2024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‹nº›</a:t>
            </a:fld>
            <a:endParaRPr lang="en-US" sz="1000" dirty="0"/>
          </a:p>
        </p:txBody>
      </p:sp>
    </p:spTree>
    <p:extLst>
      <p:ext uri="{BB962C8B-B14F-4D97-AF65-F5344CB8AC3E}">
        <p14:creationId xmlns:p14="http://schemas.microsoft.com/office/powerpoint/2010/main" val="252687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93029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7917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a:xfrm>
            <a:off x="877455" y="889832"/>
            <a:ext cx="10464800" cy="75424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a:xfrm>
            <a:off x="877454" y="1764145"/>
            <a:ext cx="10464799" cy="4350328"/>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29493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0667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3/10/2024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‹nº›</a:t>
            </a:fld>
            <a:endParaRPr lang="en-US" dirty="0"/>
          </a:p>
        </p:txBody>
      </p:sp>
    </p:spTree>
    <p:extLst>
      <p:ext uri="{BB962C8B-B14F-4D97-AF65-F5344CB8AC3E}">
        <p14:creationId xmlns:p14="http://schemas.microsoft.com/office/powerpoint/2010/main" val="173933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‹nº›</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045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351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43505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26932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3/10/2024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41683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3/10/2024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‹nº›</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557404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EB545C-D83F-C8C0-D904-5D7A9E0D43B7}"/>
              </a:ext>
            </a:extLst>
          </p:cNvPr>
          <p:cNvSpPr>
            <a:spLocks noGrp="1"/>
          </p:cNvSpPr>
          <p:nvPr>
            <p:ph type="ctrTitle"/>
          </p:nvPr>
        </p:nvSpPr>
        <p:spPr>
          <a:xfrm>
            <a:off x="6047980" y="1030406"/>
            <a:ext cx="5068121" cy="3506879"/>
          </a:xfrm>
        </p:spPr>
        <p:txBody>
          <a:bodyPr anchor="ctr">
            <a:normAutofit/>
          </a:bodyPr>
          <a:lstStyle/>
          <a:p>
            <a:pPr algn="l"/>
            <a:r>
              <a:rPr lang="pt-BR" sz="5600" dirty="0"/>
              <a:t>COMPUTAÇÃO EM NUVEM PARA WEB I</a:t>
            </a:r>
          </a:p>
        </p:txBody>
      </p:sp>
      <p:sp>
        <p:nvSpPr>
          <p:cNvPr id="3" name="Subtítulo 2">
            <a:extLst>
              <a:ext uri="{FF2B5EF4-FFF2-40B4-BE49-F238E27FC236}">
                <a16:creationId xmlns:a16="http://schemas.microsoft.com/office/drawing/2014/main" id="{41B039C0-2ECE-6670-9948-D6B4F247AC36}"/>
              </a:ext>
            </a:extLst>
          </p:cNvPr>
          <p:cNvSpPr>
            <a:spLocks noGrp="1"/>
          </p:cNvSpPr>
          <p:nvPr>
            <p:ph type="subTitle" idx="1"/>
          </p:nvPr>
        </p:nvSpPr>
        <p:spPr>
          <a:xfrm>
            <a:off x="6047980" y="4691564"/>
            <a:ext cx="5068121" cy="1136029"/>
          </a:xfrm>
        </p:spPr>
        <p:txBody>
          <a:bodyPr>
            <a:normAutofit/>
          </a:bodyPr>
          <a:lstStyle/>
          <a:p>
            <a:pPr algn="l"/>
            <a:r>
              <a:rPr lang="pt-BR" b="1" dirty="0"/>
              <a:t>Aula 04 – Microsoft Azure</a:t>
            </a:r>
          </a:p>
          <a:p>
            <a:pPr algn="l"/>
            <a:r>
              <a:rPr lang="pt-BR" dirty="0"/>
              <a:t>Prof. Anderson Vanin</a:t>
            </a:r>
          </a:p>
        </p:txBody>
      </p:sp>
      <p:pic>
        <p:nvPicPr>
          <p:cNvPr id="4" name="Picture 3">
            <a:extLst>
              <a:ext uri="{FF2B5EF4-FFF2-40B4-BE49-F238E27FC236}">
                <a16:creationId xmlns:a16="http://schemas.microsoft.com/office/drawing/2014/main" id="{DF3EF29C-05ED-2AD6-01DE-0A4A7D013816}"/>
              </a:ext>
            </a:extLst>
          </p:cNvPr>
          <p:cNvPicPr>
            <a:picLocks noChangeAspect="1"/>
          </p:cNvPicPr>
          <p:nvPr/>
        </p:nvPicPr>
        <p:blipFill rotWithShape="1">
          <a:blip r:embed="rId2"/>
          <a:srcRect l="13618" r="7577"/>
          <a:stretch/>
        </p:blipFill>
        <p:spPr>
          <a:xfrm>
            <a:off x="20" y="10"/>
            <a:ext cx="5404493" cy="6857990"/>
          </a:xfrm>
          <a:prstGeom prst="rect">
            <a:avLst/>
          </a:prstGeom>
        </p:spPr>
      </p:pic>
    </p:spTree>
    <p:extLst>
      <p:ext uri="{BB962C8B-B14F-4D97-AF65-F5344CB8AC3E}">
        <p14:creationId xmlns:p14="http://schemas.microsoft.com/office/powerpoint/2010/main" val="256827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A0DFE-B6B1-C274-6393-23A041565D96}"/>
              </a:ext>
            </a:extLst>
          </p:cNvPr>
          <p:cNvSpPr>
            <a:spLocks noGrp="1"/>
          </p:cNvSpPr>
          <p:nvPr>
            <p:ph type="title"/>
          </p:nvPr>
        </p:nvSpPr>
        <p:spPr/>
        <p:txBody>
          <a:bodyPr>
            <a:noAutofit/>
          </a:bodyPr>
          <a:lstStyle/>
          <a:p>
            <a:r>
              <a:rPr lang="pt-BR" sz="3600" dirty="0"/>
              <a:t>Como usar o prompt de comando do Windows?</a:t>
            </a:r>
          </a:p>
        </p:txBody>
      </p:sp>
      <p:sp>
        <p:nvSpPr>
          <p:cNvPr id="3" name="Espaço Reservado para Conteúdo 2">
            <a:extLst>
              <a:ext uri="{FF2B5EF4-FFF2-40B4-BE49-F238E27FC236}">
                <a16:creationId xmlns:a16="http://schemas.microsoft.com/office/drawing/2014/main" id="{6626B107-FB84-0540-E44C-0F00495C9C55}"/>
              </a:ext>
            </a:extLst>
          </p:cNvPr>
          <p:cNvSpPr>
            <a:spLocks noGrp="1"/>
          </p:cNvSpPr>
          <p:nvPr>
            <p:ph idx="1"/>
          </p:nvPr>
        </p:nvSpPr>
        <p:spPr/>
        <p:txBody>
          <a:bodyPr/>
          <a:lstStyle/>
          <a:p>
            <a:pPr marL="0" indent="0">
              <a:buNone/>
            </a:pPr>
            <a:r>
              <a:rPr lang="pt-BR" dirty="0"/>
              <a:t>Outra opção nos sistemas modernos é digitar CMD diretamente na barra de pesquisa, ao lado do botão Iniciar na barra de tarefas.</a:t>
            </a:r>
          </a:p>
        </p:txBody>
      </p:sp>
      <p:pic>
        <p:nvPicPr>
          <p:cNvPr id="3074" name="Picture 2" descr=" ">
            <a:extLst>
              <a:ext uri="{FF2B5EF4-FFF2-40B4-BE49-F238E27FC236}">
                <a16:creationId xmlns:a16="http://schemas.microsoft.com/office/drawing/2014/main" id="{D07DF480-6C2B-DAE8-803C-0A4845B26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7" y="2981324"/>
            <a:ext cx="4200525" cy="364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5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AE278-C4F8-7068-1DA8-3626907A0EEE}"/>
              </a:ext>
            </a:extLst>
          </p:cNvPr>
          <p:cNvSpPr>
            <a:spLocks noGrp="1"/>
          </p:cNvSpPr>
          <p:nvPr>
            <p:ph type="title"/>
          </p:nvPr>
        </p:nvSpPr>
        <p:spPr/>
        <p:txBody>
          <a:bodyPr/>
          <a:lstStyle/>
          <a:p>
            <a:r>
              <a:rPr lang="pt-BR" dirty="0">
                <a:solidFill>
                  <a:srgbClr val="FF0000"/>
                </a:solidFill>
              </a:rPr>
              <a:t>ATENÇÃO</a:t>
            </a:r>
          </a:p>
        </p:txBody>
      </p:sp>
      <p:sp>
        <p:nvSpPr>
          <p:cNvPr id="3" name="Espaço Reservado para Conteúdo 2">
            <a:extLst>
              <a:ext uri="{FF2B5EF4-FFF2-40B4-BE49-F238E27FC236}">
                <a16:creationId xmlns:a16="http://schemas.microsoft.com/office/drawing/2014/main" id="{9108EC07-739D-7D27-DE26-BE7E42DDDA79}"/>
              </a:ext>
            </a:extLst>
          </p:cNvPr>
          <p:cNvSpPr>
            <a:spLocks noGrp="1"/>
          </p:cNvSpPr>
          <p:nvPr>
            <p:ph idx="1"/>
          </p:nvPr>
        </p:nvSpPr>
        <p:spPr/>
        <p:txBody>
          <a:bodyPr>
            <a:normAutofit fontScale="92500" lnSpcReduction="10000"/>
          </a:bodyPr>
          <a:lstStyle/>
          <a:p>
            <a:pPr marL="0" indent="0">
              <a:buNone/>
            </a:pPr>
            <a:r>
              <a:rPr lang="pt-BR" dirty="0"/>
              <a:t>É importante saber que o prompt de comando não funciona como a interface gráfica do Windows. Por exemplo, se você exclui um arquivo no Windows, o sistema primeiro solicitará uma confirmação para excluí-lo, e depois o moverá para a lixeira. </a:t>
            </a:r>
            <a:r>
              <a:rPr lang="pt-BR" b="1" dirty="0">
                <a:solidFill>
                  <a:srgbClr val="FF0000"/>
                </a:solidFill>
              </a:rPr>
              <a:t>Já no prompt de comando, a exclusão é um caminho sem volta</a:t>
            </a:r>
            <a:r>
              <a:rPr lang="pt-BR" dirty="0"/>
              <a:t>.</a:t>
            </a:r>
          </a:p>
          <a:p>
            <a:pPr marL="0" indent="0">
              <a:buNone/>
            </a:pPr>
            <a:r>
              <a:rPr lang="pt-BR" dirty="0"/>
              <a:t>Além disso, </a:t>
            </a:r>
            <a:r>
              <a:rPr lang="pt-BR" b="1" dirty="0">
                <a:solidFill>
                  <a:srgbClr val="FF0000"/>
                </a:solidFill>
              </a:rPr>
              <a:t>no prompt de comando, você pode usar comandos que podem desestabilizar completamente o sistema operacional</a:t>
            </a:r>
            <a:r>
              <a:rPr lang="pt-BR" dirty="0"/>
              <a:t> ou a conexão com a internet, portanto </a:t>
            </a:r>
            <a:r>
              <a:rPr lang="pt-BR" b="1" dirty="0">
                <a:solidFill>
                  <a:srgbClr val="FF0000"/>
                </a:solidFill>
              </a:rPr>
              <a:t>TENHA CUIDADO AO USAR O CMD</a:t>
            </a:r>
            <a:r>
              <a:rPr lang="pt-BR" dirty="0"/>
              <a:t>. Recomendamos que o CMD seja usado ​​apenas por pessoas com conhecimento prévio dos comandos do prompt de comando do Windows, e sempre sabendo o que está sendo feito.</a:t>
            </a:r>
          </a:p>
        </p:txBody>
      </p:sp>
    </p:spTree>
    <p:extLst>
      <p:ext uri="{BB962C8B-B14F-4D97-AF65-F5344CB8AC3E}">
        <p14:creationId xmlns:p14="http://schemas.microsoft.com/office/powerpoint/2010/main" val="265087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F1127-84FF-9E82-70ED-D2448CD41FB7}"/>
              </a:ext>
            </a:extLst>
          </p:cNvPr>
          <p:cNvSpPr>
            <a:spLocks noGrp="1"/>
          </p:cNvSpPr>
          <p:nvPr>
            <p:ph type="title"/>
          </p:nvPr>
        </p:nvSpPr>
        <p:spPr/>
        <p:txBody>
          <a:bodyPr/>
          <a:lstStyle/>
          <a:p>
            <a:r>
              <a:rPr lang="pt-BR" dirty="0"/>
              <a:t>O Console cmd.exe</a:t>
            </a:r>
          </a:p>
        </p:txBody>
      </p:sp>
      <p:sp>
        <p:nvSpPr>
          <p:cNvPr id="3" name="Espaço Reservado para Conteúdo 2">
            <a:extLst>
              <a:ext uri="{FF2B5EF4-FFF2-40B4-BE49-F238E27FC236}">
                <a16:creationId xmlns:a16="http://schemas.microsoft.com/office/drawing/2014/main" id="{D59963D3-75CF-7E4E-846C-AFAA9F5BB754}"/>
              </a:ext>
            </a:extLst>
          </p:cNvPr>
          <p:cNvSpPr>
            <a:spLocks noGrp="1"/>
          </p:cNvSpPr>
          <p:nvPr>
            <p:ph idx="1"/>
          </p:nvPr>
        </p:nvSpPr>
        <p:spPr/>
        <p:txBody>
          <a:bodyPr/>
          <a:lstStyle/>
          <a:p>
            <a:r>
              <a:rPr lang="pt-BR" dirty="0"/>
              <a:t>Comandos básicos</a:t>
            </a:r>
          </a:p>
          <a:p>
            <a:r>
              <a:rPr lang="pt-BR" dirty="0"/>
              <a:t>Atalhos de tecla</a:t>
            </a:r>
          </a:p>
          <a:p>
            <a:r>
              <a:rPr lang="pt-BR" dirty="0"/>
              <a:t>Personalização</a:t>
            </a:r>
          </a:p>
        </p:txBody>
      </p:sp>
    </p:spTree>
    <p:extLst>
      <p:ext uri="{BB962C8B-B14F-4D97-AF65-F5344CB8AC3E}">
        <p14:creationId xmlns:p14="http://schemas.microsoft.com/office/powerpoint/2010/main" val="80687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F1127-84FF-9E82-70ED-D2448CD41FB7}"/>
              </a:ext>
            </a:extLst>
          </p:cNvPr>
          <p:cNvSpPr>
            <a:spLocks noGrp="1"/>
          </p:cNvSpPr>
          <p:nvPr>
            <p:ph type="title"/>
          </p:nvPr>
        </p:nvSpPr>
        <p:spPr/>
        <p:txBody>
          <a:bodyPr/>
          <a:lstStyle/>
          <a:p>
            <a:r>
              <a:rPr lang="pt-BR" dirty="0"/>
              <a:t>O Console cmd.exe</a:t>
            </a:r>
          </a:p>
        </p:txBody>
      </p:sp>
      <p:sp>
        <p:nvSpPr>
          <p:cNvPr id="3" name="Espaço Reservado para Conteúdo 2">
            <a:extLst>
              <a:ext uri="{FF2B5EF4-FFF2-40B4-BE49-F238E27FC236}">
                <a16:creationId xmlns:a16="http://schemas.microsoft.com/office/drawing/2014/main" id="{D59963D3-75CF-7E4E-846C-AFAA9F5BB754}"/>
              </a:ext>
            </a:extLst>
          </p:cNvPr>
          <p:cNvSpPr>
            <a:spLocks noGrp="1"/>
          </p:cNvSpPr>
          <p:nvPr>
            <p:ph idx="1"/>
          </p:nvPr>
        </p:nvSpPr>
        <p:spPr/>
        <p:txBody>
          <a:bodyPr numCol="2">
            <a:normAutofit/>
          </a:bodyPr>
          <a:lstStyle/>
          <a:p>
            <a:r>
              <a:rPr lang="pt-BR" sz="4000" dirty="0" err="1"/>
              <a:t>cls</a:t>
            </a:r>
            <a:endParaRPr lang="pt-BR" sz="4000" dirty="0"/>
          </a:p>
          <a:p>
            <a:r>
              <a:rPr lang="pt-BR" sz="4000" dirty="0"/>
              <a:t>Echo</a:t>
            </a:r>
          </a:p>
          <a:p>
            <a:r>
              <a:rPr lang="pt-BR" sz="4000" dirty="0" err="1"/>
              <a:t>Vol</a:t>
            </a:r>
            <a:endParaRPr lang="pt-BR" sz="4000" dirty="0"/>
          </a:p>
          <a:p>
            <a:r>
              <a:rPr lang="pt-BR" sz="4000" dirty="0"/>
              <a:t>Ver</a:t>
            </a:r>
          </a:p>
          <a:p>
            <a:r>
              <a:rPr lang="pt-BR" sz="4000" dirty="0"/>
              <a:t>Clip</a:t>
            </a:r>
          </a:p>
          <a:p>
            <a:r>
              <a:rPr lang="pt-BR" sz="4000" dirty="0"/>
              <a:t>Date</a:t>
            </a:r>
          </a:p>
          <a:p>
            <a:r>
              <a:rPr lang="pt-BR" sz="4000" dirty="0"/>
              <a:t>Time</a:t>
            </a:r>
          </a:p>
          <a:p>
            <a:r>
              <a:rPr lang="pt-BR" sz="4000" dirty="0"/>
              <a:t>Start</a:t>
            </a:r>
          </a:p>
          <a:p>
            <a:r>
              <a:rPr lang="pt-BR" sz="4000" dirty="0" err="1"/>
              <a:t>Winver</a:t>
            </a:r>
            <a:endParaRPr lang="pt-BR" sz="4000" dirty="0"/>
          </a:p>
          <a:p>
            <a:r>
              <a:rPr lang="pt-BR" sz="4000" dirty="0" err="1"/>
              <a:t>Exit</a:t>
            </a:r>
            <a:endParaRPr lang="pt-BR" sz="4000" dirty="0"/>
          </a:p>
        </p:txBody>
      </p:sp>
    </p:spTree>
    <p:extLst>
      <p:ext uri="{BB962C8B-B14F-4D97-AF65-F5344CB8AC3E}">
        <p14:creationId xmlns:p14="http://schemas.microsoft.com/office/powerpoint/2010/main" val="426729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BE295-6C7B-21E6-07D3-8994D804C364}"/>
              </a:ext>
            </a:extLst>
          </p:cNvPr>
          <p:cNvSpPr>
            <a:spLocks noGrp="1"/>
          </p:cNvSpPr>
          <p:nvPr>
            <p:ph type="title"/>
          </p:nvPr>
        </p:nvSpPr>
        <p:spPr/>
        <p:txBody>
          <a:bodyPr/>
          <a:lstStyle/>
          <a:p>
            <a:r>
              <a:rPr lang="pt-BR" dirty="0"/>
              <a:t>Echo</a:t>
            </a:r>
          </a:p>
        </p:txBody>
      </p:sp>
      <p:sp>
        <p:nvSpPr>
          <p:cNvPr id="3" name="Espaço Reservado para Conteúdo 2">
            <a:extLst>
              <a:ext uri="{FF2B5EF4-FFF2-40B4-BE49-F238E27FC236}">
                <a16:creationId xmlns:a16="http://schemas.microsoft.com/office/drawing/2014/main" id="{FEA2C0C6-665F-E6B0-50A6-87CE38AA1BED}"/>
              </a:ext>
            </a:extLst>
          </p:cNvPr>
          <p:cNvSpPr>
            <a:spLocks noGrp="1"/>
          </p:cNvSpPr>
          <p:nvPr>
            <p:ph idx="1"/>
          </p:nvPr>
        </p:nvSpPr>
        <p:spPr/>
        <p:txBody>
          <a:bodyPr/>
          <a:lstStyle/>
          <a:p>
            <a:r>
              <a:rPr lang="pt-BR" dirty="0"/>
              <a:t>Comando básico em arquivos </a:t>
            </a:r>
            <a:r>
              <a:rPr lang="pt-BR" dirty="0" err="1"/>
              <a:t>bat</a:t>
            </a:r>
            <a:r>
              <a:rPr lang="pt-BR" dirty="0"/>
              <a:t> para exibir algo em tela</a:t>
            </a:r>
          </a:p>
        </p:txBody>
      </p:sp>
      <p:pic>
        <p:nvPicPr>
          <p:cNvPr id="5" name="Imagem 4">
            <a:extLst>
              <a:ext uri="{FF2B5EF4-FFF2-40B4-BE49-F238E27FC236}">
                <a16:creationId xmlns:a16="http://schemas.microsoft.com/office/drawing/2014/main" id="{2FA26907-90B9-DD98-A2E1-354244D78FFF}"/>
              </a:ext>
            </a:extLst>
          </p:cNvPr>
          <p:cNvPicPr>
            <a:picLocks noChangeAspect="1"/>
          </p:cNvPicPr>
          <p:nvPr/>
        </p:nvPicPr>
        <p:blipFill>
          <a:blip r:embed="rId2"/>
          <a:stretch>
            <a:fillRect/>
          </a:stretch>
        </p:blipFill>
        <p:spPr>
          <a:xfrm>
            <a:off x="2886635" y="2558218"/>
            <a:ext cx="6418729" cy="3409950"/>
          </a:xfrm>
          <a:prstGeom prst="rect">
            <a:avLst/>
          </a:prstGeom>
        </p:spPr>
      </p:pic>
    </p:spTree>
    <p:extLst>
      <p:ext uri="{BB962C8B-B14F-4D97-AF65-F5344CB8AC3E}">
        <p14:creationId xmlns:p14="http://schemas.microsoft.com/office/powerpoint/2010/main" val="216310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BE295-6C7B-21E6-07D3-8994D804C364}"/>
              </a:ext>
            </a:extLst>
          </p:cNvPr>
          <p:cNvSpPr>
            <a:spLocks noGrp="1"/>
          </p:cNvSpPr>
          <p:nvPr>
            <p:ph type="title"/>
          </p:nvPr>
        </p:nvSpPr>
        <p:spPr/>
        <p:txBody>
          <a:bodyPr/>
          <a:lstStyle/>
          <a:p>
            <a:r>
              <a:rPr lang="pt-BR" dirty="0"/>
              <a:t>Echo</a:t>
            </a:r>
          </a:p>
        </p:txBody>
      </p:sp>
      <p:sp>
        <p:nvSpPr>
          <p:cNvPr id="3" name="Espaço Reservado para Conteúdo 2">
            <a:extLst>
              <a:ext uri="{FF2B5EF4-FFF2-40B4-BE49-F238E27FC236}">
                <a16:creationId xmlns:a16="http://schemas.microsoft.com/office/drawing/2014/main" id="{FEA2C0C6-665F-E6B0-50A6-87CE38AA1BED}"/>
              </a:ext>
            </a:extLst>
          </p:cNvPr>
          <p:cNvSpPr>
            <a:spLocks noGrp="1"/>
          </p:cNvSpPr>
          <p:nvPr>
            <p:ph idx="1"/>
          </p:nvPr>
        </p:nvSpPr>
        <p:spPr/>
        <p:txBody>
          <a:bodyPr/>
          <a:lstStyle/>
          <a:p>
            <a:r>
              <a:rPr lang="pt-BR" dirty="0"/>
              <a:t>Este comando também pode ativar ou desativar respostas do sistema</a:t>
            </a:r>
          </a:p>
        </p:txBody>
      </p:sp>
      <p:pic>
        <p:nvPicPr>
          <p:cNvPr id="6" name="Imagem 5">
            <a:extLst>
              <a:ext uri="{FF2B5EF4-FFF2-40B4-BE49-F238E27FC236}">
                <a16:creationId xmlns:a16="http://schemas.microsoft.com/office/drawing/2014/main" id="{CD01F665-A7B9-1C52-2CAD-CF82CD17CA96}"/>
              </a:ext>
            </a:extLst>
          </p:cNvPr>
          <p:cNvPicPr>
            <a:picLocks noChangeAspect="1"/>
          </p:cNvPicPr>
          <p:nvPr/>
        </p:nvPicPr>
        <p:blipFill rotWithShape="1">
          <a:blip r:embed="rId2"/>
          <a:srcRect r="68854" b="59804"/>
          <a:stretch/>
        </p:blipFill>
        <p:spPr>
          <a:xfrm>
            <a:off x="1273051" y="2710592"/>
            <a:ext cx="4623362" cy="3169864"/>
          </a:xfrm>
          <a:prstGeom prst="rect">
            <a:avLst/>
          </a:prstGeom>
        </p:spPr>
      </p:pic>
      <p:pic>
        <p:nvPicPr>
          <p:cNvPr id="8" name="Imagem 7">
            <a:extLst>
              <a:ext uri="{FF2B5EF4-FFF2-40B4-BE49-F238E27FC236}">
                <a16:creationId xmlns:a16="http://schemas.microsoft.com/office/drawing/2014/main" id="{3C9C8027-6D75-B654-8943-A5803F420319}"/>
              </a:ext>
            </a:extLst>
          </p:cNvPr>
          <p:cNvPicPr>
            <a:picLocks noChangeAspect="1"/>
          </p:cNvPicPr>
          <p:nvPr/>
        </p:nvPicPr>
        <p:blipFill rotWithShape="1">
          <a:blip r:embed="rId3"/>
          <a:srcRect r="76641" b="67181"/>
          <a:stretch/>
        </p:blipFill>
        <p:spPr>
          <a:xfrm>
            <a:off x="6391275" y="2710591"/>
            <a:ext cx="4391025" cy="3169864"/>
          </a:xfrm>
          <a:prstGeom prst="rect">
            <a:avLst/>
          </a:prstGeom>
        </p:spPr>
      </p:pic>
    </p:spTree>
    <p:extLst>
      <p:ext uri="{BB962C8B-B14F-4D97-AF65-F5344CB8AC3E}">
        <p14:creationId xmlns:p14="http://schemas.microsoft.com/office/powerpoint/2010/main" val="11678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F3D1D-418D-3955-0BA3-E63D7A357A6F}"/>
              </a:ext>
            </a:extLst>
          </p:cNvPr>
          <p:cNvSpPr>
            <a:spLocks noGrp="1"/>
          </p:cNvSpPr>
          <p:nvPr>
            <p:ph type="title"/>
          </p:nvPr>
        </p:nvSpPr>
        <p:spPr/>
        <p:txBody>
          <a:bodyPr/>
          <a:lstStyle/>
          <a:p>
            <a:r>
              <a:rPr lang="pt-BR" dirty="0" err="1"/>
              <a:t>vol</a:t>
            </a:r>
            <a:endParaRPr lang="pt-BR" dirty="0"/>
          </a:p>
        </p:txBody>
      </p:sp>
      <p:pic>
        <p:nvPicPr>
          <p:cNvPr id="5" name="Espaço Reservado para Conteúdo 4">
            <a:extLst>
              <a:ext uri="{FF2B5EF4-FFF2-40B4-BE49-F238E27FC236}">
                <a16:creationId xmlns:a16="http://schemas.microsoft.com/office/drawing/2014/main" id="{29C29F6B-1A46-5541-B56A-1A517AD57BF1}"/>
              </a:ext>
            </a:extLst>
          </p:cNvPr>
          <p:cNvPicPr>
            <a:picLocks noGrp="1" noChangeAspect="1"/>
          </p:cNvPicPr>
          <p:nvPr>
            <p:ph idx="1"/>
          </p:nvPr>
        </p:nvPicPr>
        <p:blipFill>
          <a:blip r:embed="rId2"/>
          <a:stretch>
            <a:fillRect/>
          </a:stretch>
        </p:blipFill>
        <p:spPr>
          <a:xfrm>
            <a:off x="1790920" y="2026672"/>
            <a:ext cx="8610159" cy="2526277"/>
          </a:xfrm>
        </p:spPr>
      </p:pic>
    </p:spTree>
    <p:extLst>
      <p:ext uri="{BB962C8B-B14F-4D97-AF65-F5344CB8AC3E}">
        <p14:creationId xmlns:p14="http://schemas.microsoft.com/office/powerpoint/2010/main" val="82179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33AF8-4B07-3536-09DC-7A54AA9A873F}"/>
              </a:ext>
            </a:extLst>
          </p:cNvPr>
          <p:cNvSpPr>
            <a:spLocks noGrp="1"/>
          </p:cNvSpPr>
          <p:nvPr>
            <p:ph type="title"/>
          </p:nvPr>
        </p:nvSpPr>
        <p:spPr/>
        <p:txBody>
          <a:bodyPr/>
          <a:lstStyle/>
          <a:p>
            <a:r>
              <a:rPr lang="pt-BR" dirty="0"/>
              <a:t>ver</a:t>
            </a:r>
          </a:p>
        </p:txBody>
      </p:sp>
      <p:pic>
        <p:nvPicPr>
          <p:cNvPr id="5" name="Espaço Reservado para Conteúdo 4">
            <a:extLst>
              <a:ext uri="{FF2B5EF4-FFF2-40B4-BE49-F238E27FC236}">
                <a16:creationId xmlns:a16="http://schemas.microsoft.com/office/drawing/2014/main" id="{DEA6507F-5BAA-6DC2-FC9B-DDF0BC6A50AA}"/>
              </a:ext>
            </a:extLst>
          </p:cNvPr>
          <p:cNvPicPr>
            <a:picLocks noGrp="1" noChangeAspect="1"/>
          </p:cNvPicPr>
          <p:nvPr>
            <p:ph idx="1"/>
          </p:nvPr>
        </p:nvPicPr>
        <p:blipFill>
          <a:blip r:embed="rId2"/>
          <a:stretch>
            <a:fillRect/>
          </a:stretch>
        </p:blipFill>
        <p:spPr>
          <a:xfrm>
            <a:off x="2247555" y="1763713"/>
            <a:ext cx="7725466" cy="4351337"/>
          </a:xfrm>
        </p:spPr>
      </p:pic>
    </p:spTree>
    <p:extLst>
      <p:ext uri="{BB962C8B-B14F-4D97-AF65-F5344CB8AC3E}">
        <p14:creationId xmlns:p14="http://schemas.microsoft.com/office/powerpoint/2010/main" val="9906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581EF-A7AD-F6E3-A9F0-3668A26389AC}"/>
              </a:ext>
            </a:extLst>
          </p:cNvPr>
          <p:cNvSpPr>
            <a:spLocks noGrp="1"/>
          </p:cNvSpPr>
          <p:nvPr>
            <p:ph type="title"/>
          </p:nvPr>
        </p:nvSpPr>
        <p:spPr/>
        <p:txBody>
          <a:bodyPr/>
          <a:lstStyle/>
          <a:p>
            <a:r>
              <a:rPr lang="pt-BR" dirty="0"/>
              <a:t>clip</a:t>
            </a:r>
          </a:p>
        </p:txBody>
      </p:sp>
      <p:pic>
        <p:nvPicPr>
          <p:cNvPr id="7" name="Espaço Reservado para Conteúdo 6">
            <a:extLst>
              <a:ext uri="{FF2B5EF4-FFF2-40B4-BE49-F238E27FC236}">
                <a16:creationId xmlns:a16="http://schemas.microsoft.com/office/drawing/2014/main" id="{8157AFDB-E5BA-0D2F-C0E4-5510B2B104A8}"/>
              </a:ext>
            </a:extLst>
          </p:cNvPr>
          <p:cNvPicPr>
            <a:picLocks noGrp="1" noChangeAspect="1"/>
          </p:cNvPicPr>
          <p:nvPr>
            <p:ph idx="1"/>
          </p:nvPr>
        </p:nvPicPr>
        <p:blipFill>
          <a:blip r:embed="rId2"/>
          <a:stretch>
            <a:fillRect/>
          </a:stretch>
        </p:blipFill>
        <p:spPr>
          <a:xfrm>
            <a:off x="1835059" y="3941210"/>
            <a:ext cx="9426757" cy="1767993"/>
          </a:xfrm>
        </p:spPr>
      </p:pic>
      <p:pic>
        <p:nvPicPr>
          <p:cNvPr id="5" name="Imagem 4">
            <a:extLst>
              <a:ext uri="{FF2B5EF4-FFF2-40B4-BE49-F238E27FC236}">
                <a16:creationId xmlns:a16="http://schemas.microsoft.com/office/drawing/2014/main" id="{6E44B8C6-58CB-31ED-C2A0-3E6783A3952E}"/>
              </a:ext>
            </a:extLst>
          </p:cNvPr>
          <p:cNvPicPr>
            <a:picLocks noChangeAspect="1"/>
          </p:cNvPicPr>
          <p:nvPr/>
        </p:nvPicPr>
        <p:blipFill rotWithShape="1">
          <a:blip r:embed="rId3"/>
          <a:srcRect r="32154" b="63386"/>
          <a:stretch/>
        </p:blipFill>
        <p:spPr>
          <a:xfrm>
            <a:off x="957359" y="1852904"/>
            <a:ext cx="5415448" cy="1646076"/>
          </a:xfrm>
          <a:prstGeom prst="rect">
            <a:avLst/>
          </a:prstGeom>
        </p:spPr>
      </p:pic>
      <p:sp>
        <p:nvSpPr>
          <p:cNvPr id="8" name="CaixaDeTexto 7">
            <a:extLst>
              <a:ext uri="{FF2B5EF4-FFF2-40B4-BE49-F238E27FC236}">
                <a16:creationId xmlns:a16="http://schemas.microsoft.com/office/drawing/2014/main" id="{F753478A-6316-06AD-0302-F4417B7B9FCA}"/>
              </a:ext>
            </a:extLst>
          </p:cNvPr>
          <p:cNvSpPr txBox="1"/>
          <p:nvPr/>
        </p:nvSpPr>
        <p:spPr>
          <a:xfrm>
            <a:off x="6777837" y="2782669"/>
            <a:ext cx="3773920" cy="646331"/>
          </a:xfrm>
          <a:prstGeom prst="rect">
            <a:avLst/>
          </a:prstGeom>
          <a:solidFill>
            <a:schemeClr val="bg1">
              <a:lumMod val="65000"/>
            </a:schemeClr>
          </a:solidFill>
          <a:ln>
            <a:solidFill>
              <a:srgbClr val="FF0000"/>
            </a:solidFill>
          </a:ln>
        </p:spPr>
        <p:txBody>
          <a:bodyPr wrap="square" rtlCol="0">
            <a:spAutoFit/>
          </a:bodyPr>
          <a:lstStyle/>
          <a:p>
            <a:r>
              <a:rPr lang="pt-BR" b="1" dirty="0"/>
              <a:t>Executar o comando no </a:t>
            </a:r>
            <a:r>
              <a:rPr lang="pt-BR" b="1" dirty="0" err="1"/>
              <a:t>cmd</a:t>
            </a:r>
            <a:endParaRPr lang="pt-BR" b="1" dirty="0"/>
          </a:p>
          <a:p>
            <a:r>
              <a:rPr lang="pt-BR" b="1" dirty="0"/>
              <a:t>Abrir o bloco de notas e CTRL+V</a:t>
            </a:r>
          </a:p>
        </p:txBody>
      </p:sp>
    </p:spTree>
    <p:extLst>
      <p:ext uri="{BB962C8B-B14F-4D97-AF65-F5344CB8AC3E}">
        <p14:creationId xmlns:p14="http://schemas.microsoft.com/office/powerpoint/2010/main" val="41743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00FA6-BD00-B58B-2EB9-4252DE4EED38}"/>
              </a:ext>
            </a:extLst>
          </p:cNvPr>
          <p:cNvSpPr>
            <a:spLocks noGrp="1"/>
          </p:cNvSpPr>
          <p:nvPr>
            <p:ph type="title"/>
          </p:nvPr>
        </p:nvSpPr>
        <p:spPr/>
        <p:txBody>
          <a:bodyPr/>
          <a:lstStyle/>
          <a:p>
            <a:r>
              <a:rPr lang="pt-BR" dirty="0"/>
              <a:t>date</a:t>
            </a:r>
          </a:p>
        </p:txBody>
      </p:sp>
      <p:pic>
        <p:nvPicPr>
          <p:cNvPr id="7" name="Espaço Reservado para Conteúdo 6">
            <a:extLst>
              <a:ext uri="{FF2B5EF4-FFF2-40B4-BE49-F238E27FC236}">
                <a16:creationId xmlns:a16="http://schemas.microsoft.com/office/drawing/2014/main" id="{F73FCE42-9652-5A77-4CBA-0F2E6963A302}"/>
              </a:ext>
            </a:extLst>
          </p:cNvPr>
          <p:cNvPicPr>
            <a:picLocks noGrp="1" noChangeAspect="1"/>
          </p:cNvPicPr>
          <p:nvPr>
            <p:ph idx="1"/>
          </p:nvPr>
        </p:nvPicPr>
        <p:blipFill>
          <a:blip r:embed="rId2"/>
          <a:stretch>
            <a:fillRect/>
          </a:stretch>
        </p:blipFill>
        <p:spPr>
          <a:xfrm>
            <a:off x="980695" y="4062801"/>
            <a:ext cx="2591025" cy="510584"/>
          </a:xfrm>
        </p:spPr>
      </p:pic>
      <p:pic>
        <p:nvPicPr>
          <p:cNvPr id="5" name="Imagem 4">
            <a:extLst>
              <a:ext uri="{FF2B5EF4-FFF2-40B4-BE49-F238E27FC236}">
                <a16:creationId xmlns:a16="http://schemas.microsoft.com/office/drawing/2014/main" id="{889AE50F-D0DD-B5EB-DB9A-1126B4E65211}"/>
              </a:ext>
            </a:extLst>
          </p:cNvPr>
          <p:cNvPicPr>
            <a:picLocks noChangeAspect="1"/>
          </p:cNvPicPr>
          <p:nvPr/>
        </p:nvPicPr>
        <p:blipFill>
          <a:blip r:embed="rId3"/>
          <a:stretch>
            <a:fillRect/>
          </a:stretch>
        </p:blipFill>
        <p:spPr>
          <a:xfrm>
            <a:off x="980695" y="1767493"/>
            <a:ext cx="8763759" cy="2171888"/>
          </a:xfrm>
          <a:prstGeom prst="rect">
            <a:avLst/>
          </a:prstGeom>
        </p:spPr>
      </p:pic>
    </p:spTree>
    <p:extLst>
      <p:ext uri="{BB962C8B-B14F-4D97-AF65-F5344CB8AC3E}">
        <p14:creationId xmlns:p14="http://schemas.microsoft.com/office/powerpoint/2010/main" val="67971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CMD – PROMPT DE COMANDOS WINDOWS</a:t>
            </a:r>
          </a:p>
        </p:txBody>
      </p:sp>
      <p:pic>
        <p:nvPicPr>
          <p:cNvPr id="5" name="Espaço Reservado para Conteúdo 4">
            <a:extLst>
              <a:ext uri="{FF2B5EF4-FFF2-40B4-BE49-F238E27FC236}">
                <a16:creationId xmlns:a16="http://schemas.microsoft.com/office/drawing/2014/main" id="{78723889-7E1A-4184-60E6-7875BA7DDE74}"/>
              </a:ext>
            </a:extLst>
          </p:cNvPr>
          <p:cNvPicPr>
            <a:picLocks noGrp="1" noChangeAspect="1"/>
          </p:cNvPicPr>
          <p:nvPr>
            <p:ph idx="1"/>
          </p:nvPr>
        </p:nvPicPr>
        <p:blipFill>
          <a:blip r:embed="rId2"/>
          <a:stretch>
            <a:fillRect/>
          </a:stretch>
        </p:blipFill>
        <p:spPr>
          <a:xfrm>
            <a:off x="2936283" y="2350474"/>
            <a:ext cx="6348010" cy="3177815"/>
          </a:xfrm>
        </p:spPr>
      </p:pic>
    </p:spTree>
    <p:extLst>
      <p:ext uri="{BB962C8B-B14F-4D97-AF65-F5344CB8AC3E}">
        <p14:creationId xmlns:p14="http://schemas.microsoft.com/office/powerpoint/2010/main" val="43280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6F155-DD12-5267-CB8D-74EE31B94C9F}"/>
              </a:ext>
            </a:extLst>
          </p:cNvPr>
          <p:cNvSpPr>
            <a:spLocks noGrp="1"/>
          </p:cNvSpPr>
          <p:nvPr>
            <p:ph type="title"/>
          </p:nvPr>
        </p:nvSpPr>
        <p:spPr/>
        <p:txBody>
          <a:bodyPr/>
          <a:lstStyle/>
          <a:p>
            <a:r>
              <a:rPr lang="pt-BR" dirty="0"/>
              <a:t>start</a:t>
            </a:r>
          </a:p>
        </p:txBody>
      </p:sp>
      <p:pic>
        <p:nvPicPr>
          <p:cNvPr id="5" name="Espaço Reservado para Conteúdo 4">
            <a:extLst>
              <a:ext uri="{FF2B5EF4-FFF2-40B4-BE49-F238E27FC236}">
                <a16:creationId xmlns:a16="http://schemas.microsoft.com/office/drawing/2014/main" id="{3E1161CD-9100-7096-5D80-44883E89A3A9}"/>
              </a:ext>
            </a:extLst>
          </p:cNvPr>
          <p:cNvPicPr>
            <a:picLocks noGrp="1" noChangeAspect="1"/>
          </p:cNvPicPr>
          <p:nvPr>
            <p:ph idx="1"/>
          </p:nvPr>
        </p:nvPicPr>
        <p:blipFill>
          <a:blip r:embed="rId2"/>
          <a:stretch>
            <a:fillRect/>
          </a:stretch>
        </p:blipFill>
        <p:spPr>
          <a:xfrm>
            <a:off x="1011310" y="1644073"/>
            <a:ext cx="7902625" cy="3215919"/>
          </a:xfrm>
        </p:spPr>
      </p:pic>
      <p:sp>
        <p:nvSpPr>
          <p:cNvPr id="6" name="CaixaDeTexto 5">
            <a:extLst>
              <a:ext uri="{FF2B5EF4-FFF2-40B4-BE49-F238E27FC236}">
                <a16:creationId xmlns:a16="http://schemas.microsoft.com/office/drawing/2014/main" id="{7BEA43D4-63A9-2039-176F-F235670457C1}"/>
              </a:ext>
            </a:extLst>
          </p:cNvPr>
          <p:cNvSpPr txBox="1"/>
          <p:nvPr/>
        </p:nvSpPr>
        <p:spPr>
          <a:xfrm>
            <a:off x="4734433" y="5213927"/>
            <a:ext cx="3773920" cy="646331"/>
          </a:xfrm>
          <a:prstGeom prst="rect">
            <a:avLst/>
          </a:prstGeom>
          <a:solidFill>
            <a:schemeClr val="bg1">
              <a:lumMod val="65000"/>
            </a:schemeClr>
          </a:solidFill>
          <a:ln>
            <a:solidFill>
              <a:srgbClr val="FF0000"/>
            </a:solidFill>
          </a:ln>
        </p:spPr>
        <p:txBody>
          <a:bodyPr wrap="square" rtlCol="0">
            <a:spAutoFit/>
          </a:bodyPr>
          <a:lstStyle/>
          <a:p>
            <a:r>
              <a:rPr lang="pt-BR" b="1" dirty="0"/>
              <a:t>Comando utilizado para iniciar outras tarefas.</a:t>
            </a:r>
          </a:p>
        </p:txBody>
      </p:sp>
    </p:spTree>
    <p:extLst>
      <p:ext uri="{BB962C8B-B14F-4D97-AF65-F5344CB8AC3E}">
        <p14:creationId xmlns:p14="http://schemas.microsoft.com/office/powerpoint/2010/main" val="3688993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6F155-DD12-5267-CB8D-74EE31B94C9F}"/>
              </a:ext>
            </a:extLst>
          </p:cNvPr>
          <p:cNvSpPr>
            <a:spLocks noGrp="1"/>
          </p:cNvSpPr>
          <p:nvPr>
            <p:ph type="title"/>
          </p:nvPr>
        </p:nvSpPr>
        <p:spPr/>
        <p:txBody>
          <a:bodyPr/>
          <a:lstStyle/>
          <a:p>
            <a:r>
              <a:rPr lang="pt-BR" dirty="0"/>
              <a:t>start</a:t>
            </a:r>
          </a:p>
        </p:txBody>
      </p:sp>
      <p:sp>
        <p:nvSpPr>
          <p:cNvPr id="4" name="Espaço Reservado para Conteúdo 3">
            <a:extLst>
              <a:ext uri="{FF2B5EF4-FFF2-40B4-BE49-F238E27FC236}">
                <a16:creationId xmlns:a16="http://schemas.microsoft.com/office/drawing/2014/main" id="{B0CAE1F9-A304-FC69-3CAE-4BF40DEA9AA9}"/>
              </a:ext>
            </a:extLst>
          </p:cNvPr>
          <p:cNvSpPr>
            <a:spLocks noGrp="1"/>
          </p:cNvSpPr>
          <p:nvPr>
            <p:ph idx="1"/>
          </p:nvPr>
        </p:nvSpPr>
        <p:spPr/>
        <p:txBody>
          <a:bodyPr/>
          <a:lstStyle/>
          <a:p>
            <a:endParaRPr lang="pt-BR" dirty="0"/>
          </a:p>
        </p:txBody>
      </p:sp>
      <p:pic>
        <p:nvPicPr>
          <p:cNvPr id="8" name="Imagem 7">
            <a:extLst>
              <a:ext uri="{FF2B5EF4-FFF2-40B4-BE49-F238E27FC236}">
                <a16:creationId xmlns:a16="http://schemas.microsoft.com/office/drawing/2014/main" id="{C1DD26D8-0A48-8DC4-40FE-4A3AD0B9151D}"/>
              </a:ext>
            </a:extLst>
          </p:cNvPr>
          <p:cNvPicPr>
            <a:picLocks noChangeAspect="1"/>
          </p:cNvPicPr>
          <p:nvPr/>
        </p:nvPicPr>
        <p:blipFill>
          <a:blip r:embed="rId2"/>
          <a:stretch>
            <a:fillRect/>
          </a:stretch>
        </p:blipFill>
        <p:spPr>
          <a:xfrm>
            <a:off x="1954171" y="2602158"/>
            <a:ext cx="8283658" cy="1653683"/>
          </a:xfrm>
          <a:prstGeom prst="rect">
            <a:avLst/>
          </a:prstGeom>
        </p:spPr>
      </p:pic>
      <p:pic>
        <p:nvPicPr>
          <p:cNvPr id="10" name="Imagem 9">
            <a:extLst>
              <a:ext uri="{FF2B5EF4-FFF2-40B4-BE49-F238E27FC236}">
                <a16:creationId xmlns:a16="http://schemas.microsoft.com/office/drawing/2014/main" id="{2F56E4AC-214D-643F-8066-4C8113082C6F}"/>
              </a:ext>
            </a:extLst>
          </p:cNvPr>
          <p:cNvPicPr>
            <a:picLocks noChangeAspect="1"/>
          </p:cNvPicPr>
          <p:nvPr/>
        </p:nvPicPr>
        <p:blipFill>
          <a:blip r:embed="rId3"/>
          <a:stretch>
            <a:fillRect/>
          </a:stretch>
        </p:blipFill>
        <p:spPr>
          <a:xfrm>
            <a:off x="2048361" y="4139798"/>
            <a:ext cx="8189468" cy="1908111"/>
          </a:xfrm>
          <a:prstGeom prst="rect">
            <a:avLst/>
          </a:prstGeom>
        </p:spPr>
      </p:pic>
    </p:spTree>
    <p:extLst>
      <p:ext uri="{BB962C8B-B14F-4D97-AF65-F5344CB8AC3E}">
        <p14:creationId xmlns:p14="http://schemas.microsoft.com/office/powerpoint/2010/main" val="339573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6F155-DD12-5267-CB8D-74EE31B94C9F}"/>
              </a:ext>
            </a:extLst>
          </p:cNvPr>
          <p:cNvSpPr>
            <a:spLocks noGrp="1"/>
          </p:cNvSpPr>
          <p:nvPr>
            <p:ph type="title"/>
          </p:nvPr>
        </p:nvSpPr>
        <p:spPr/>
        <p:txBody>
          <a:bodyPr/>
          <a:lstStyle/>
          <a:p>
            <a:r>
              <a:rPr lang="pt-BR" dirty="0"/>
              <a:t>start</a:t>
            </a:r>
          </a:p>
        </p:txBody>
      </p:sp>
      <p:sp>
        <p:nvSpPr>
          <p:cNvPr id="4" name="Espaço Reservado para Conteúdo 3">
            <a:extLst>
              <a:ext uri="{FF2B5EF4-FFF2-40B4-BE49-F238E27FC236}">
                <a16:creationId xmlns:a16="http://schemas.microsoft.com/office/drawing/2014/main" id="{B0CAE1F9-A304-FC69-3CAE-4BF40DEA9AA9}"/>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C3AC9D67-8E97-2735-8862-B81C51D9F516}"/>
              </a:ext>
            </a:extLst>
          </p:cNvPr>
          <p:cNvPicPr>
            <a:picLocks noChangeAspect="1"/>
          </p:cNvPicPr>
          <p:nvPr/>
        </p:nvPicPr>
        <p:blipFill>
          <a:blip r:embed="rId2"/>
          <a:stretch>
            <a:fillRect/>
          </a:stretch>
        </p:blipFill>
        <p:spPr>
          <a:xfrm>
            <a:off x="1009195" y="2404237"/>
            <a:ext cx="10039806" cy="1535072"/>
          </a:xfrm>
          <a:prstGeom prst="rect">
            <a:avLst/>
          </a:prstGeom>
        </p:spPr>
      </p:pic>
    </p:spTree>
    <p:extLst>
      <p:ext uri="{BB962C8B-B14F-4D97-AF65-F5344CB8AC3E}">
        <p14:creationId xmlns:p14="http://schemas.microsoft.com/office/powerpoint/2010/main" val="128300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A151-FAC1-101B-8246-DC6FBDD36E05}"/>
              </a:ext>
            </a:extLst>
          </p:cNvPr>
          <p:cNvSpPr>
            <a:spLocks noGrp="1"/>
          </p:cNvSpPr>
          <p:nvPr>
            <p:ph type="title"/>
          </p:nvPr>
        </p:nvSpPr>
        <p:spPr/>
        <p:txBody>
          <a:bodyPr/>
          <a:lstStyle/>
          <a:p>
            <a:r>
              <a:rPr lang="pt-BR" dirty="0" err="1"/>
              <a:t>winver</a:t>
            </a:r>
            <a:endParaRPr lang="pt-BR" dirty="0"/>
          </a:p>
        </p:txBody>
      </p:sp>
      <p:sp>
        <p:nvSpPr>
          <p:cNvPr id="3" name="Espaço Reservado para Conteúdo 2">
            <a:extLst>
              <a:ext uri="{FF2B5EF4-FFF2-40B4-BE49-F238E27FC236}">
                <a16:creationId xmlns:a16="http://schemas.microsoft.com/office/drawing/2014/main" id="{70FECD4B-5FDB-1C48-2049-9E346AA614D5}"/>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A6B06359-8E33-859F-92DC-A78851004E99}"/>
              </a:ext>
            </a:extLst>
          </p:cNvPr>
          <p:cNvPicPr>
            <a:picLocks noChangeAspect="1"/>
          </p:cNvPicPr>
          <p:nvPr/>
        </p:nvPicPr>
        <p:blipFill>
          <a:blip r:embed="rId2"/>
          <a:stretch>
            <a:fillRect/>
          </a:stretch>
        </p:blipFill>
        <p:spPr>
          <a:xfrm>
            <a:off x="2354256" y="1981910"/>
            <a:ext cx="7483488" cy="3360711"/>
          </a:xfrm>
          <a:prstGeom prst="rect">
            <a:avLst/>
          </a:prstGeom>
        </p:spPr>
      </p:pic>
    </p:spTree>
    <p:extLst>
      <p:ext uri="{BB962C8B-B14F-4D97-AF65-F5344CB8AC3E}">
        <p14:creationId xmlns:p14="http://schemas.microsoft.com/office/powerpoint/2010/main" val="368874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39E31-29AB-00EF-8BF2-9823940BF38B}"/>
              </a:ext>
            </a:extLst>
          </p:cNvPr>
          <p:cNvSpPr>
            <a:spLocks noGrp="1"/>
          </p:cNvSpPr>
          <p:nvPr>
            <p:ph type="title"/>
          </p:nvPr>
        </p:nvSpPr>
        <p:spPr/>
        <p:txBody>
          <a:bodyPr/>
          <a:lstStyle/>
          <a:p>
            <a:r>
              <a:rPr lang="pt-BR" dirty="0"/>
              <a:t>Atalhos</a:t>
            </a:r>
          </a:p>
        </p:txBody>
      </p:sp>
      <p:sp>
        <p:nvSpPr>
          <p:cNvPr id="3" name="Espaço Reservado para Conteúdo 2">
            <a:extLst>
              <a:ext uri="{FF2B5EF4-FFF2-40B4-BE49-F238E27FC236}">
                <a16:creationId xmlns:a16="http://schemas.microsoft.com/office/drawing/2014/main" id="{9A6FFFBC-16E9-6A9B-3876-D932C1D9539E}"/>
              </a:ext>
            </a:extLst>
          </p:cNvPr>
          <p:cNvSpPr>
            <a:spLocks noGrp="1"/>
          </p:cNvSpPr>
          <p:nvPr>
            <p:ph idx="1"/>
          </p:nvPr>
        </p:nvSpPr>
        <p:spPr/>
        <p:txBody>
          <a:bodyPr/>
          <a:lstStyle/>
          <a:p>
            <a:r>
              <a:rPr lang="pt-BR" dirty="0"/>
              <a:t>Setas PARA CIMA e PARA BAIXO recuperam comandos</a:t>
            </a:r>
          </a:p>
          <a:p>
            <a:r>
              <a:rPr lang="pt-BR" dirty="0"/>
              <a:t>ESC limpa a linha de comando</a:t>
            </a:r>
          </a:p>
          <a:p>
            <a:r>
              <a:rPr lang="pt-BR" dirty="0"/>
              <a:t>F7 exibe histórico de comandos</a:t>
            </a:r>
          </a:p>
          <a:p>
            <a:r>
              <a:rPr lang="pt-BR" dirty="0"/>
              <a:t>ALT+F7 limpa o histórico de comandos</a:t>
            </a:r>
          </a:p>
          <a:p>
            <a:r>
              <a:rPr lang="pt-BR" dirty="0"/>
              <a:t>F8 pesquisa o histórico de comandos</a:t>
            </a:r>
          </a:p>
          <a:p>
            <a:r>
              <a:rPr lang="pt-BR" dirty="0"/>
              <a:t>F9 seleciona um comando por número</a:t>
            </a:r>
          </a:p>
          <a:p>
            <a:r>
              <a:rPr lang="pt-BR" dirty="0"/>
              <a:t>ALT+F10 limpa as definições de macros</a:t>
            </a:r>
          </a:p>
        </p:txBody>
      </p:sp>
    </p:spTree>
    <p:extLst>
      <p:ext uri="{BB962C8B-B14F-4D97-AF65-F5344CB8AC3E}">
        <p14:creationId xmlns:p14="http://schemas.microsoft.com/office/powerpoint/2010/main" val="333795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39E31-29AB-00EF-8BF2-9823940BF38B}"/>
              </a:ext>
            </a:extLst>
          </p:cNvPr>
          <p:cNvSpPr>
            <a:spLocks noGrp="1"/>
          </p:cNvSpPr>
          <p:nvPr>
            <p:ph type="title"/>
          </p:nvPr>
        </p:nvSpPr>
        <p:spPr/>
        <p:txBody>
          <a:bodyPr/>
          <a:lstStyle/>
          <a:p>
            <a:r>
              <a:rPr lang="pt-BR" dirty="0"/>
              <a:t>F7</a:t>
            </a:r>
          </a:p>
        </p:txBody>
      </p:sp>
      <p:pic>
        <p:nvPicPr>
          <p:cNvPr id="5" name="Espaço Reservado para Conteúdo 4">
            <a:extLst>
              <a:ext uri="{FF2B5EF4-FFF2-40B4-BE49-F238E27FC236}">
                <a16:creationId xmlns:a16="http://schemas.microsoft.com/office/drawing/2014/main" id="{42BFD697-B986-5728-90B3-62D756D432EE}"/>
              </a:ext>
            </a:extLst>
          </p:cNvPr>
          <p:cNvPicPr>
            <a:picLocks noGrp="1" noChangeAspect="1"/>
          </p:cNvPicPr>
          <p:nvPr>
            <p:ph idx="1"/>
          </p:nvPr>
        </p:nvPicPr>
        <p:blipFill>
          <a:blip r:embed="rId2"/>
          <a:stretch>
            <a:fillRect/>
          </a:stretch>
        </p:blipFill>
        <p:spPr>
          <a:xfrm>
            <a:off x="1026732" y="1616831"/>
            <a:ext cx="2791952" cy="4351337"/>
          </a:xfrm>
        </p:spPr>
      </p:pic>
      <p:pic>
        <p:nvPicPr>
          <p:cNvPr id="7" name="Imagem 6">
            <a:extLst>
              <a:ext uri="{FF2B5EF4-FFF2-40B4-BE49-F238E27FC236}">
                <a16:creationId xmlns:a16="http://schemas.microsoft.com/office/drawing/2014/main" id="{661C088F-02BC-7AE4-35EA-E1C94E4320DA}"/>
              </a:ext>
            </a:extLst>
          </p:cNvPr>
          <p:cNvPicPr>
            <a:picLocks noChangeAspect="1"/>
          </p:cNvPicPr>
          <p:nvPr/>
        </p:nvPicPr>
        <p:blipFill>
          <a:blip r:embed="rId3"/>
          <a:stretch>
            <a:fillRect/>
          </a:stretch>
        </p:blipFill>
        <p:spPr>
          <a:xfrm>
            <a:off x="4803066" y="1616831"/>
            <a:ext cx="3570252" cy="4711260"/>
          </a:xfrm>
          <a:prstGeom prst="rect">
            <a:avLst/>
          </a:prstGeom>
        </p:spPr>
      </p:pic>
    </p:spTree>
    <p:extLst>
      <p:ext uri="{BB962C8B-B14F-4D97-AF65-F5344CB8AC3E}">
        <p14:creationId xmlns:p14="http://schemas.microsoft.com/office/powerpoint/2010/main" val="389496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BCFD-32D7-707D-DD93-3B8C2D9F769D}"/>
              </a:ext>
            </a:extLst>
          </p:cNvPr>
          <p:cNvSpPr>
            <a:spLocks noGrp="1"/>
          </p:cNvSpPr>
          <p:nvPr>
            <p:ph type="title"/>
          </p:nvPr>
        </p:nvSpPr>
        <p:spPr/>
        <p:txBody>
          <a:bodyPr/>
          <a:lstStyle/>
          <a:p>
            <a:r>
              <a:rPr lang="pt-BR" dirty="0"/>
              <a:t>ALT+F10</a:t>
            </a:r>
          </a:p>
        </p:txBody>
      </p:sp>
      <p:sp>
        <p:nvSpPr>
          <p:cNvPr id="3" name="Espaço Reservado para Conteúdo 2">
            <a:extLst>
              <a:ext uri="{FF2B5EF4-FFF2-40B4-BE49-F238E27FC236}">
                <a16:creationId xmlns:a16="http://schemas.microsoft.com/office/drawing/2014/main" id="{1916C0CE-4A0F-212A-AF9F-3D062F8F0D8F}"/>
              </a:ext>
            </a:extLst>
          </p:cNvPr>
          <p:cNvSpPr>
            <a:spLocks noGrp="1"/>
          </p:cNvSpPr>
          <p:nvPr>
            <p:ph idx="1"/>
          </p:nvPr>
        </p:nvSpPr>
        <p:spPr/>
        <p:txBody>
          <a:bodyPr/>
          <a:lstStyle/>
          <a:p>
            <a:pPr marL="0" indent="0">
              <a:buNone/>
            </a:pPr>
            <a:r>
              <a:rPr lang="pt-BR" dirty="0"/>
              <a:t>Para mostrar este comando precisaremos criar uma macro que será detalhada posteriormente.</a:t>
            </a:r>
          </a:p>
          <a:p>
            <a:pPr marL="0" indent="0">
              <a:buNone/>
            </a:pPr>
            <a:r>
              <a:rPr lang="pt-BR" dirty="0"/>
              <a:t>Imagine que você tenha um arquivo </a:t>
            </a:r>
            <a:r>
              <a:rPr lang="pt-BR" dirty="0" err="1"/>
              <a:t>txt</a:t>
            </a:r>
            <a:r>
              <a:rPr lang="pt-BR" dirty="0"/>
              <a:t> qualquer na área de trabalho.</a:t>
            </a:r>
          </a:p>
        </p:txBody>
      </p:sp>
      <p:pic>
        <p:nvPicPr>
          <p:cNvPr id="5" name="Imagem 4">
            <a:extLst>
              <a:ext uri="{FF2B5EF4-FFF2-40B4-BE49-F238E27FC236}">
                <a16:creationId xmlns:a16="http://schemas.microsoft.com/office/drawing/2014/main" id="{E6ED9454-B083-2800-B2F1-AEB2BA1475B8}"/>
              </a:ext>
            </a:extLst>
          </p:cNvPr>
          <p:cNvPicPr>
            <a:picLocks noChangeAspect="1"/>
          </p:cNvPicPr>
          <p:nvPr/>
        </p:nvPicPr>
        <p:blipFill>
          <a:blip r:embed="rId2"/>
          <a:stretch>
            <a:fillRect/>
          </a:stretch>
        </p:blipFill>
        <p:spPr>
          <a:xfrm>
            <a:off x="1163784" y="3836619"/>
            <a:ext cx="3939881" cy="1165961"/>
          </a:xfrm>
          <a:prstGeom prst="rect">
            <a:avLst/>
          </a:prstGeom>
        </p:spPr>
      </p:pic>
      <p:pic>
        <p:nvPicPr>
          <p:cNvPr id="7" name="Imagem 6">
            <a:extLst>
              <a:ext uri="{FF2B5EF4-FFF2-40B4-BE49-F238E27FC236}">
                <a16:creationId xmlns:a16="http://schemas.microsoft.com/office/drawing/2014/main" id="{5257A344-D076-45B3-C546-E449AB085DF9}"/>
              </a:ext>
            </a:extLst>
          </p:cNvPr>
          <p:cNvPicPr>
            <a:picLocks noChangeAspect="1"/>
          </p:cNvPicPr>
          <p:nvPr/>
        </p:nvPicPr>
        <p:blipFill>
          <a:blip r:embed="rId3"/>
          <a:stretch>
            <a:fillRect/>
          </a:stretch>
        </p:blipFill>
        <p:spPr>
          <a:xfrm>
            <a:off x="5619749" y="3708309"/>
            <a:ext cx="3286125" cy="2259859"/>
          </a:xfrm>
          <a:prstGeom prst="rect">
            <a:avLst/>
          </a:prstGeom>
        </p:spPr>
      </p:pic>
    </p:spTree>
    <p:extLst>
      <p:ext uri="{BB962C8B-B14F-4D97-AF65-F5344CB8AC3E}">
        <p14:creationId xmlns:p14="http://schemas.microsoft.com/office/powerpoint/2010/main" val="4136763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BCFD-32D7-707D-DD93-3B8C2D9F769D}"/>
              </a:ext>
            </a:extLst>
          </p:cNvPr>
          <p:cNvSpPr>
            <a:spLocks noGrp="1"/>
          </p:cNvSpPr>
          <p:nvPr>
            <p:ph type="title"/>
          </p:nvPr>
        </p:nvSpPr>
        <p:spPr/>
        <p:txBody>
          <a:bodyPr/>
          <a:lstStyle/>
          <a:p>
            <a:r>
              <a:rPr lang="pt-BR" dirty="0"/>
              <a:t>ALT+F10</a:t>
            </a:r>
          </a:p>
        </p:txBody>
      </p:sp>
      <p:sp>
        <p:nvSpPr>
          <p:cNvPr id="3" name="Espaço Reservado para Conteúdo 2">
            <a:extLst>
              <a:ext uri="{FF2B5EF4-FFF2-40B4-BE49-F238E27FC236}">
                <a16:creationId xmlns:a16="http://schemas.microsoft.com/office/drawing/2014/main" id="{1916C0CE-4A0F-212A-AF9F-3D062F8F0D8F}"/>
              </a:ext>
            </a:extLst>
          </p:cNvPr>
          <p:cNvSpPr>
            <a:spLocks noGrp="1"/>
          </p:cNvSpPr>
          <p:nvPr>
            <p:ph idx="1"/>
          </p:nvPr>
        </p:nvSpPr>
        <p:spPr/>
        <p:txBody>
          <a:bodyPr/>
          <a:lstStyle/>
          <a:p>
            <a:pPr marL="0" indent="0">
              <a:buNone/>
            </a:pPr>
            <a:r>
              <a:rPr lang="pt-BR" dirty="0"/>
              <a:t>Copiar o caminho deste arquivo</a:t>
            </a:r>
          </a:p>
        </p:txBody>
      </p:sp>
      <p:pic>
        <p:nvPicPr>
          <p:cNvPr id="6" name="Imagem 5">
            <a:extLst>
              <a:ext uri="{FF2B5EF4-FFF2-40B4-BE49-F238E27FC236}">
                <a16:creationId xmlns:a16="http://schemas.microsoft.com/office/drawing/2014/main" id="{D5DF92B7-BAA7-BECB-6DC4-EE1AB7D7FBC2}"/>
              </a:ext>
            </a:extLst>
          </p:cNvPr>
          <p:cNvPicPr>
            <a:picLocks noChangeAspect="1"/>
          </p:cNvPicPr>
          <p:nvPr/>
        </p:nvPicPr>
        <p:blipFill>
          <a:blip r:embed="rId2"/>
          <a:stretch>
            <a:fillRect/>
          </a:stretch>
        </p:blipFill>
        <p:spPr>
          <a:xfrm>
            <a:off x="4126034" y="2274389"/>
            <a:ext cx="4511431" cy="4176122"/>
          </a:xfrm>
          <a:prstGeom prst="rect">
            <a:avLst/>
          </a:prstGeom>
        </p:spPr>
      </p:pic>
    </p:spTree>
    <p:extLst>
      <p:ext uri="{BB962C8B-B14F-4D97-AF65-F5344CB8AC3E}">
        <p14:creationId xmlns:p14="http://schemas.microsoft.com/office/powerpoint/2010/main" val="115046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BCFD-32D7-707D-DD93-3B8C2D9F769D}"/>
              </a:ext>
            </a:extLst>
          </p:cNvPr>
          <p:cNvSpPr>
            <a:spLocks noGrp="1"/>
          </p:cNvSpPr>
          <p:nvPr>
            <p:ph type="title"/>
          </p:nvPr>
        </p:nvSpPr>
        <p:spPr/>
        <p:txBody>
          <a:bodyPr/>
          <a:lstStyle/>
          <a:p>
            <a:r>
              <a:rPr lang="pt-BR" dirty="0"/>
              <a:t>ALT+F10</a:t>
            </a:r>
          </a:p>
        </p:txBody>
      </p:sp>
      <p:sp>
        <p:nvSpPr>
          <p:cNvPr id="3" name="Espaço Reservado para Conteúdo 2">
            <a:extLst>
              <a:ext uri="{FF2B5EF4-FFF2-40B4-BE49-F238E27FC236}">
                <a16:creationId xmlns:a16="http://schemas.microsoft.com/office/drawing/2014/main" id="{1916C0CE-4A0F-212A-AF9F-3D062F8F0D8F}"/>
              </a:ext>
            </a:extLst>
          </p:cNvPr>
          <p:cNvSpPr>
            <a:spLocks noGrp="1"/>
          </p:cNvSpPr>
          <p:nvPr>
            <p:ph idx="1"/>
          </p:nvPr>
        </p:nvSpPr>
        <p:spPr/>
        <p:txBody>
          <a:bodyPr/>
          <a:lstStyle/>
          <a:p>
            <a:pPr marL="0" indent="0">
              <a:buNone/>
            </a:pPr>
            <a:endParaRPr lang="pt-BR" dirty="0"/>
          </a:p>
        </p:txBody>
      </p:sp>
      <p:pic>
        <p:nvPicPr>
          <p:cNvPr id="5" name="Imagem 4">
            <a:extLst>
              <a:ext uri="{FF2B5EF4-FFF2-40B4-BE49-F238E27FC236}">
                <a16:creationId xmlns:a16="http://schemas.microsoft.com/office/drawing/2014/main" id="{0D640E0E-12F4-D306-8A14-6C5469008AD6}"/>
              </a:ext>
            </a:extLst>
          </p:cNvPr>
          <p:cNvPicPr>
            <a:picLocks noChangeAspect="1"/>
          </p:cNvPicPr>
          <p:nvPr/>
        </p:nvPicPr>
        <p:blipFill>
          <a:blip r:embed="rId2"/>
          <a:stretch>
            <a:fillRect/>
          </a:stretch>
        </p:blipFill>
        <p:spPr>
          <a:xfrm>
            <a:off x="95250" y="2496228"/>
            <a:ext cx="11487150" cy="1865544"/>
          </a:xfrm>
          <a:prstGeom prst="rect">
            <a:avLst/>
          </a:prstGeom>
        </p:spPr>
      </p:pic>
    </p:spTree>
    <p:extLst>
      <p:ext uri="{BB962C8B-B14F-4D97-AF65-F5344CB8AC3E}">
        <p14:creationId xmlns:p14="http://schemas.microsoft.com/office/powerpoint/2010/main" val="2508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BCFD-32D7-707D-DD93-3B8C2D9F769D}"/>
              </a:ext>
            </a:extLst>
          </p:cNvPr>
          <p:cNvSpPr>
            <a:spLocks noGrp="1"/>
          </p:cNvSpPr>
          <p:nvPr>
            <p:ph type="title"/>
          </p:nvPr>
        </p:nvSpPr>
        <p:spPr/>
        <p:txBody>
          <a:bodyPr/>
          <a:lstStyle/>
          <a:p>
            <a:r>
              <a:rPr lang="pt-BR" dirty="0"/>
              <a:t>ALT+F10</a:t>
            </a:r>
          </a:p>
        </p:txBody>
      </p:sp>
      <p:sp>
        <p:nvSpPr>
          <p:cNvPr id="3" name="Espaço Reservado para Conteúdo 2">
            <a:extLst>
              <a:ext uri="{FF2B5EF4-FFF2-40B4-BE49-F238E27FC236}">
                <a16:creationId xmlns:a16="http://schemas.microsoft.com/office/drawing/2014/main" id="{1916C0CE-4A0F-212A-AF9F-3D062F8F0D8F}"/>
              </a:ext>
            </a:extLst>
          </p:cNvPr>
          <p:cNvSpPr>
            <a:spLocks noGrp="1"/>
          </p:cNvSpPr>
          <p:nvPr>
            <p:ph idx="1"/>
          </p:nvPr>
        </p:nvSpPr>
        <p:spPr/>
        <p:txBody>
          <a:bodyPr/>
          <a:lstStyle/>
          <a:p>
            <a:pPr marL="0" indent="0">
              <a:buNone/>
            </a:pPr>
            <a:endParaRPr lang="pt-BR" dirty="0"/>
          </a:p>
          <a:p>
            <a:pPr marL="0" indent="0">
              <a:buNone/>
            </a:pPr>
            <a:endParaRPr lang="pt-BR" dirty="0"/>
          </a:p>
          <a:p>
            <a:pPr marL="0" indent="0">
              <a:buNone/>
            </a:pPr>
            <a:endParaRPr lang="pt-BR" dirty="0"/>
          </a:p>
          <a:p>
            <a:pPr marL="0" indent="0">
              <a:buNone/>
            </a:pPr>
            <a:r>
              <a:rPr lang="pt-BR" dirty="0"/>
              <a:t>Agora se você digitar ALT+F10 ele irá limpar todas as macros</a:t>
            </a:r>
          </a:p>
        </p:txBody>
      </p:sp>
      <p:pic>
        <p:nvPicPr>
          <p:cNvPr id="6" name="Imagem 5">
            <a:extLst>
              <a:ext uri="{FF2B5EF4-FFF2-40B4-BE49-F238E27FC236}">
                <a16:creationId xmlns:a16="http://schemas.microsoft.com/office/drawing/2014/main" id="{C6B0C0F8-C44A-E671-72B2-D0345C76E187}"/>
              </a:ext>
            </a:extLst>
          </p:cNvPr>
          <p:cNvPicPr>
            <a:picLocks noChangeAspect="1"/>
          </p:cNvPicPr>
          <p:nvPr/>
        </p:nvPicPr>
        <p:blipFill>
          <a:blip r:embed="rId2"/>
          <a:stretch>
            <a:fillRect/>
          </a:stretch>
        </p:blipFill>
        <p:spPr>
          <a:xfrm>
            <a:off x="877454" y="1577398"/>
            <a:ext cx="6599492" cy="1691787"/>
          </a:xfrm>
          <a:prstGeom prst="rect">
            <a:avLst/>
          </a:prstGeom>
        </p:spPr>
      </p:pic>
      <p:pic>
        <p:nvPicPr>
          <p:cNvPr id="8" name="Imagem 7">
            <a:extLst>
              <a:ext uri="{FF2B5EF4-FFF2-40B4-BE49-F238E27FC236}">
                <a16:creationId xmlns:a16="http://schemas.microsoft.com/office/drawing/2014/main" id="{70D2D055-2DF6-C468-8854-0E63A02B0A17}"/>
              </a:ext>
            </a:extLst>
          </p:cNvPr>
          <p:cNvPicPr>
            <a:picLocks noChangeAspect="1"/>
          </p:cNvPicPr>
          <p:nvPr/>
        </p:nvPicPr>
        <p:blipFill>
          <a:blip r:embed="rId3"/>
          <a:stretch>
            <a:fillRect/>
          </a:stretch>
        </p:blipFill>
        <p:spPr>
          <a:xfrm>
            <a:off x="849746" y="3929763"/>
            <a:ext cx="4734035" cy="1013712"/>
          </a:xfrm>
          <a:prstGeom prst="rect">
            <a:avLst/>
          </a:prstGeom>
        </p:spPr>
      </p:pic>
    </p:spTree>
    <p:extLst>
      <p:ext uri="{BB962C8B-B14F-4D97-AF65-F5344CB8AC3E}">
        <p14:creationId xmlns:p14="http://schemas.microsoft.com/office/powerpoint/2010/main" val="284942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CMD – PROMPT DE COMANDOS WINDOWS</a:t>
            </a:r>
          </a:p>
        </p:txBody>
      </p:sp>
      <p:sp>
        <p:nvSpPr>
          <p:cNvPr id="4" name="Espaço Reservado para Conteúdo 3">
            <a:extLst>
              <a:ext uri="{FF2B5EF4-FFF2-40B4-BE49-F238E27FC236}">
                <a16:creationId xmlns:a16="http://schemas.microsoft.com/office/drawing/2014/main" id="{C1EDDCE9-3721-A91C-43F6-E3B8E8F61FBA}"/>
              </a:ext>
            </a:extLst>
          </p:cNvPr>
          <p:cNvSpPr>
            <a:spLocks noGrp="1"/>
          </p:cNvSpPr>
          <p:nvPr>
            <p:ph idx="1"/>
          </p:nvPr>
        </p:nvSpPr>
        <p:spPr/>
        <p:txBody>
          <a:bodyPr/>
          <a:lstStyle/>
          <a:p>
            <a:pPr marL="0" indent="0">
              <a:buNone/>
            </a:pPr>
            <a:r>
              <a:rPr lang="pt-BR" dirty="0"/>
              <a:t>Prompt de comando é o termo utilizado para a ação de enviar comandos de texto em uma interface ou campo de descrição para que um sistema operacional ou ferramenta de IA execute tarefas específicas.</a:t>
            </a:r>
          </a:p>
          <a:p>
            <a:pPr marL="0" indent="0">
              <a:buNone/>
            </a:pPr>
            <a:r>
              <a:rPr lang="pt-BR" dirty="0"/>
              <a:t>O termo é frequentemente associado ao programa "Prompt de Comando" dos sistemas Windows, que apresenta uma interface de linha de comando baseada em texto para realizar operações como navegar por pastas, copiar ou mover arquivos, executar aplicativos e personalizar as configurações do sistema — tudo por comandos de texto.</a:t>
            </a:r>
          </a:p>
        </p:txBody>
      </p:sp>
    </p:spTree>
    <p:extLst>
      <p:ext uri="{BB962C8B-B14F-4D97-AF65-F5344CB8AC3E}">
        <p14:creationId xmlns:p14="http://schemas.microsoft.com/office/powerpoint/2010/main" val="3640980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6AC76-3485-6450-EB1C-5E9AAA015DD8}"/>
              </a:ext>
            </a:extLst>
          </p:cNvPr>
          <p:cNvSpPr>
            <a:spLocks noGrp="1"/>
          </p:cNvSpPr>
          <p:nvPr>
            <p:ph type="title"/>
          </p:nvPr>
        </p:nvSpPr>
        <p:spPr/>
        <p:txBody>
          <a:bodyPr/>
          <a:lstStyle/>
          <a:p>
            <a:r>
              <a:rPr lang="pt-BR" dirty="0"/>
              <a:t>Personalização do console</a:t>
            </a:r>
          </a:p>
        </p:txBody>
      </p:sp>
      <p:sp>
        <p:nvSpPr>
          <p:cNvPr id="3" name="Espaço Reservado para Conteúdo 2">
            <a:extLst>
              <a:ext uri="{FF2B5EF4-FFF2-40B4-BE49-F238E27FC236}">
                <a16:creationId xmlns:a16="http://schemas.microsoft.com/office/drawing/2014/main" id="{5A1F91DB-311E-E5E8-A92E-370535BF39AA}"/>
              </a:ext>
            </a:extLst>
          </p:cNvPr>
          <p:cNvSpPr>
            <a:spLocks noGrp="1"/>
          </p:cNvSpPr>
          <p:nvPr>
            <p:ph idx="1"/>
          </p:nvPr>
        </p:nvSpPr>
        <p:spPr/>
        <p:txBody>
          <a:bodyPr/>
          <a:lstStyle/>
          <a:p>
            <a:r>
              <a:rPr lang="pt-BR" dirty="0" err="1"/>
              <a:t>Title</a:t>
            </a:r>
            <a:endParaRPr lang="pt-BR" dirty="0"/>
          </a:p>
          <a:p>
            <a:r>
              <a:rPr lang="pt-BR" dirty="0"/>
              <a:t>Color</a:t>
            </a:r>
          </a:p>
          <a:p>
            <a:r>
              <a:rPr lang="pt-BR" dirty="0" err="1"/>
              <a:t>Mode</a:t>
            </a:r>
            <a:endParaRPr lang="pt-BR" dirty="0"/>
          </a:p>
          <a:p>
            <a:r>
              <a:rPr lang="pt-BR" dirty="0"/>
              <a:t>Prompt</a:t>
            </a:r>
          </a:p>
        </p:txBody>
      </p:sp>
    </p:spTree>
    <p:extLst>
      <p:ext uri="{BB962C8B-B14F-4D97-AF65-F5344CB8AC3E}">
        <p14:creationId xmlns:p14="http://schemas.microsoft.com/office/powerpoint/2010/main" val="3657909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63CFE-DCDE-7BE8-8666-FAD50A72175C}"/>
              </a:ext>
            </a:extLst>
          </p:cNvPr>
          <p:cNvSpPr>
            <a:spLocks noGrp="1"/>
          </p:cNvSpPr>
          <p:nvPr>
            <p:ph type="title"/>
          </p:nvPr>
        </p:nvSpPr>
        <p:spPr/>
        <p:txBody>
          <a:bodyPr/>
          <a:lstStyle/>
          <a:p>
            <a:r>
              <a:rPr lang="pt-BR" dirty="0" err="1"/>
              <a:t>title</a:t>
            </a:r>
            <a:endParaRPr lang="pt-BR" dirty="0"/>
          </a:p>
        </p:txBody>
      </p:sp>
      <p:pic>
        <p:nvPicPr>
          <p:cNvPr id="5" name="Espaço Reservado para Conteúdo 4">
            <a:extLst>
              <a:ext uri="{FF2B5EF4-FFF2-40B4-BE49-F238E27FC236}">
                <a16:creationId xmlns:a16="http://schemas.microsoft.com/office/drawing/2014/main" id="{CF9FA466-3C50-B6A7-C683-2DB07BF18069}"/>
              </a:ext>
            </a:extLst>
          </p:cNvPr>
          <p:cNvPicPr>
            <a:picLocks noGrp="1" noChangeAspect="1"/>
          </p:cNvPicPr>
          <p:nvPr>
            <p:ph idx="1"/>
          </p:nvPr>
        </p:nvPicPr>
        <p:blipFill>
          <a:blip r:embed="rId2"/>
          <a:stretch>
            <a:fillRect/>
          </a:stretch>
        </p:blipFill>
        <p:spPr>
          <a:xfrm>
            <a:off x="1332897" y="2057281"/>
            <a:ext cx="9400385" cy="2863062"/>
          </a:xfrm>
        </p:spPr>
      </p:pic>
    </p:spTree>
    <p:extLst>
      <p:ext uri="{BB962C8B-B14F-4D97-AF65-F5344CB8AC3E}">
        <p14:creationId xmlns:p14="http://schemas.microsoft.com/office/powerpoint/2010/main" val="4238258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34EB5-82AA-B7AB-CD18-8544848A60F5}"/>
              </a:ext>
            </a:extLst>
          </p:cNvPr>
          <p:cNvSpPr>
            <a:spLocks noGrp="1"/>
          </p:cNvSpPr>
          <p:nvPr>
            <p:ph type="title"/>
          </p:nvPr>
        </p:nvSpPr>
        <p:spPr/>
        <p:txBody>
          <a:bodyPr/>
          <a:lstStyle/>
          <a:p>
            <a:r>
              <a:rPr lang="pt-BR" dirty="0"/>
              <a:t>color</a:t>
            </a:r>
          </a:p>
        </p:txBody>
      </p:sp>
      <p:sp>
        <p:nvSpPr>
          <p:cNvPr id="3" name="Espaço Reservado para Conteúdo 2">
            <a:extLst>
              <a:ext uri="{FF2B5EF4-FFF2-40B4-BE49-F238E27FC236}">
                <a16:creationId xmlns:a16="http://schemas.microsoft.com/office/drawing/2014/main" id="{23E2B2E5-0BCF-8F07-1CBD-3E83AA01C2DB}"/>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BF645681-8815-37F0-F484-F953D85971E5}"/>
              </a:ext>
            </a:extLst>
          </p:cNvPr>
          <p:cNvPicPr>
            <a:picLocks noChangeAspect="1"/>
          </p:cNvPicPr>
          <p:nvPr/>
        </p:nvPicPr>
        <p:blipFill>
          <a:blip r:embed="rId2"/>
          <a:stretch>
            <a:fillRect/>
          </a:stretch>
        </p:blipFill>
        <p:spPr>
          <a:xfrm>
            <a:off x="2737886" y="1474025"/>
            <a:ext cx="7315834" cy="4930567"/>
          </a:xfrm>
          <a:prstGeom prst="rect">
            <a:avLst/>
          </a:prstGeom>
        </p:spPr>
      </p:pic>
    </p:spTree>
    <p:extLst>
      <p:ext uri="{BB962C8B-B14F-4D97-AF65-F5344CB8AC3E}">
        <p14:creationId xmlns:p14="http://schemas.microsoft.com/office/powerpoint/2010/main" val="1660098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34EB5-82AA-B7AB-CD18-8544848A60F5}"/>
              </a:ext>
            </a:extLst>
          </p:cNvPr>
          <p:cNvSpPr>
            <a:spLocks noGrp="1"/>
          </p:cNvSpPr>
          <p:nvPr>
            <p:ph type="title"/>
          </p:nvPr>
        </p:nvSpPr>
        <p:spPr/>
        <p:txBody>
          <a:bodyPr/>
          <a:lstStyle/>
          <a:p>
            <a:r>
              <a:rPr lang="pt-BR" dirty="0"/>
              <a:t>color</a:t>
            </a:r>
          </a:p>
        </p:txBody>
      </p:sp>
      <p:pic>
        <p:nvPicPr>
          <p:cNvPr id="8" name="Espaço Reservado para Conteúdo 7">
            <a:extLst>
              <a:ext uri="{FF2B5EF4-FFF2-40B4-BE49-F238E27FC236}">
                <a16:creationId xmlns:a16="http://schemas.microsoft.com/office/drawing/2014/main" id="{37294CCE-FD69-E36E-10A0-899BE7400A3D}"/>
              </a:ext>
            </a:extLst>
          </p:cNvPr>
          <p:cNvPicPr>
            <a:picLocks noGrp="1" noChangeAspect="1"/>
          </p:cNvPicPr>
          <p:nvPr>
            <p:ph idx="1"/>
          </p:nvPr>
        </p:nvPicPr>
        <p:blipFill>
          <a:blip r:embed="rId2"/>
          <a:stretch>
            <a:fillRect/>
          </a:stretch>
        </p:blipFill>
        <p:spPr>
          <a:xfrm>
            <a:off x="7320538" y="3126591"/>
            <a:ext cx="3867121" cy="1056650"/>
          </a:xfrm>
        </p:spPr>
      </p:pic>
      <p:pic>
        <p:nvPicPr>
          <p:cNvPr id="6" name="Imagem 5">
            <a:extLst>
              <a:ext uri="{FF2B5EF4-FFF2-40B4-BE49-F238E27FC236}">
                <a16:creationId xmlns:a16="http://schemas.microsoft.com/office/drawing/2014/main" id="{170A8B4F-57EE-98BB-02C5-B3E9E6279D9D}"/>
              </a:ext>
            </a:extLst>
          </p:cNvPr>
          <p:cNvPicPr>
            <a:picLocks noChangeAspect="1"/>
          </p:cNvPicPr>
          <p:nvPr/>
        </p:nvPicPr>
        <p:blipFill>
          <a:blip r:embed="rId3"/>
          <a:stretch>
            <a:fillRect/>
          </a:stretch>
        </p:blipFill>
        <p:spPr>
          <a:xfrm>
            <a:off x="1004341" y="1644073"/>
            <a:ext cx="6171732" cy="4763125"/>
          </a:xfrm>
          <a:prstGeom prst="rect">
            <a:avLst/>
          </a:prstGeom>
        </p:spPr>
      </p:pic>
    </p:spTree>
    <p:extLst>
      <p:ext uri="{BB962C8B-B14F-4D97-AF65-F5344CB8AC3E}">
        <p14:creationId xmlns:p14="http://schemas.microsoft.com/office/powerpoint/2010/main" val="739877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861F0-9220-2416-48AF-2397FE92DC10}"/>
              </a:ext>
            </a:extLst>
          </p:cNvPr>
          <p:cNvSpPr>
            <a:spLocks noGrp="1"/>
          </p:cNvSpPr>
          <p:nvPr>
            <p:ph type="title"/>
          </p:nvPr>
        </p:nvSpPr>
        <p:spPr/>
        <p:txBody>
          <a:bodyPr/>
          <a:lstStyle/>
          <a:p>
            <a:r>
              <a:rPr lang="pt-BR" dirty="0" err="1"/>
              <a:t>mode</a:t>
            </a:r>
            <a:endParaRPr lang="pt-BR" dirty="0"/>
          </a:p>
        </p:txBody>
      </p:sp>
      <p:sp>
        <p:nvSpPr>
          <p:cNvPr id="3" name="Espaço Reservado para Conteúdo 2">
            <a:extLst>
              <a:ext uri="{FF2B5EF4-FFF2-40B4-BE49-F238E27FC236}">
                <a16:creationId xmlns:a16="http://schemas.microsoft.com/office/drawing/2014/main" id="{3543D3FD-6717-05F3-3C89-8223357FB81F}"/>
              </a:ext>
            </a:extLst>
          </p:cNvPr>
          <p:cNvSpPr>
            <a:spLocks noGrp="1"/>
          </p:cNvSpPr>
          <p:nvPr>
            <p:ph idx="1"/>
          </p:nvPr>
        </p:nvSpPr>
        <p:spPr/>
        <p:txBody>
          <a:bodyPr/>
          <a:lstStyle/>
          <a:p>
            <a:pPr marL="0" indent="0">
              <a:buNone/>
            </a:pPr>
            <a:r>
              <a:rPr lang="pt-BR" dirty="0"/>
              <a:t>Tamanho da tela</a:t>
            </a:r>
          </a:p>
        </p:txBody>
      </p:sp>
      <p:pic>
        <p:nvPicPr>
          <p:cNvPr id="5" name="Imagem 4">
            <a:extLst>
              <a:ext uri="{FF2B5EF4-FFF2-40B4-BE49-F238E27FC236}">
                <a16:creationId xmlns:a16="http://schemas.microsoft.com/office/drawing/2014/main" id="{761FAC83-EF48-CCD3-687A-D88A18F11DBA}"/>
              </a:ext>
            </a:extLst>
          </p:cNvPr>
          <p:cNvPicPr>
            <a:picLocks noChangeAspect="1"/>
          </p:cNvPicPr>
          <p:nvPr/>
        </p:nvPicPr>
        <p:blipFill>
          <a:blip r:embed="rId2"/>
          <a:stretch>
            <a:fillRect/>
          </a:stretch>
        </p:blipFill>
        <p:spPr>
          <a:xfrm>
            <a:off x="877454" y="2510710"/>
            <a:ext cx="5058029" cy="3062776"/>
          </a:xfrm>
          <a:prstGeom prst="rect">
            <a:avLst/>
          </a:prstGeom>
        </p:spPr>
      </p:pic>
    </p:spTree>
    <p:extLst>
      <p:ext uri="{BB962C8B-B14F-4D97-AF65-F5344CB8AC3E}">
        <p14:creationId xmlns:p14="http://schemas.microsoft.com/office/powerpoint/2010/main" val="96410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902A3-ED82-7C13-7BC6-55C4B7FB2F1E}"/>
              </a:ext>
            </a:extLst>
          </p:cNvPr>
          <p:cNvSpPr>
            <a:spLocks noGrp="1"/>
          </p:cNvSpPr>
          <p:nvPr>
            <p:ph type="title"/>
          </p:nvPr>
        </p:nvSpPr>
        <p:spPr/>
        <p:txBody>
          <a:bodyPr/>
          <a:lstStyle/>
          <a:p>
            <a:r>
              <a:rPr lang="pt-BR" dirty="0"/>
              <a:t>prompt</a:t>
            </a:r>
          </a:p>
        </p:txBody>
      </p:sp>
      <p:pic>
        <p:nvPicPr>
          <p:cNvPr id="5" name="Espaço Reservado para Conteúdo 4">
            <a:extLst>
              <a:ext uri="{FF2B5EF4-FFF2-40B4-BE49-F238E27FC236}">
                <a16:creationId xmlns:a16="http://schemas.microsoft.com/office/drawing/2014/main" id="{0B6EABC4-21C2-05F9-702F-FC90A0F94413}"/>
              </a:ext>
            </a:extLst>
          </p:cNvPr>
          <p:cNvPicPr>
            <a:picLocks noGrp="1" noChangeAspect="1"/>
          </p:cNvPicPr>
          <p:nvPr>
            <p:ph idx="1"/>
          </p:nvPr>
        </p:nvPicPr>
        <p:blipFill>
          <a:blip r:embed="rId2"/>
          <a:stretch>
            <a:fillRect/>
          </a:stretch>
        </p:blipFill>
        <p:spPr>
          <a:xfrm>
            <a:off x="3106149" y="1763713"/>
            <a:ext cx="6008278" cy="4351337"/>
          </a:xfrm>
        </p:spPr>
      </p:pic>
    </p:spTree>
    <p:extLst>
      <p:ext uri="{BB962C8B-B14F-4D97-AF65-F5344CB8AC3E}">
        <p14:creationId xmlns:p14="http://schemas.microsoft.com/office/powerpoint/2010/main" val="976768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902A3-ED82-7C13-7BC6-55C4B7FB2F1E}"/>
              </a:ext>
            </a:extLst>
          </p:cNvPr>
          <p:cNvSpPr>
            <a:spLocks noGrp="1"/>
          </p:cNvSpPr>
          <p:nvPr>
            <p:ph type="title"/>
          </p:nvPr>
        </p:nvSpPr>
        <p:spPr/>
        <p:txBody>
          <a:bodyPr/>
          <a:lstStyle/>
          <a:p>
            <a:r>
              <a:rPr lang="pt-BR" dirty="0"/>
              <a:t>prompt</a:t>
            </a:r>
          </a:p>
        </p:txBody>
      </p:sp>
      <p:pic>
        <p:nvPicPr>
          <p:cNvPr id="9" name="Espaço Reservado para Conteúdo 8">
            <a:extLst>
              <a:ext uri="{FF2B5EF4-FFF2-40B4-BE49-F238E27FC236}">
                <a16:creationId xmlns:a16="http://schemas.microsoft.com/office/drawing/2014/main" id="{51A44E1F-DA5A-308B-4670-CABF7AA66393}"/>
              </a:ext>
            </a:extLst>
          </p:cNvPr>
          <p:cNvPicPr>
            <a:picLocks noGrp="1" noChangeAspect="1"/>
          </p:cNvPicPr>
          <p:nvPr>
            <p:ph idx="1"/>
          </p:nvPr>
        </p:nvPicPr>
        <p:blipFill>
          <a:blip r:embed="rId2"/>
          <a:stretch>
            <a:fillRect/>
          </a:stretch>
        </p:blipFill>
        <p:spPr>
          <a:xfrm>
            <a:off x="877454" y="3193047"/>
            <a:ext cx="5240215" cy="2635796"/>
          </a:xfrm>
        </p:spPr>
      </p:pic>
      <p:pic>
        <p:nvPicPr>
          <p:cNvPr id="7" name="Imagem 6">
            <a:extLst>
              <a:ext uri="{FF2B5EF4-FFF2-40B4-BE49-F238E27FC236}">
                <a16:creationId xmlns:a16="http://schemas.microsoft.com/office/drawing/2014/main" id="{CB8080BB-8DEF-9A9C-00E0-351EFB280830}"/>
              </a:ext>
            </a:extLst>
          </p:cNvPr>
          <p:cNvPicPr>
            <a:picLocks noChangeAspect="1"/>
          </p:cNvPicPr>
          <p:nvPr/>
        </p:nvPicPr>
        <p:blipFill>
          <a:blip r:embed="rId3"/>
          <a:stretch>
            <a:fillRect/>
          </a:stretch>
        </p:blipFill>
        <p:spPr>
          <a:xfrm>
            <a:off x="877454" y="1764145"/>
            <a:ext cx="5857429" cy="1098976"/>
          </a:xfrm>
          <a:prstGeom prst="rect">
            <a:avLst/>
          </a:prstGeom>
        </p:spPr>
      </p:pic>
      <p:pic>
        <p:nvPicPr>
          <p:cNvPr id="11" name="Imagem 10">
            <a:extLst>
              <a:ext uri="{FF2B5EF4-FFF2-40B4-BE49-F238E27FC236}">
                <a16:creationId xmlns:a16="http://schemas.microsoft.com/office/drawing/2014/main" id="{9D36EF7D-19CA-AD41-D99D-7E3D7AEAE0EE}"/>
              </a:ext>
            </a:extLst>
          </p:cNvPr>
          <p:cNvPicPr>
            <a:picLocks noChangeAspect="1"/>
          </p:cNvPicPr>
          <p:nvPr/>
        </p:nvPicPr>
        <p:blipFill>
          <a:blip r:embed="rId4"/>
          <a:stretch>
            <a:fillRect/>
          </a:stretch>
        </p:blipFill>
        <p:spPr>
          <a:xfrm>
            <a:off x="6421590" y="3903638"/>
            <a:ext cx="4920665" cy="1212741"/>
          </a:xfrm>
          <a:prstGeom prst="rect">
            <a:avLst/>
          </a:prstGeom>
        </p:spPr>
      </p:pic>
    </p:spTree>
    <p:extLst>
      <p:ext uri="{BB962C8B-B14F-4D97-AF65-F5344CB8AC3E}">
        <p14:creationId xmlns:p14="http://schemas.microsoft.com/office/powerpoint/2010/main" val="3030174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6CC4C48-EC7F-356A-3877-93A103C8D823}"/>
              </a:ext>
            </a:extLst>
          </p:cNvPr>
          <p:cNvSpPr>
            <a:spLocks noGrp="1"/>
          </p:cNvSpPr>
          <p:nvPr>
            <p:ph idx="1"/>
          </p:nvPr>
        </p:nvSpPr>
        <p:spPr>
          <a:xfrm>
            <a:off x="877454" y="914400"/>
            <a:ext cx="10464799" cy="5200073"/>
          </a:xfrm>
        </p:spPr>
        <p:txBody>
          <a:bodyPr anchor="ctr">
            <a:normAutofit/>
          </a:bodyPr>
          <a:lstStyle/>
          <a:p>
            <a:pPr marL="0" indent="0" algn="ctr">
              <a:buNone/>
            </a:pPr>
            <a:r>
              <a:rPr lang="pt-BR" sz="3600" b="1" dirty="0"/>
              <a:t>GERENCIAMENTO DE ARQUIVOS E PASTAS</a:t>
            </a:r>
          </a:p>
        </p:txBody>
      </p:sp>
    </p:spTree>
    <p:extLst>
      <p:ext uri="{BB962C8B-B14F-4D97-AF65-F5344CB8AC3E}">
        <p14:creationId xmlns:p14="http://schemas.microsoft.com/office/powerpoint/2010/main" val="1888546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B773A-0830-032B-BA7C-12E4F2F6A65C}"/>
              </a:ext>
            </a:extLst>
          </p:cNvPr>
          <p:cNvSpPr>
            <a:spLocks noGrp="1"/>
          </p:cNvSpPr>
          <p:nvPr>
            <p:ph type="title"/>
          </p:nvPr>
        </p:nvSpPr>
        <p:spPr/>
        <p:txBody>
          <a:bodyPr>
            <a:normAutofit fontScale="90000"/>
          </a:bodyPr>
          <a:lstStyle/>
          <a:p>
            <a:r>
              <a:rPr lang="pt-BR" dirty="0"/>
              <a:t>GERENCIAMENTO DE ARQUIVOS E PASTAS</a:t>
            </a:r>
          </a:p>
        </p:txBody>
      </p:sp>
      <p:sp>
        <p:nvSpPr>
          <p:cNvPr id="3" name="Espaço Reservado para Conteúdo 2">
            <a:extLst>
              <a:ext uri="{FF2B5EF4-FFF2-40B4-BE49-F238E27FC236}">
                <a16:creationId xmlns:a16="http://schemas.microsoft.com/office/drawing/2014/main" id="{63D5C04E-8CCB-2B5C-40B1-5C7C6B1B4217}"/>
              </a:ext>
            </a:extLst>
          </p:cNvPr>
          <p:cNvSpPr>
            <a:spLocks noGrp="1"/>
          </p:cNvSpPr>
          <p:nvPr>
            <p:ph idx="1"/>
          </p:nvPr>
        </p:nvSpPr>
        <p:spPr/>
        <p:txBody>
          <a:bodyPr/>
          <a:lstStyle/>
          <a:p>
            <a:r>
              <a:rPr lang="pt-BR" dirty="0"/>
              <a:t>Navegar pelas pastas.</a:t>
            </a:r>
          </a:p>
          <a:p>
            <a:r>
              <a:rPr lang="pt-BR" dirty="0"/>
              <a:t>Criar</a:t>
            </a:r>
          </a:p>
          <a:p>
            <a:r>
              <a:rPr lang="pt-BR" dirty="0"/>
              <a:t>Renomear</a:t>
            </a:r>
          </a:p>
          <a:p>
            <a:r>
              <a:rPr lang="pt-BR" dirty="0"/>
              <a:t>Copiar</a:t>
            </a:r>
          </a:p>
          <a:p>
            <a:r>
              <a:rPr lang="pt-BR" dirty="0"/>
              <a:t>Mover</a:t>
            </a:r>
          </a:p>
          <a:p>
            <a:r>
              <a:rPr lang="pt-BR" dirty="0"/>
              <a:t>Substituir</a:t>
            </a:r>
          </a:p>
          <a:p>
            <a:r>
              <a:rPr lang="pt-BR" dirty="0"/>
              <a:t>Deletar</a:t>
            </a:r>
          </a:p>
          <a:p>
            <a:r>
              <a:rPr lang="pt-BR" dirty="0"/>
              <a:t>Editar Atributos</a:t>
            </a:r>
          </a:p>
        </p:txBody>
      </p:sp>
    </p:spTree>
    <p:extLst>
      <p:ext uri="{BB962C8B-B14F-4D97-AF65-F5344CB8AC3E}">
        <p14:creationId xmlns:p14="http://schemas.microsoft.com/office/powerpoint/2010/main" val="4157185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B773A-0830-032B-BA7C-12E4F2F6A65C}"/>
              </a:ext>
            </a:extLst>
          </p:cNvPr>
          <p:cNvSpPr>
            <a:spLocks noGrp="1"/>
          </p:cNvSpPr>
          <p:nvPr>
            <p:ph type="title"/>
          </p:nvPr>
        </p:nvSpPr>
        <p:spPr/>
        <p:txBody>
          <a:bodyPr>
            <a:normAutofit fontScale="90000"/>
          </a:bodyPr>
          <a:lstStyle/>
          <a:p>
            <a:r>
              <a:rPr lang="pt-BR" dirty="0"/>
              <a:t>GERENCIAMENTO DE ARQUIVOS E PASTAS</a:t>
            </a:r>
          </a:p>
        </p:txBody>
      </p:sp>
      <p:sp>
        <p:nvSpPr>
          <p:cNvPr id="3" name="Espaço Reservado para Conteúdo 2">
            <a:extLst>
              <a:ext uri="{FF2B5EF4-FFF2-40B4-BE49-F238E27FC236}">
                <a16:creationId xmlns:a16="http://schemas.microsoft.com/office/drawing/2014/main" id="{63D5C04E-8CCB-2B5C-40B1-5C7C6B1B4217}"/>
              </a:ext>
            </a:extLst>
          </p:cNvPr>
          <p:cNvSpPr>
            <a:spLocks noGrp="1"/>
          </p:cNvSpPr>
          <p:nvPr>
            <p:ph idx="1"/>
          </p:nvPr>
        </p:nvSpPr>
        <p:spPr/>
        <p:txBody>
          <a:bodyPr>
            <a:normAutofit fontScale="92500" lnSpcReduction="10000"/>
          </a:bodyPr>
          <a:lstStyle/>
          <a:p>
            <a:r>
              <a:rPr lang="pt-BR" dirty="0" err="1"/>
              <a:t>cd</a:t>
            </a:r>
            <a:r>
              <a:rPr lang="pt-BR" dirty="0"/>
              <a:t> (</a:t>
            </a:r>
            <a:r>
              <a:rPr lang="pt-BR" dirty="0" err="1"/>
              <a:t>chdir</a:t>
            </a:r>
            <a:r>
              <a:rPr lang="pt-BR" dirty="0"/>
              <a:t>) – </a:t>
            </a:r>
            <a:r>
              <a:rPr lang="pt-BR" dirty="0" err="1"/>
              <a:t>dir</a:t>
            </a:r>
            <a:r>
              <a:rPr lang="pt-BR" dirty="0"/>
              <a:t> – Where</a:t>
            </a:r>
          </a:p>
          <a:p>
            <a:r>
              <a:rPr lang="pt-BR" dirty="0"/>
              <a:t>path</a:t>
            </a:r>
          </a:p>
          <a:p>
            <a:r>
              <a:rPr lang="pt-BR" dirty="0" err="1"/>
              <a:t>md</a:t>
            </a:r>
            <a:r>
              <a:rPr lang="pt-BR" dirty="0"/>
              <a:t> (</a:t>
            </a:r>
            <a:r>
              <a:rPr lang="pt-BR" dirty="0" err="1"/>
              <a:t>mkdir</a:t>
            </a:r>
            <a:r>
              <a:rPr lang="pt-BR" dirty="0"/>
              <a:t>)</a:t>
            </a:r>
          </a:p>
          <a:p>
            <a:r>
              <a:rPr lang="pt-BR" dirty="0" err="1"/>
              <a:t>rename</a:t>
            </a:r>
            <a:r>
              <a:rPr lang="pt-BR" dirty="0"/>
              <a:t> (</a:t>
            </a:r>
            <a:r>
              <a:rPr lang="pt-BR" dirty="0" err="1"/>
              <a:t>ren</a:t>
            </a:r>
            <a:r>
              <a:rPr lang="pt-BR" dirty="0"/>
              <a:t>)</a:t>
            </a:r>
          </a:p>
          <a:p>
            <a:r>
              <a:rPr lang="pt-BR" dirty="0"/>
              <a:t>copy – </a:t>
            </a:r>
            <a:r>
              <a:rPr lang="pt-BR" dirty="0" err="1"/>
              <a:t>xcopy</a:t>
            </a:r>
            <a:r>
              <a:rPr lang="pt-BR" dirty="0"/>
              <a:t> – robocop</a:t>
            </a:r>
          </a:p>
          <a:p>
            <a:r>
              <a:rPr lang="pt-BR" dirty="0" err="1"/>
              <a:t>replace</a:t>
            </a:r>
            <a:endParaRPr lang="pt-BR" dirty="0"/>
          </a:p>
          <a:p>
            <a:r>
              <a:rPr lang="pt-BR" dirty="0" err="1"/>
              <a:t>del</a:t>
            </a:r>
            <a:r>
              <a:rPr lang="pt-BR" dirty="0"/>
              <a:t> (</a:t>
            </a:r>
            <a:r>
              <a:rPr lang="pt-BR" dirty="0" err="1"/>
              <a:t>erase</a:t>
            </a:r>
            <a:r>
              <a:rPr lang="pt-BR" dirty="0"/>
              <a:t>) – rd (</a:t>
            </a:r>
            <a:r>
              <a:rPr lang="pt-BR" dirty="0" err="1"/>
              <a:t>rmdir</a:t>
            </a:r>
            <a:r>
              <a:rPr lang="pt-BR" dirty="0"/>
              <a:t>)</a:t>
            </a:r>
          </a:p>
          <a:p>
            <a:r>
              <a:rPr lang="pt-BR" dirty="0"/>
              <a:t>move	</a:t>
            </a:r>
          </a:p>
          <a:p>
            <a:r>
              <a:rPr lang="pt-BR" dirty="0" err="1"/>
              <a:t>attrib</a:t>
            </a:r>
            <a:r>
              <a:rPr lang="pt-BR" dirty="0"/>
              <a:t> </a:t>
            </a:r>
          </a:p>
        </p:txBody>
      </p:sp>
    </p:spTree>
    <p:extLst>
      <p:ext uri="{BB962C8B-B14F-4D97-AF65-F5344CB8AC3E}">
        <p14:creationId xmlns:p14="http://schemas.microsoft.com/office/powerpoint/2010/main" val="343018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CMD – PROMPT DE COMANDOS WINDOWS</a:t>
            </a:r>
          </a:p>
        </p:txBody>
      </p:sp>
      <p:sp>
        <p:nvSpPr>
          <p:cNvPr id="4" name="Espaço Reservado para Conteúdo 3">
            <a:extLst>
              <a:ext uri="{FF2B5EF4-FFF2-40B4-BE49-F238E27FC236}">
                <a16:creationId xmlns:a16="http://schemas.microsoft.com/office/drawing/2014/main" id="{C1EDDCE9-3721-A91C-43F6-E3B8E8F61FBA}"/>
              </a:ext>
            </a:extLst>
          </p:cNvPr>
          <p:cNvSpPr>
            <a:spLocks noGrp="1"/>
          </p:cNvSpPr>
          <p:nvPr>
            <p:ph idx="1"/>
          </p:nvPr>
        </p:nvSpPr>
        <p:spPr/>
        <p:txBody>
          <a:bodyPr/>
          <a:lstStyle/>
          <a:p>
            <a:pPr marL="0" indent="0">
              <a:buNone/>
            </a:pPr>
            <a:r>
              <a:rPr lang="pt-BR" dirty="0"/>
              <a:t>No sistema operacional da Microsoft, esse acesso também é conhecido como "cmd.exe". Em sistemas derivados do Unix, como Linux e </a:t>
            </a:r>
            <a:r>
              <a:rPr lang="pt-BR" dirty="0" err="1"/>
              <a:t>macOS</a:t>
            </a:r>
            <a:r>
              <a:rPr lang="pt-BR" dirty="0"/>
              <a:t>, essa ferramenta é chamada de "Terminal" ou "Shell".</a:t>
            </a:r>
          </a:p>
        </p:txBody>
      </p:sp>
    </p:spTree>
    <p:extLst>
      <p:ext uri="{BB962C8B-B14F-4D97-AF65-F5344CB8AC3E}">
        <p14:creationId xmlns:p14="http://schemas.microsoft.com/office/powerpoint/2010/main" val="41587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A4766-CCDB-C943-0886-C53DA2108637}"/>
              </a:ext>
            </a:extLst>
          </p:cNvPr>
          <p:cNvSpPr>
            <a:spLocks noGrp="1"/>
          </p:cNvSpPr>
          <p:nvPr>
            <p:ph type="title"/>
          </p:nvPr>
        </p:nvSpPr>
        <p:spPr/>
        <p:txBody>
          <a:bodyPr/>
          <a:lstStyle/>
          <a:p>
            <a:r>
              <a:rPr lang="pt-BR" dirty="0" err="1"/>
              <a:t>dir</a:t>
            </a:r>
            <a:endParaRPr lang="pt-BR" dirty="0"/>
          </a:p>
        </p:txBody>
      </p:sp>
      <p:sp>
        <p:nvSpPr>
          <p:cNvPr id="3" name="Espaço Reservado para Conteúdo 2">
            <a:extLst>
              <a:ext uri="{FF2B5EF4-FFF2-40B4-BE49-F238E27FC236}">
                <a16:creationId xmlns:a16="http://schemas.microsoft.com/office/drawing/2014/main" id="{A2B9E7C5-6CC2-4C79-EE31-3E55C4E179D6}"/>
              </a:ext>
            </a:extLst>
          </p:cNvPr>
          <p:cNvSpPr>
            <a:spLocks noGrp="1"/>
          </p:cNvSpPr>
          <p:nvPr>
            <p:ph idx="1"/>
          </p:nvPr>
        </p:nvSpPr>
        <p:spPr/>
        <p:txBody>
          <a:bodyPr/>
          <a:lstStyle/>
          <a:p>
            <a:r>
              <a:rPr lang="pt-BR" dirty="0"/>
              <a:t>Mostra o que têm na pasta atual</a:t>
            </a:r>
          </a:p>
        </p:txBody>
      </p:sp>
      <p:pic>
        <p:nvPicPr>
          <p:cNvPr id="5" name="Imagem 4">
            <a:extLst>
              <a:ext uri="{FF2B5EF4-FFF2-40B4-BE49-F238E27FC236}">
                <a16:creationId xmlns:a16="http://schemas.microsoft.com/office/drawing/2014/main" id="{FCD4171D-09C1-A190-30D9-048BA44F9051}"/>
              </a:ext>
            </a:extLst>
          </p:cNvPr>
          <p:cNvPicPr>
            <a:picLocks noChangeAspect="1"/>
          </p:cNvPicPr>
          <p:nvPr/>
        </p:nvPicPr>
        <p:blipFill>
          <a:blip r:embed="rId2"/>
          <a:stretch>
            <a:fillRect/>
          </a:stretch>
        </p:blipFill>
        <p:spPr>
          <a:xfrm>
            <a:off x="2648092" y="2337984"/>
            <a:ext cx="6895815" cy="3776489"/>
          </a:xfrm>
          <a:prstGeom prst="rect">
            <a:avLst/>
          </a:prstGeom>
        </p:spPr>
      </p:pic>
    </p:spTree>
    <p:extLst>
      <p:ext uri="{BB962C8B-B14F-4D97-AF65-F5344CB8AC3E}">
        <p14:creationId xmlns:p14="http://schemas.microsoft.com/office/powerpoint/2010/main" val="4241459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CD53A-6479-0EAC-2E9B-381750786AA9}"/>
              </a:ext>
            </a:extLst>
          </p:cNvPr>
          <p:cNvSpPr>
            <a:spLocks noGrp="1"/>
          </p:cNvSpPr>
          <p:nvPr>
            <p:ph type="title"/>
          </p:nvPr>
        </p:nvSpPr>
        <p:spPr/>
        <p:txBody>
          <a:bodyPr/>
          <a:lstStyle/>
          <a:p>
            <a:r>
              <a:rPr lang="pt-BR" dirty="0" err="1"/>
              <a:t>cd</a:t>
            </a:r>
            <a:endParaRPr lang="pt-BR" dirty="0"/>
          </a:p>
        </p:txBody>
      </p:sp>
      <p:sp>
        <p:nvSpPr>
          <p:cNvPr id="3" name="Espaço Reservado para Conteúdo 2">
            <a:extLst>
              <a:ext uri="{FF2B5EF4-FFF2-40B4-BE49-F238E27FC236}">
                <a16:creationId xmlns:a16="http://schemas.microsoft.com/office/drawing/2014/main" id="{BBEBCD0F-E0DD-D6D2-99DB-F4AAF9AA87DF}"/>
              </a:ext>
            </a:extLst>
          </p:cNvPr>
          <p:cNvSpPr>
            <a:spLocks noGrp="1"/>
          </p:cNvSpPr>
          <p:nvPr>
            <p:ph idx="1"/>
          </p:nvPr>
        </p:nvSpPr>
        <p:spPr/>
        <p:txBody>
          <a:bodyPr/>
          <a:lstStyle/>
          <a:p>
            <a:r>
              <a:rPr lang="pt-BR" dirty="0"/>
              <a:t>Comando para ir para uma pasta específica</a:t>
            </a:r>
          </a:p>
        </p:txBody>
      </p:sp>
      <p:pic>
        <p:nvPicPr>
          <p:cNvPr id="5" name="Imagem 4">
            <a:extLst>
              <a:ext uri="{FF2B5EF4-FFF2-40B4-BE49-F238E27FC236}">
                <a16:creationId xmlns:a16="http://schemas.microsoft.com/office/drawing/2014/main" id="{9B1B6F19-D3D4-BA27-1FAC-929A214B11CF}"/>
              </a:ext>
            </a:extLst>
          </p:cNvPr>
          <p:cNvPicPr>
            <a:picLocks noChangeAspect="1"/>
          </p:cNvPicPr>
          <p:nvPr/>
        </p:nvPicPr>
        <p:blipFill>
          <a:blip r:embed="rId2"/>
          <a:stretch>
            <a:fillRect/>
          </a:stretch>
        </p:blipFill>
        <p:spPr>
          <a:xfrm>
            <a:off x="969721" y="2435290"/>
            <a:ext cx="5410741" cy="2957804"/>
          </a:xfrm>
          <a:prstGeom prst="rect">
            <a:avLst/>
          </a:prstGeom>
        </p:spPr>
      </p:pic>
      <p:pic>
        <p:nvPicPr>
          <p:cNvPr id="7" name="Imagem 6">
            <a:extLst>
              <a:ext uri="{FF2B5EF4-FFF2-40B4-BE49-F238E27FC236}">
                <a16:creationId xmlns:a16="http://schemas.microsoft.com/office/drawing/2014/main" id="{93FCC9D9-7DB8-C445-BA32-D7345903BFAA}"/>
              </a:ext>
            </a:extLst>
          </p:cNvPr>
          <p:cNvPicPr>
            <a:picLocks noChangeAspect="1"/>
          </p:cNvPicPr>
          <p:nvPr/>
        </p:nvPicPr>
        <p:blipFill>
          <a:blip r:embed="rId3"/>
          <a:stretch>
            <a:fillRect/>
          </a:stretch>
        </p:blipFill>
        <p:spPr>
          <a:xfrm>
            <a:off x="5341354" y="2856763"/>
            <a:ext cx="5654530" cy="845893"/>
          </a:xfrm>
          <a:prstGeom prst="rect">
            <a:avLst/>
          </a:prstGeom>
        </p:spPr>
      </p:pic>
      <p:pic>
        <p:nvPicPr>
          <p:cNvPr id="9" name="Imagem 8">
            <a:extLst>
              <a:ext uri="{FF2B5EF4-FFF2-40B4-BE49-F238E27FC236}">
                <a16:creationId xmlns:a16="http://schemas.microsoft.com/office/drawing/2014/main" id="{232A816A-21DA-5EA2-A211-92FF897C2453}"/>
              </a:ext>
            </a:extLst>
          </p:cNvPr>
          <p:cNvPicPr>
            <a:picLocks noChangeAspect="1"/>
          </p:cNvPicPr>
          <p:nvPr/>
        </p:nvPicPr>
        <p:blipFill>
          <a:blip r:embed="rId4"/>
          <a:stretch>
            <a:fillRect/>
          </a:stretch>
        </p:blipFill>
        <p:spPr>
          <a:xfrm>
            <a:off x="5958790" y="3770626"/>
            <a:ext cx="5037094" cy="3014992"/>
          </a:xfrm>
          <a:prstGeom prst="rect">
            <a:avLst/>
          </a:prstGeom>
        </p:spPr>
      </p:pic>
    </p:spTree>
    <p:extLst>
      <p:ext uri="{BB962C8B-B14F-4D97-AF65-F5344CB8AC3E}">
        <p14:creationId xmlns:p14="http://schemas.microsoft.com/office/powerpoint/2010/main" val="1182695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CD53A-6479-0EAC-2E9B-381750786AA9}"/>
              </a:ext>
            </a:extLst>
          </p:cNvPr>
          <p:cNvSpPr>
            <a:spLocks noGrp="1"/>
          </p:cNvSpPr>
          <p:nvPr>
            <p:ph type="title"/>
          </p:nvPr>
        </p:nvSpPr>
        <p:spPr/>
        <p:txBody>
          <a:bodyPr/>
          <a:lstStyle/>
          <a:p>
            <a:r>
              <a:rPr lang="pt-BR" dirty="0" err="1"/>
              <a:t>cd</a:t>
            </a:r>
            <a:endParaRPr lang="pt-BR" dirty="0"/>
          </a:p>
        </p:txBody>
      </p:sp>
      <p:sp>
        <p:nvSpPr>
          <p:cNvPr id="3" name="Espaço Reservado para Conteúdo 2">
            <a:extLst>
              <a:ext uri="{FF2B5EF4-FFF2-40B4-BE49-F238E27FC236}">
                <a16:creationId xmlns:a16="http://schemas.microsoft.com/office/drawing/2014/main" id="{BBEBCD0F-E0DD-D6D2-99DB-F4AAF9AA87DF}"/>
              </a:ext>
            </a:extLst>
          </p:cNvPr>
          <p:cNvSpPr>
            <a:spLocks noGrp="1"/>
          </p:cNvSpPr>
          <p:nvPr>
            <p:ph idx="1"/>
          </p:nvPr>
        </p:nvSpPr>
        <p:spPr/>
        <p:txBody>
          <a:bodyPr/>
          <a:lstStyle/>
          <a:p>
            <a:r>
              <a:rPr lang="pt-BR" dirty="0"/>
              <a:t>ir para a pasta raiz</a:t>
            </a:r>
          </a:p>
          <a:p>
            <a:endParaRPr lang="pt-BR" dirty="0"/>
          </a:p>
          <a:p>
            <a:endParaRPr lang="pt-BR" dirty="0"/>
          </a:p>
          <a:p>
            <a:r>
              <a:rPr lang="pt-BR" dirty="0"/>
              <a:t>Recuar uma pasta</a:t>
            </a:r>
          </a:p>
        </p:txBody>
      </p:sp>
      <p:pic>
        <p:nvPicPr>
          <p:cNvPr id="6" name="Imagem 5">
            <a:extLst>
              <a:ext uri="{FF2B5EF4-FFF2-40B4-BE49-F238E27FC236}">
                <a16:creationId xmlns:a16="http://schemas.microsoft.com/office/drawing/2014/main" id="{3016CFE8-EC50-50F6-CD8F-74D2587FB433}"/>
              </a:ext>
            </a:extLst>
          </p:cNvPr>
          <p:cNvPicPr>
            <a:picLocks noChangeAspect="1"/>
          </p:cNvPicPr>
          <p:nvPr/>
        </p:nvPicPr>
        <p:blipFill>
          <a:blip r:embed="rId2"/>
          <a:stretch>
            <a:fillRect/>
          </a:stretch>
        </p:blipFill>
        <p:spPr>
          <a:xfrm>
            <a:off x="952326" y="2335499"/>
            <a:ext cx="5067474" cy="888015"/>
          </a:xfrm>
          <a:prstGeom prst="rect">
            <a:avLst/>
          </a:prstGeom>
        </p:spPr>
      </p:pic>
      <p:pic>
        <p:nvPicPr>
          <p:cNvPr id="10" name="Imagem 9">
            <a:extLst>
              <a:ext uri="{FF2B5EF4-FFF2-40B4-BE49-F238E27FC236}">
                <a16:creationId xmlns:a16="http://schemas.microsoft.com/office/drawing/2014/main" id="{9C77B4E1-CDB2-1960-9640-9CC7990FAE83}"/>
              </a:ext>
            </a:extLst>
          </p:cNvPr>
          <p:cNvPicPr>
            <a:picLocks noChangeAspect="1"/>
          </p:cNvPicPr>
          <p:nvPr/>
        </p:nvPicPr>
        <p:blipFill>
          <a:blip r:embed="rId3"/>
          <a:stretch>
            <a:fillRect/>
          </a:stretch>
        </p:blipFill>
        <p:spPr>
          <a:xfrm>
            <a:off x="952326" y="3920259"/>
            <a:ext cx="5043842" cy="2194214"/>
          </a:xfrm>
          <a:prstGeom prst="rect">
            <a:avLst/>
          </a:prstGeom>
        </p:spPr>
      </p:pic>
    </p:spTree>
    <p:extLst>
      <p:ext uri="{BB962C8B-B14F-4D97-AF65-F5344CB8AC3E}">
        <p14:creationId xmlns:p14="http://schemas.microsoft.com/office/powerpoint/2010/main" val="289505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EE2DD-C689-774E-75BF-1BDB1EEA22AD}"/>
              </a:ext>
            </a:extLst>
          </p:cNvPr>
          <p:cNvSpPr>
            <a:spLocks noGrp="1"/>
          </p:cNvSpPr>
          <p:nvPr>
            <p:ph type="title"/>
          </p:nvPr>
        </p:nvSpPr>
        <p:spPr/>
        <p:txBody>
          <a:bodyPr/>
          <a:lstStyle/>
          <a:p>
            <a:r>
              <a:rPr lang="pt-BR" dirty="0"/>
              <a:t>path</a:t>
            </a:r>
          </a:p>
        </p:txBody>
      </p:sp>
      <p:pic>
        <p:nvPicPr>
          <p:cNvPr id="5" name="Espaço Reservado para Conteúdo 4">
            <a:extLst>
              <a:ext uri="{FF2B5EF4-FFF2-40B4-BE49-F238E27FC236}">
                <a16:creationId xmlns:a16="http://schemas.microsoft.com/office/drawing/2014/main" id="{AF3B55E1-C24B-8473-B295-D58D55450000}"/>
              </a:ext>
            </a:extLst>
          </p:cNvPr>
          <p:cNvPicPr>
            <a:picLocks noGrp="1" noChangeAspect="1"/>
          </p:cNvPicPr>
          <p:nvPr>
            <p:ph idx="1"/>
          </p:nvPr>
        </p:nvPicPr>
        <p:blipFill>
          <a:blip r:embed="rId2"/>
          <a:stretch>
            <a:fillRect/>
          </a:stretch>
        </p:blipFill>
        <p:spPr>
          <a:xfrm>
            <a:off x="3428366" y="1430219"/>
            <a:ext cx="5335268" cy="5043446"/>
          </a:xfrm>
        </p:spPr>
      </p:pic>
    </p:spTree>
    <p:extLst>
      <p:ext uri="{BB962C8B-B14F-4D97-AF65-F5344CB8AC3E}">
        <p14:creationId xmlns:p14="http://schemas.microsoft.com/office/powerpoint/2010/main" val="565235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98725-4A6F-CA85-846E-DF1361897388}"/>
              </a:ext>
            </a:extLst>
          </p:cNvPr>
          <p:cNvSpPr>
            <a:spLocks noGrp="1"/>
          </p:cNvSpPr>
          <p:nvPr>
            <p:ph type="title"/>
          </p:nvPr>
        </p:nvSpPr>
        <p:spPr/>
        <p:txBody>
          <a:bodyPr/>
          <a:lstStyle/>
          <a:p>
            <a:r>
              <a:rPr lang="pt-BR" dirty="0" err="1"/>
              <a:t>md</a:t>
            </a:r>
            <a:endParaRPr lang="pt-BR" dirty="0"/>
          </a:p>
        </p:txBody>
      </p:sp>
      <p:sp>
        <p:nvSpPr>
          <p:cNvPr id="3" name="Espaço Reservado para Conteúdo 2">
            <a:extLst>
              <a:ext uri="{FF2B5EF4-FFF2-40B4-BE49-F238E27FC236}">
                <a16:creationId xmlns:a16="http://schemas.microsoft.com/office/drawing/2014/main" id="{4A42B822-2FA1-D466-FFC9-DEE1925A983D}"/>
              </a:ext>
            </a:extLst>
          </p:cNvPr>
          <p:cNvSpPr>
            <a:spLocks noGrp="1"/>
          </p:cNvSpPr>
          <p:nvPr>
            <p:ph idx="1"/>
          </p:nvPr>
        </p:nvSpPr>
        <p:spPr/>
        <p:txBody>
          <a:bodyPr/>
          <a:lstStyle/>
          <a:p>
            <a:r>
              <a:rPr lang="pt-BR" dirty="0"/>
              <a:t>Vamos supor que eu queira criar uma pasta chamada servidor em C:\</a:t>
            </a:r>
          </a:p>
        </p:txBody>
      </p:sp>
      <p:pic>
        <p:nvPicPr>
          <p:cNvPr id="5" name="Imagem 4">
            <a:extLst>
              <a:ext uri="{FF2B5EF4-FFF2-40B4-BE49-F238E27FC236}">
                <a16:creationId xmlns:a16="http://schemas.microsoft.com/office/drawing/2014/main" id="{BB5F406F-B62F-3C45-BEB5-4EF59224715D}"/>
              </a:ext>
            </a:extLst>
          </p:cNvPr>
          <p:cNvPicPr>
            <a:picLocks noChangeAspect="1"/>
          </p:cNvPicPr>
          <p:nvPr/>
        </p:nvPicPr>
        <p:blipFill>
          <a:blip r:embed="rId2"/>
          <a:stretch>
            <a:fillRect/>
          </a:stretch>
        </p:blipFill>
        <p:spPr>
          <a:xfrm>
            <a:off x="2845836" y="2412736"/>
            <a:ext cx="6637908" cy="3938006"/>
          </a:xfrm>
          <a:prstGeom prst="rect">
            <a:avLst/>
          </a:prstGeom>
        </p:spPr>
      </p:pic>
    </p:spTree>
    <p:extLst>
      <p:ext uri="{BB962C8B-B14F-4D97-AF65-F5344CB8AC3E}">
        <p14:creationId xmlns:p14="http://schemas.microsoft.com/office/powerpoint/2010/main" val="1271639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98725-4A6F-CA85-846E-DF1361897388}"/>
              </a:ext>
            </a:extLst>
          </p:cNvPr>
          <p:cNvSpPr>
            <a:spLocks noGrp="1"/>
          </p:cNvSpPr>
          <p:nvPr>
            <p:ph type="title"/>
          </p:nvPr>
        </p:nvSpPr>
        <p:spPr/>
        <p:txBody>
          <a:bodyPr/>
          <a:lstStyle/>
          <a:p>
            <a:r>
              <a:rPr lang="pt-BR" dirty="0" err="1"/>
              <a:t>md</a:t>
            </a:r>
            <a:endParaRPr lang="pt-BR" dirty="0"/>
          </a:p>
        </p:txBody>
      </p:sp>
      <p:sp>
        <p:nvSpPr>
          <p:cNvPr id="3" name="Espaço Reservado para Conteúdo 2">
            <a:extLst>
              <a:ext uri="{FF2B5EF4-FFF2-40B4-BE49-F238E27FC236}">
                <a16:creationId xmlns:a16="http://schemas.microsoft.com/office/drawing/2014/main" id="{4A42B822-2FA1-D466-FFC9-DEE1925A983D}"/>
              </a:ext>
            </a:extLst>
          </p:cNvPr>
          <p:cNvSpPr>
            <a:spLocks noGrp="1"/>
          </p:cNvSpPr>
          <p:nvPr>
            <p:ph idx="1"/>
          </p:nvPr>
        </p:nvSpPr>
        <p:spPr/>
        <p:txBody>
          <a:bodyPr/>
          <a:lstStyle/>
          <a:p>
            <a:r>
              <a:rPr lang="pt-BR" dirty="0"/>
              <a:t>Vamos supor que eu queira remover uma pasta chamada servidor em C:\</a:t>
            </a:r>
          </a:p>
        </p:txBody>
      </p:sp>
      <p:pic>
        <p:nvPicPr>
          <p:cNvPr id="6" name="Imagem 5">
            <a:extLst>
              <a:ext uri="{FF2B5EF4-FFF2-40B4-BE49-F238E27FC236}">
                <a16:creationId xmlns:a16="http://schemas.microsoft.com/office/drawing/2014/main" id="{278CDF05-268F-C408-256F-15D89C5C05C0}"/>
              </a:ext>
            </a:extLst>
          </p:cNvPr>
          <p:cNvPicPr>
            <a:picLocks noChangeAspect="1"/>
          </p:cNvPicPr>
          <p:nvPr/>
        </p:nvPicPr>
        <p:blipFill>
          <a:blip r:embed="rId2"/>
          <a:stretch>
            <a:fillRect/>
          </a:stretch>
        </p:blipFill>
        <p:spPr>
          <a:xfrm>
            <a:off x="2817845" y="2321301"/>
            <a:ext cx="7156557" cy="3913244"/>
          </a:xfrm>
          <a:prstGeom prst="rect">
            <a:avLst/>
          </a:prstGeom>
        </p:spPr>
      </p:pic>
    </p:spTree>
    <p:extLst>
      <p:ext uri="{BB962C8B-B14F-4D97-AF65-F5344CB8AC3E}">
        <p14:creationId xmlns:p14="http://schemas.microsoft.com/office/powerpoint/2010/main" val="1545760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98725-4A6F-CA85-846E-DF1361897388}"/>
              </a:ext>
            </a:extLst>
          </p:cNvPr>
          <p:cNvSpPr>
            <a:spLocks noGrp="1"/>
          </p:cNvSpPr>
          <p:nvPr>
            <p:ph type="title"/>
          </p:nvPr>
        </p:nvSpPr>
        <p:spPr/>
        <p:txBody>
          <a:bodyPr/>
          <a:lstStyle/>
          <a:p>
            <a:r>
              <a:rPr lang="pt-BR" dirty="0" err="1"/>
              <a:t>md</a:t>
            </a:r>
            <a:endParaRPr lang="pt-BR" dirty="0"/>
          </a:p>
        </p:txBody>
      </p:sp>
      <p:sp>
        <p:nvSpPr>
          <p:cNvPr id="3" name="Espaço Reservado para Conteúdo 2">
            <a:extLst>
              <a:ext uri="{FF2B5EF4-FFF2-40B4-BE49-F238E27FC236}">
                <a16:creationId xmlns:a16="http://schemas.microsoft.com/office/drawing/2014/main" id="{4A42B822-2FA1-D466-FFC9-DEE1925A983D}"/>
              </a:ext>
            </a:extLst>
          </p:cNvPr>
          <p:cNvSpPr>
            <a:spLocks noGrp="1"/>
          </p:cNvSpPr>
          <p:nvPr>
            <p:ph idx="1"/>
          </p:nvPr>
        </p:nvSpPr>
        <p:spPr/>
        <p:txBody>
          <a:bodyPr/>
          <a:lstStyle/>
          <a:p>
            <a:r>
              <a:rPr lang="pt-BR" dirty="0"/>
              <a:t>Crie uma pasta chamada arquivos em C:\</a:t>
            </a:r>
          </a:p>
        </p:txBody>
      </p:sp>
      <p:pic>
        <p:nvPicPr>
          <p:cNvPr id="5" name="Imagem 4">
            <a:extLst>
              <a:ext uri="{FF2B5EF4-FFF2-40B4-BE49-F238E27FC236}">
                <a16:creationId xmlns:a16="http://schemas.microsoft.com/office/drawing/2014/main" id="{73D8E57C-21CB-BC40-AF82-E6BC032DEE84}"/>
              </a:ext>
            </a:extLst>
          </p:cNvPr>
          <p:cNvPicPr>
            <a:picLocks noChangeAspect="1"/>
          </p:cNvPicPr>
          <p:nvPr/>
        </p:nvPicPr>
        <p:blipFill>
          <a:blip r:embed="rId2"/>
          <a:stretch>
            <a:fillRect/>
          </a:stretch>
        </p:blipFill>
        <p:spPr>
          <a:xfrm>
            <a:off x="2766786" y="2297131"/>
            <a:ext cx="6658427" cy="4057811"/>
          </a:xfrm>
          <a:prstGeom prst="rect">
            <a:avLst/>
          </a:prstGeom>
        </p:spPr>
      </p:pic>
    </p:spTree>
    <p:extLst>
      <p:ext uri="{BB962C8B-B14F-4D97-AF65-F5344CB8AC3E}">
        <p14:creationId xmlns:p14="http://schemas.microsoft.com/office/powerpoint/2010/main" val="3921506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98725-4A6F-CA85-846E-DF1361897388}"/>
              </a:ext>
            </a:extLst>
          </p:cNvPr>
          <p:cNvSpPr>
            <a:spLocks noGrp="1"/>
          </p:cNvSpPr>
          <p:nvPr>
            <p:ph type="title"/>
          </p:nvPr>
        </p:nvSpPr>
        <p:spPr/>
        <p:txBody>
          <a:bodyPr/>
          <a:lstStyle/>
          <a:p>
            <a:r>
              <a:rPr lang="pt-BR" dirty="0"/>
              <a:t>copy</a:t>
            </a:r>
          </a:p>
        </p:txBody>
      </p:sp>
      <p:sp>
        <p:nvSpPr>
          <p:cNvPr id="3" name="Espaço Reservado para Conteúdo 2">
            <a:extLst>
              <a:ext uri="{FF2B5EF4-FFF2-40B4-BE49-F238E27FC236}">
                <a16:creationId xmlns:a16="http://schemas.microsoft.com/office/drawing/2014/main" id="{4A42B822-2FA1-D466-FFC9-DEE1925A983D}"/>
              </a:ext>
            </a:extLst>
          </p:cNvPr>
          <p:cNvSpPr>
            <a:spLocks noGrp="1"/>
          </p:cNvSpPr>
          <p:nvPr>
            <p:ph idx="1"/>
          </p:nvPr>
        </p:nvSpPr>
        <p:spPr/>
        <p:txBody>
          <a:bodyPr/>
          <a:lstStyle/>
          <a:p>
            <a:r>
              <a:rPr lang="pt-BR" dirty="0"/>
              <a:t>Agora queremos copiar o arquivo chamado lorem.txt que está na área de trabalho para a pasta arquivos de criamos em C:\ </a:t>
            </a:r>
          </a:p>
        </p:txBody>
      </p:sp>
      <p:pic>
        <p:nvPicPr>
          <p:cNvPr id="6" name="Imagem 5">
            <a:extLst>
              <a:ext uri="{FF2B5EF4-FFF2-40B4-BE49-F238E27FC236}">
                <a16:creationId xmlns:a16="http://schemas.microsoft.com/office/drawing/2014/main" id="{294BDE69-0FA4-C3E8-96C4-14643E3CD011}"/>
              </a:ext>
            </a:extLst>
          </p:cNvPr>
          <p:cNvPicPr>
            <a:picLocks noChangeAspect="1"/>
          </p:cNvPicPr>
          <p:nvPr/>
        </p:nvPicPr>
        <p:blipFill>
          <a:blip r:embed="rId2"/>
          <a:stretch>
            <a:fillRect/>
          </a:stretch>
        </p:blipFill>
        <p:spPr>
          <a:xfrm>
            <a:off x="1396001" y="2787922"/>
            <a:ext cx="3415642" cy="3180246"/>
          </a:xfrm>
          <a:prstGeom prst="rect">
            <a:avLst/>
          </a:prstGeom>
        </p:spPr>
      </p:pic>
      <p:pic>
        <p:nvPicPr>
          <p:cNvPr id="8" name="Imagem 7">
            <a:extLst>
              <a:ext uri="{FF2B5EF4-FFF2-40B4-BE49-F238E27FC236}">
                <a16:creationId xmlns:a16="http://schemas.microsoft.com/office/drawing/2014/main" id="{24C12040-B81F-7CBD-9074-B5C47832A26D}"/>
              </a:ext>
            </a:extLst>
          </p:cNvPr>
          <p:cNvPicPr>
            <a:picLocks noChangeAspect="1"/>
          </p:cNvPicPr>
          <p:nvPr/>
        </p:nvPicPr>
        <p:blipFill>
          <a:blip r:embed="rId3"/>
          <a:stretch>
            <a:fillRect/>
          </a:stretch>
        </p:blipFill>
        <p:spPr>
          <a:xfrm>
            <a:off x="6578081" y="2787922"/>
            <a:ext cx="4396065" cy="3689390"/>
          </a:xfrm>
          <a:prstGeom prst="rect">
            <a:avLst/>
          </a:prstGeom>
        </p:spPr>
      </p:pic>
    </p:spTree>
    <p:extLst>
      <p:ext uri="{BB962C8B-B14F-4D97-AF65-F5344CB8AC3E}">
        <p14:creationId xmlns:p14="http://schemas.microsoft.com/office/powerpoint/2010/main" val="1964529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98725-4A6F-CA85-846E-DF1361897388}"/>
              </a:ext>
            </a:extLst>
          </p:cNvPr>
          <p:cNvSpPr>
            <a:spLocks noGrp="1"/>
          </p:cNvSpPr>
          <p:nvPr>
            <p:ph type="title"/>
          </p:nvPr>
        </p:nvSpPr>
        <p:spPr/>
        <p:txBody>
          <a:bodyPr/>
          <a:lstStyle/>
          <a:p>
            <a:r>
              <a:rPr lang="pt-BR" dirty="0"/>
              <a:t>copy</a:t>
            </a:r>
          </a:p>
        </p:txBody>
      </p:sp>
      <p:sp>
        <p:nvSpPr>
          <p:cNvPr id="3" name="Espaço Reservado para Conteúdo 2">
            <a:extLst>
              <a:ext uri="{FF2B5EF4-FFF2-40B4-BE49-F238E27FC236}">
                <a16:creationId xmlns:a16="http://schemas.microsoft.com/office/drawing/2014/main" id="{4A42B822-2FA1-D466-FFC9-DEE1925A983D}"/>
              </a:ext>
            </a:extLst>
          </p:cNvPr>
          <p:cNvSpPr>
            <a:spLocks noGrp="1"/>
          </p:cNvSpPr>
          <p:nvPr>
            <p:ph idx="1"/>
          </p:nvPr>
        </p:nvSpPr>
        <p:spPr/>
        <p:txBody>
          <a:bodyPr/>
          <a:lstStyle/>
          <a:p>
            <a:r>
              <a:rPr lang="pt-BR" dirty="0"/>
              <a:t>Certifique-se de que seu prompt de comandos está na pasta do arquivo que você deseja copiar</a:t>
            </a:r>
          </a:p>
        </p:txBody>
      </p:sp>
      <p:pic>
        <p:nvPicPr>
          <p:cNvPr id="5" name="Imagem 4">
            <a:extLst>
              <a:ext uri="{FF2B5EF4-FFF2-40B4-BE49-F238E27FC236}">
                <a16:creationId xmlns:a16="http://schemas.microsoft.com/office/drawing/2014/main" id="{4A5E5EEB-9F71-CDC0-9D88-1D1835D7A6B2}"/>
              </a:ext>
            </a:extLst>
          </p:cNvPr>
          <p:cNvPicPr>
            <a:picLocks noChangeAspect="1"/>
          </p:cNvPicPr>
          <p:nvPr/>
        </p:nvPicPr>
        <p:blipFill rotWithShape="1">
          <a:blip r:embed="rId2"/>
          <a:srcRect r="46779" b="47743"/>
          <a:stretch/>
        </p:blipFill>
        <p:spPr>
          <a:xfrm>
            <a:off x="1012177" y="2715402"/>
            <a:ext cx="4715314" cy="1819276"/>
          </a:xfrm>
          <a:prstGeom prst="rect">
            <a:avLst/>
          </a:prstGeom>
        </p:spPr>
      </p:pic>
      <p:pic>
        <p:nvPicPr>
          <p:cNvPr id="9" name="Imagem 8">
            <a:extLst>
              <a:ext uri="{FF2B5EF4-FFF2-40B4-BE49-F238E27FC236}">
                <a16:creationId xmlns:a16="http://schemas.microsoft.com/office/drawing/2014/main" id="{AB945204-CE18-0334-115C-494EE2601A83}"/>
              </a:ext>
            </a:extLst>
          </p:cNvPr>
          <p:cNvPicPr>
            <a:picLocks noChangeAspect="1"/>
          </p:cNvPicPr>
          <p:nvPr/>
        </p:nvPicPr>
        <p:blipFill>
          <a:blip r:embed="rId3"/>
          <a:stretch>
            <a:fillRect/>
          </a:stretch>
        </p:blipFill>
        <p:spPr>
          <a:xfrm>
            <a:off x="877454" y="5009771"/>
            <a:ext cx="9395351" cy="952327"/>
          </a:xfrm>
          <a:prstGeom prst="rect">
            <a:avLst/>
          </a:prstGeom>
        </p:spPr>
      </p:pic>
      <p:pic>
        <p:nvPicPr>
          <p:cNvPr id="11" name="Imagem 10">
            <a:extLst>
              <a:ext uri="{FF2B5EF4-FFF2-40B4-BE49-F238E27FC236}">
                <a16:creationId xmlns:a16="http://schemas.microsoft.com/office/drawing/2014/main" id="{0BAC280F-B71A-EB5A-92E9-417ECD3E1632}"/>
              </a:ext>
            </a:extLst>
          </p:cNvPr>
          <p:cNvPicPr>
            <a:picLocks noChangeAspect="1"/>
          </p:cNvPicPr>
          <p:nvPr/>
        </p:nvPicPr>
        <p:blipFill rotWithShape="1">
          <a:blip r:embed="rId4"/>
          <a:srcRect b="37296"/>
          <a:stretch/>
        </p:blipFill>
        <p:spPr>
          <a:xfrm>
            <a:off x="6536138" y="2883160"/>
            <a:ext cx="4202741" cy="1651518"/>
          </a:xfrm>
          <a:prstGeom prst="rect">
            <a:avLst/>
          </a:prstGeom>
        </p:spPr>
      </p:pic>
    </p:spTree>
    <p:extLst>
      <p:ext uri="{BB962C8B-B14F-4D97-AF65-F5344CB8AC3E}">
        <p14:creationId xmlns:p14="http://schemas.microsoft.com/office/powerpoint/2010/main" val="3921357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DC86D-2310-7229-24BD-6EE52220F4FA}"/>
              </a:ext>
            </a:extLst>
          </p:cNvPr>
          <p:cNvSpPr>
            <a:spLocks noGrp="1"/>
          </p:cNvSpPr>
          <p:nvPr>
            <p:ph type="title"/>
          </p:nvPr>
        </p:nvSpPr>
        <p:spPr/>
        <p:txBody>
          <a:bodyPr/>
          <a:lstStyle/>
          <a:p>
            <a:r>
              <a:rPr lang="pt-BR" dirty="0" err="1"/>
              <a:t>attrib</a:t>
            </a:r>
            <a:endParaRPr lang="pt-BR" dirty="0"/>
          </a:p>
        </p:txBody>
      </p:sp>
      <p:sp>
        <p:nvSpPr>
          <p:cNvPr id="3" name="Espaço Reservado para Conteúdo 2">
            <a:extLst>
              <a:ext uri="{FF2B5EF4-FFF2-40B4-BE49-F238E27FC236}">
                <a16:creationId xmlns:a16="http://schemas.microsoft.com/office/drawing/2014/main" id="{9BBEB6A3-2FB2-316B-7BE2-59E13080BCEB}"/>
              </a:ext>
            </a:extLst>
          </p:cNvPr>
          <p:cNvSpPr>
            <a:spLocks noGrp="1"/>
          </p:cNvSpPr>
          <p:nvPr>
            <p:ph idx="1"/>
          </p:nvPr>
        </p:nvSpPr>
        <p:spPr>
          <a:xfrm>
            <a:off x="877455" y="1764145"/>
            <a:ext cx="4647046" cy="4350328"/>
          </a:xfrm>
        </p:spPr>
        <p:txBody>
          <a:bodyPr/>
          <a:lstStyle/>
          <a:p>
            <a:r>
              <a:rPr lang="pt-BR" dirty="0"/>
              <a:t>Este comando permite editar os atributos de um arquivo</a:t>
            </a:r>
          </a:p>
          <a:p>
            <a:r>
              <a:rPr lang="pt-BR" dirty="0"/>
              <a:t>O que está depois de / são atributos e sem a / são parâmetros</a:t>
            </a:r>
          </a:p>
        </p:txBody>
      </p:sp>
      <p:pic>
        <p:nvPicPr>
          <p:cNvPr id="5" name="Imagem 4">
            <a:extLst>
              <a:ext uri="{FF2B5EF4-FFF2-40B4-BE49-F238E27FC236}">
                <a16:creationId xmlns:a16="http://schemas.microsoft.com/office/drawing/2014/main" id="{FF37C5A1-C41E-6F01-34B5-D95719B1B731}"/>
              </a:ext>
            </a:extLst>
          </p:cNvPr>
          <p:cNvPicPr>
            <a:picLocks noChangeAspect="1"/>
          </p:cNvPicPr>
          <p:nvPr/>
        </p:nvPicPr>
        <p:blipFill>
          <a:blip r:embed="rId2"/>
          <a:stretch>
            <a:fillRect/>
          </a:stretch>
        </p:blipFill>
        <p:spPr>
          <a:xfrm>
            <a:off x="5905500" y="1395125"/>
            <a:ext cx="4917621" cy="4859767"/>
          </a:xfrm>
          <a:prstGeom prst="rect">
            <a:avLst/>
          </a:prstGeom>
        </p:spPr>
      </p:pic>
    </p:spTree>
    <p:extLst>
      <p:ext uri="{BB962C8B-B14F-4D97-AF65-F5344CB8AC3E}">
        <p14:creationId xmlns:p14="http://schemas.microsoft.com/office/powerpoint/2010/main" val="255875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076D2-993A-BA13-46B3-91F8D831568D}"/>
              </a:ext>
            </a:extLst>
          </p:cNvPr>
          <p:cNvSpPr>
            <a:spLocks noGrp="1"/>
          </p:cNvSpPr>
          <p:nvPr>
            <p:ph type="title"/>
          </p:nvPr>
        </p:nvSpPr>
        <p:spPr/>
        <p:txBody>
          <a:bodyPr/>
          <a:lstStyle/>
          <a:p>
            <a:r>
              <a:rPr lang="pt-BR" dirty="0"/>
              <a:t>Prompt de comando em SO</a:t>
            </a:r>
          </a:p>
        </p:txBody>
      </p:sp>
      <p:sp>
        <p:nvSpPr>
          <p:cNvPr id="3" name="Espaço Reservado para Conteúdo 2">
            <a:extLst>
              <a:ext uri="{FF2B5EF4-FFF2-40B4-BE49-F238E27FC236}">
                <a16:creationId xmlns:a16="http://schemas.microsoft.com/office/drawing/2014/main" id="{F2D1B908-2382-F192-3CF8-96C11FA5E001}"/>
              </a:ext>
            </a:extLst>
          </p:cNvPr>
          <p:cNvSpPr>
            <a:spLocks noGrp="1"/>
          </p:cNvSpPr>
          <p:nvPr>
            <p:ph idx="1"/>
          </p:nvPr>
        </p:nvSpPr>
        <p:spPr/>
        <p:txBody>
          <a:bodyPr>
            <a:normAutofit/>
          </a:bodyPr>
          <a:lstStyle/>
          <a:p>
            <a:pPr marL="0" indent="0">
              <a:buNone/>
            </a:pPr>
            <a:r>
              <a:rPr lang="pt-BR" dirty="0"/>
              <a:t>A maioria do público utiliza as interfaces gráficas de usuário (</a:t>
            </a:r>
            <a:r>
              <a:rPr lang="pt-BR" dirty="0" err="1"/>
              <a:t>GUIs</a:t>
            </a:r>
            <a:r>
              <a:rPr lang="pt-BR" dirty="0"/>
              <a:t>) dos </a:t>
            </a:r>
            <a:r>
              <a:rPr lang="pt-BR" dirty="0" err="1"/>
              <a:t>SOs</a:t>
            </a:r>
            <a:r>
              <a:rPr lang="pt-BR" dirty="0"/>
              <a:t> para realizar tarefas nos computadores, mas o uso de prompts de comando é útil para pessoas com conhecimento avançado para executar ações como administração de servidores, automação de tarefas, diagnóstico de problemas e recuperação de sistema.</a:t>
            </a:r>
          </a:p>
          <a:p>
            <a:pPr marL="0" indent="0">
              <a:buNone/>
            </a:pPr>
            <a:r>
              <a:rPr lang="pt-BR" dirty="0"/>
              <a:t>Na interação com o sistema operacional por prompt de comando, é necessário digitar comandos predeterminados para executar ações específicas.</a:t>
            </a:r>
          </a:p>
        </p:txBody>
      </p:sp>
    </p:spTree>
    <p:extLst>
      <p:ext uri="{BB962C8B-B14F-4D97-AF65-F5344CB8AC3E}">
        <p14:creationId xmlns:p14="http://schemas.microsoft.com/office/powerpoint/2010/main" val="1956849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DC86D-2310-7229-24BD-6EE52220F4FA}"/>
              </a:ext>
            </a:extLst>
          </p:cNvPr>
          <p:cNvSpPr>
            <a:spLocks noGrp="1"/>
          </p:cNvSpPr>
          <p:nvPr>
            <p:ph type="title"/>
          </p:nvPr>
        </p:nvSpPr>
        <p:spPr/>
        <p:txBody>
          <a:bodyPr/>
          <a:lstStyle/>
          <a:p>
            <a:r>
              <a:rPr lang="pt-BR" dirty="0" err="1"/>
              <a:t>attrib</a:t>
            </a:r>
            <a:endParaRPr lang="pt-BR" dirty="0"/>
          </a:p>
        </p:txBody>
      </p:sp>
      <p:pic>
        <p:nvPicPr>
          <p:cNvPr id="6" name="Espaço Reservado para Conteúdo 5">
            <a:extLst>
              <a:ext uri="{FF2B5EF4-FFF2-40B4-BE49-F238E27FC236}">
                <a16:creationId xmlns:a16="http://schemas.microsoft.com/office/drawing/2014/main" id="{BBCCC466-3B84-5639-8A10-F89173FC8277}"/>
              </a:ext>
            </a:extLst>
          </p:cNvPr>
          <p:cNvPicPr>
            <a:picLocks noGrp="1" noChangeAspect="1"/>
          </p:cNvPicPr>
          <p:nvPr>
            <p:ph idx="1"/>
          </p:nvPr>
        </p:nvPicPr>
        <p:blipFill>
          <a:blip r:embed="rId2"/>
          <a:stretch>
            <a:fillRect/>
          </a:stretch>
        </p:blipFill>
        <p:spPr>
          <a:xfrm>
            <a:off x="1074028" y="1756226"/>
            <a:ext cx="7253115" cy="754241"/>
          </a:xfrm>
        </p:spPr>
      </p:pic>
      <p:sp>
        <p:nvSpPr>
          <p:cNvPr id="7" name="CaixaDeTexto 6">
            <a:extLst>
              <a:ext uri="{FF2B5EF4-FFF2-40B4-BE49-F238E27FC236}">
                <a16:creationId xmlns:a16="http://schemas.microsoft.com/office/drawing/2014/main" id="{B8579C53-DFD2-88AB-B740-5B51C5D8BCDA}"/>
              </a:ext>
            </a:extLst>
          </p:cNvPr>
          <p:cNvSpPr txBox="1"/>
          <p:nvPr/>
        </p:nvSpPr>
        <p:spPr>
          <a:xfrm>
            <a:off x="1074027" y="2622620"/>
            <a:ext cx="9889247" cy="369332"/>
          </a:xfrm>
          <a:prstGeom prst="rect">
            <a:avLst/>
          </a:prstGeom>
          <a:solidFill>
            <a:schemeClr val="bg1">
              <a:lumMod val="65000"/>
            </a:schemeClr>
          </a:solidFill>
          <a:ln>
            <a:solidFill>
              <a:srgbClr val="FF0000"/>
            </a:solidFill>
          </a:ln>
        </p:spPr>
        <p:txBody>
          <a:bodyPr wrap="square" rtlCol="0">
            <a:spAutoFit/>
          </a:bodyPr>
          <a:lstStyle/>
          <a:p>
            <a:r>
              <a:rPr lang="pt-BR" b="1" dirty="0"/>
              <a:t>Supondo que eu queira transformar este arquivo em SOMENTE LEITURA</a:t>
            </a:r>
          </a:p>
        </p:txBody>
      </p:sp>
      <p:pic>
        <p:nvPicPr>
          <p:cNvPr id="9" name="Imagem 8">
            <a:extLst>
              <a:ext uri="{FF2B5EF4-FFF2-40B4-BE49-F238E27FC236}">
                <a16:creationId xmlns:a16="http://schemas.microsoft.com/office/drawing/2014/main" id="{D7FF5C2E-DFBD-8E11-31B2-E2662CF347B1}"/>
              </a:ext>
            </a:extLst>
          </p:cNvPr>
          <p:cNvPicPr>
            <a:picLocks noChangeAspect="1"/>
          </p:cNvPicPr>
          <p:nvPr/>
        </p:nvPicPr>
        <p:blipFill>
          <a:blip r:embed="rId3"/>
          <a:stretch>
            <a:fillRect/>
          </a:stretch>
        </p:blipFill>
        <p:spPr>
          <a:xfrm>
            <a:off x="1074027" y="3149896"/>
            <a:ext cx="7423790" cy="564854"/>
          </a:xfrm>
          <a:prstGeom prst="rect">
            <a:avLst/>
          </a:prstGeom>
        </p:spPr>
      </p:pic>
      <p:pic>
        <p:nvPicPr>
          <p:cNvPr id="11" name="Imagem 10">
            <a:extLst>
              <a:ext uri="{FF2B5EF4-FFF2-40B4-BE49-F238E27FC236}">
                <a16:creationId xmlns:a16="http://schemas.microsoft.com/office/drawing/2014/main" id="{E1F11737-3940-E0BF-CF08-5E95D936CB7B}"/>
              </a:ext>
            </a:extLst>
          </p:cNvPr>
          <p:cNvPicPr>
            <a:picLocks noChangeAspect="1"/>
          </p:cNvPicPr>
          <p:nvPr/>
        </p:nvPicPr>
        <p:blipFill>
          <a:blip r:embed="rId4"/>
          <a:stretch>
            <a:fillRect/>
          </a:stretch>
        </p:blipFill>
        <p:spPr>
          <a:xfrm>
            <a:off x="1074027" y="3872694"/>
            <a:ext cx="7399614" cy="775506"/>
          </a:xfrm>
          <a:prstGeom prst="rect">
            <a:avLst/>
          </a:prstGeom>
        </p:spPr>
      </p:pic>
    </p:spTree>
    <p:extLst>
      <p:ext uri="{BB962C8B-B14F-4D97-AF65-F5344CB8AC3E}">
        <p14:creationId xmlns:p14="http://schemas.microsoft.com/office/powerpoint/2010/main" val="369825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6A659-490E-3C51-6ECF-E9BD3880C330}"/>
              </a:ext>
            </a:extLst>
          </p:cNvPr>
          <p:cNvSpPr>
            <a:spLocks noGrp="1"/>
          </p:cNvSpPr>
          <p:nvPr>
            <p:ph type="title"/>
          </p:nvPr>
        </p:nvSpPr>
        <p:spPr/>
        <p:txBody>
          <a:bodyPr/>
          <a:lstStyle/>
          <a:p>
            <a:r>
              <a:rPr lang="pt-BR" dirty="0"/>
              <a:t>Prompt de comando em IA</a:t>
            </a:r>
          </a:p>
        </p:txBody>
      </p:sp>
      <p:sp>
        <p:nvSpPr>
          <p:cNvPr id="3" name="Espaço Reservado para Conteúdo 2">
            <a:extLst>
              <a:ext uri="{FF2B5EF4-FFF2-40B4-BE49-F238E27FC236}">
                <a16:creationId xmlns:a16="http://schemas.microsoft.com/office/drawing/2014/main" id="{A8C6106C-0EA7-1ECA-8E6F-CD08F9866699}"/>
              </a:ext>
            </a:extLst>
          </p:cNvPr>
          <p:cNvSpPr>
            <a:spLocks noGrp="1"/>
          </p:cNvSpPr>
          <p:nvPr>
            <p:ph idx="1"/>
          </p:nvPr>
        </p:nvSpPr>
        <p:spPr/>
        <p:txBody>
          <a:bodyPr/>
          <a:lstStyle/>
          <a:p>
            <a:pPr marL="0" indent="0">
              <a:buNone/>
            </a:pPr>
            <a:r>
              <a:rPr lang="pt-BR" dirty="0"/>
              <a:t>Em ferramentas de IA, o termo "prompt de comando" se refere à entrada de texto ou descrição fornecida pelo usuário para solicitar uma resposta do modelo. Perguntas ao ChatGPT e instruções para o Bing gerar imagens são exemplos de prompts de comando para </a:t>
            </a:r>
            <a:r>
              <a:rPr lang="pt-BR" dirty="0" err="1"/>
              <a:t>IAs</a:t>
            </a:r>
            <a:r>
              <a:rPr lang="pt-BR" dirty="0"/>
              <a:t>.</a:t>
            </a:r>
          </a:p>
        </p:txBody>
      </p:sp>
    </p:spTree>
    <p:extLst>
      <p:ext uri="{BB962C8B-B14F-4D97-AF65-F5344CB8AC3E}">
        <p14:creationId xmlns:p14="http://schemas.microsoft.com/office/powerpoint/2010/main" val="167741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6A659-490E-3C51-6ECF-E9BD3880C330}"/>
              </a:ext>
            </a:extLst>
          </p:cNvPr>
          <p:cNvSpPr>
            <a:spLocks noGrp="1"/>
          </p:cNvSpPr>
          <p:nvPr>
            <p:ph type="title"/>
          </p:nvPr>
        </p:nvSpPr>
        <p:spPr/>
        <p:txBody>
          <a:bodyPr/>
          <a:lstStyle/>
          <a:p>
            <a:r>
              <a:rPr lang="pt-BR" dirty="0"/>
              <a:t>Prompt de comando em IA</a:t>
            </a:r>
          </a:p>
        </p:txBody>
      </p:sp>
      <p:pic>
        <p:nvPicPr>
          <p:cNvPr id="1026" name="Picture 2" descr="Exemplo de consulta no ChatGPT (Imagem: Captura de tela/Guilherme Haas/Canaltech)">
            <a:extLst>
              <a:ext uri="{FF2B5EF4-FFF2-40B4-BE49-F238E27FC236}">
                <a16:creationId xmlns:a16="http://schemas.microsoft.com/office/drawing/2014/main" id="{DC056158-DCF8-006A-4DBE-347DE7809A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8488" y="1763713"/>
            <a:ext cx="7463599"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7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0EFE4-33E8-5ACC-DF47-D390B62B22A4}"/>
              </a:ext>
            </a:extLst>
          </p:cNvPr>
          <p:cNvSpPr>
            <a:spLocks noGrp="1"/>
          </p:cNvSpPr>
          <p:nvPr>
            <p:ph type="title"/>
          </p:nvPr>
        </p:nvSpPr>
        <p:spPr/>
        <p:txBody>
          <a:bodyPr/>
          <a:lstStyle/>
          <a:p>
            <a:r>
              <a:rPr lang="pt-BR" dirty="0"/>
              <a:t>Diferença entre o CMD e o </a:t>
            </a:r>
            <a:r>
              <a:rPr lang="pt-BR" dirty="0" err="1"/>
              <a:t>PowerShell</a:t>
            </a:r>
            <a:endParaRPr lang="pt-BR" dirty="0"/>
          </a:p>
        </p:txBody>
      </p:sp>
      <p:sp>
        <p:nvSpPr>
          <p:cNvPr id="3" name="Espaço Reservado para Conteúdo 2">
            <a:extLst>
              <a:ext uri="{FF2B5EF4-FFF2-40B4-BE49-F238E27FC236}">
                <a16:creationId xmlns:a16="http://schemas.microsoft.com/office/drawing/2014/main" id="{B6E06527-F770-F9B0-B3E5-4597C55B6A16}"/>
              </a:ext>
            </a:extLst>
          </p:cNvPr>
          <p:cNvSpPr>
            <a:spLocks noGrp="1"/>
          </p:cNvSpPr>
          <p:nvPr>
            <p:ph idx="1"/>
          </p:nvPr>
        </p:nvSpPr>
        <p:spPr/>
        <p:txBody>
          <a:bodyPr>
            <a:normAutofit fontScale="92500"/>
          </a:bodyPr>
          <a:lstStyle/>
          <a:p>
            <a:r>
              <a:rPr lang="pt-BR" dirty="0"/>
              <a:t>Graças ao CMD, é possível iniciar comandos básicos e preparar scripts relativamente simples.</a:t>
            </a:r>
          </a:p>
          <a:p>
            <a:r>
              <a:rPr lang="pt-BR" dirty="0"/>
              <a:t>Já o </a:t>
            </a:r>
            <a:r>
              <a:rPr lang="pt-BR" dirty="0" err="1"/>
              <a:t>PowerShell</a:t>
            </a:r>
            <a:r>
              <a:rPr lang="pt-BR" dirty="0"/>
              <a:t> é uma ferramenta mais moderna, que surgiu no Windows Vista e foi mantida atualizada.</a:t>
            </a:r>
          </a:p>
          <a:p>
            <a:r>
              <a:rPr lang="pt-BR" dirty="0"/>
              <a:t>A principal diferença entre os dois é que o </a:t>
            </a:r>
            <a:r>
              <a:rPr lang="pt-BR" dirty="0" err="1"/>
              <a:t>PowerShell</a:t>
            </a:r>
            <a:r>
              <a:rPr lang="pt-BR" dirty="0"/>
              <a:t> permite programação orientada a objetos, ou seja, programação complexa, além de trabalhar não apenas com o sistema operacional Windows no nível do usuário, mas também com programas da Microsoft como SQL Server, Exchange ou IIS, isto é, um escopo completo que permite automatizar tarefas também no nível do servidor.</a:t>
            </a:r>
          </a:p>
        </p:txBody>
      </p:sp>
    </p:spTree>
    <p:extLst>
      <p:ext uri="{BB962C8B-B14F-4D97-AF65-F5344CB8AC3E}">
        <p14:creationId xmlns:p14="http://schemas.microsoft.com/office/powerpoint/2010/main" val="199994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A0DFE-B6B1-C274-6393-23A041565D96}"/>
              </a:ext>
            </a:extLst>
          </p:cNvPr>
          <p:cNvSpPr>
            <a:spLocks noGrp="1"/>
          </p:cNvSpPr>
          <p:nvPr>
            <p:ph type="title"/>
          </p:nvPr>
        </p:nvSpPr>
        <p:spPr/>
        <p:txBody>
          <a:bodyPr>
            <a:noAutofit/>
          </a:bodyPr>
          <a:lstStyle/>
          <a:p>
            <a:r>
              <a:rPr lang="pt-BR" sz="3600" dirty="0"/>
              <a:t>Como usar o prompt de comando do Windows?</a:t>
            </a:r>
          </a:p>
        </p:txBody>
      </p:sp>
      <p:sp>
        <p:nvSpPr>
          <p:cNvPr id="3" name="Espaço Reservado para Conteúdo 2">
            <a:extLst>
              <a:ext uri="{FF2B5EF4-FFF2-40B4-BE49-F238E27FC236}">
                <a16:creationId xmlns:a16="http://schemas.microsoft.com/office/drawing/2014/main" id="{6626B107-FB84-0540-E44C-0F00495C9C55}"/>
              </a:ext>
            </a:extLst>
          </p:cNvPr>
          <p:cNvSpPr>
            <a:spLocks noGrp="1"/>
          </p:cNvSpPr>
          <p:nvPr>
            <p:ph idx="1"/>
          </p:nvPr>
        </p:nvSpPr>
        <p:spPr/>
        <p:txBody>
          <a:bodyPr/>
          <a:lstStyle/>
          <a:p>
            <a:pPr marL="0" indent="0">
              <a:buNone/>
            </a:pPr>
            <a:r>
              <a:rPr lang="pt-BR" dirty="0"/>
              <a:t>Para acessar o prompt de comando, você pode pressionar ao mesmo tempo as teclas WINDOWS + R para abrir a janela "executar. Aí é só digitar CMD na barra de pesquisa e clicar em "</a:t>
            </a:r>
            <a:r>
              <a:rPr lang="pt-BR" dirty="0" err="1"/>
              <a:t>Enter</a:t>
            </a:r>
            <a:r>
              <a:rPr lang="pt-BR" dirty="0"/>
              <a:t>".</a:t>
            </a:r>
          </a:p>
        </p:txBody>
      </p:sp>
      <p:pic>
        <p:nvPicPr>
          <p:cNvPr id="2050" name="Picture 2" descr=" ">
            <a:extLst>
              <a:ext uri="{FF2B5EF4-FFF2-40B4-BE49-F238E27FC236}">
                <a16:creationId xmlns:a16="http://schemas.microsoft.com/office/drawing/2014/main" id="{EC5871A6-9547-F774-4053-724293466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37" y="3199246"/>
            <a:ext cx="4810125" cy="291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5329"/>
      </p:ext>
    </p:extLst>
  </p:cSld>
  <p:clrMapOvr>
    <a:masterClrMapping/>
  </p:clrMapOvr>
</p:sld>
</file>

<file path=ppt/theme/theme1.xml><?xml version="1.0" encoding="utf-8"?>
<a:theme xmlns:a="http://schemas.openxmlformats.org/drawingml/2006/main" name="PrismaticVTI">
  <a:themeElements>
    <a:clrScheme name="AnalogousFromDarkSeedRightStep">
      <a:dk1>
        <a:srgbClr val="000000"/>
      </a:dk1>
      <a:lt1>
        <a:srgbClr val="FFFFFF"/>
      </a:lt1>
      <a:dk2>
        <a:srgbClr val="1C2B31"/>
      </a:dk2>
      <a:lt2>
        <a:srgbClr val="F3F0F3"/>
      </a:lt2>
      <a:accent1>
        <a:srgbClr val="21B926"/>
      </a:accent1>
      <a:accent2>
        <a:srgbClr val="14B85E"/>
      </a:accent2>
      <a:accent3>
        <a:srgbClr val="20B4A1"/>
      </a:accent3>
      <a:accent4>
        <a:srgbClr val="179FD5"/>
      </a:accent4>
      <a:accent5>
        <a:srgbClr val="2961E7"/>
      </a:accent5>
      <a:accent6>
        <a:srgbClr val="4D3ADB"/>
      </a:accent6>
      <a:hlink>
        <a:srgbClr val="B87F3D"/>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304</TotalTime>
  <Words>1018</Words>
  <Application>Microsoft Office PowerPoint</Application>
  <PresentationFormat>Widescreen</PresentationFormat>
  <Paragraphs>133</Paragraphs>
  <Slides>50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50</vt:i4>
      </vt:variant>
    </vt:vector>
  </HeadingPairs>
  <TitlesOfParts>
    <vt:vector size="54" baseType="lpstr">
      <vt:lpstr>Aharoni</vt:lpstr>
      <vt:lpstr>Arial</vt:lpstr>
      <vt:lpstr>Avenir Next LT Pro</vt:lpstr>
      <vt:lpstr>PrismaticVTI</vt:lpstr>
      <vt:lpstr>COMPUTAÇÃO EM NUVEM PARA WEB I</vt:lpstr>
      <vt:lpstr>CMD – PROMPT DE COMANDOS WINDOWS</vt:lpstr>
      <vt:lpstr>CMD – PROMPT DE COMANDOS WINDOWS</vt:lpstr>
      <vt:lpstr>CMD – PROMPT DE COMANDOS WINDOWS</vt:lpstr>
      <vt:lpstr>Prompt de comando em SO</vt:lpstr>
      <vt:lpstr>Prompt de comando em IA</vt:lpstr>
      <vt:lpstr>Prompt de comando em IA</vt:lpstr>
      <vt:lpstr>Diferença entre o CMD e o PowerShell</vt:lpstr>
      <vt:lpstr>Como usar o prompt de comando do Windows?</vt:lpstr>
      <vt:lpstr>Como usar o prompt de comando do Windows?</vt:lpstr>
      <vt:lpstr>ATENÇÃO</vt:lpstr>
      <vt:lpstr>O Console cmd.exe</vt:lpstr>
      <vt:lpstr>O Console cmd.exe</vt:lpstr>
      <vt:lpstr>Echo</vt:lpstr>
      <vt:lpstr>Echo</vt:lpstr>
      <vt:lpstr>vol</vt:lpstr>
      <vt:lpstr>ver</vt:lpstr>
      <vt:lpstr>clip</vt:lpstr>
      <vt:lpstr>date</vt:lpstr>
      <vt:lpstr>start</vt:lpstr>
      <vt:lpstr>start</vt:lpstr>
      <vt:lpstr>start</vt:lpstr>
      <vt:lpstr>winver</vt:lpstr>
      <vt:lpstr>Atalhos</vt:lpstr>
      <vt:lpstr>F7</vt:lpstr>
      <vt:lpstr>ALT+F10</vt:lpstr>
      <vt:lpstr>ALT+F10</vt:lpstr>
      <vt:lpstr>ALT+F10</vt:lpstr>
      <vt:lpstr>ALT+F10</vt:lpstr>
      <vt:lpstr>Personalização do console</vt:lpstr>
      <vt:lpstr>title</vt:lpstr>
      <vt:lpstr>color</vt:lpstr>
      <vt:lpstr>color</vt:lpstr>
      <vt:lpstr>mode</vt:lpstr>
      <vt:lpstr>prompt</vt:lpstr>
      <vt:lpstr>prompt</vt:lpstr>
      <vt:lpstr>Apresentação do PowerPoint</vt:lpstr>
      <vt:lpstr>GERENCIAMENTO DE ARQUIVOS E PASTAS</vt:lpstr>
      <vt:lpstr>GERENCIAMENTO DE ARQUIVOS E PASTAS</vt:lpstr>
      <vt:lpstr>dir</vt:lpstr>
      <vt:lpstr>cd</vt:lpstr>
      <vt:lpstr>cd</vt:lpstr>
      <vt:lpstr>path</vt:lpstr>
      <vt:lpstr>md</vt:lpstr>
      <vt:lpstr>md</vt:lpstr>
      <vt:lpstr>md</vt:lpstr>
      <vt:lpstr>copy</vt:lpstr>
      <vt:lpstr>copy</vt:lpstr>
      <vt:lpstr>attrib</vt:lpstr>
      <vt:lpstr>attrib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COMPUTAÇÃO EM NUVEM PARA WEB I</dc:title>
  <dc:creator>ANDERSON SILVA VANIN</dc:creator>
  <cp:lastModifiedBy>ANDERSON SILVA VANIN</cp:lastModifiedBy>
  <cp:revision>20</cp:revision>
  <dcterms:created xsi:type="dcterms:W3CDTF">2024-01-04T14:07:57Z</dcterms:created>
  <dcterms:modified xsi:type="dcterms:W3CDTF">2024-03-10T15:13:42Z</dcterms:modified>
</cp:coreProperties>
</file>