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0CA3D7"/>
    <a:srgbClr val="21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4" autoAdjust="0"/>
    <p:restoredTop sz="92393" autoAdjust="0"/>
  </p:normalViewPr>
  <p:slideViewPr>
    <p:cSldViewPr>
      <p:cViewPr varScale="1">
        <p:scale>
          <a:sx n="66" d="100"/>
          <a:sy n="66" d="100"/>
        </p:scale>
        <p:origin x="138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71218D8-F3D3-4116-9AA3-CB35E7F35B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5F12763-EF44-4269-AE15-9CE82C1D78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F3013A1-84C5-4806-B86E-335A0005FE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76A1008-976F-4597-BE3C-E7703C8A04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Click to edit Master text styles</a:t>
            </a:r>
          </a:p>
          <a:p>
            <a:pPr lvl="1"/>
            <a:r>
              <a:rPr lang="ru-RU" altLang="ru-RU" noProof="0"/>
              <a:t>Second level</a:t>
            </a:r>
          </a:p>
          <a:p>
            <a:pPr lvl="2"/>
            <a:r>
              <a:rPr lang="ru-RU" altLang="ru-RU" noProof="0"/>
              <a:t>Third level</a:t>
            </a:r>
          </a:p>
          <a:p>
            <a:pPr lvl="3"/>
            <a:r>
              <a:rPr lang="ru-RU" altLang="ru-RU" noProof="0"/>
              <a:t>Fourth level</a:t>
            </a:r>
          </a:p>
          <a:p>
            <a:pPr lvl="4"/>
            <a:r>
              <a:rPr lang="ru-RU" altLang="ru-RU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A6EBF1D8-A5CD-4D9C-814B-46343BC9F9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9B1FCB8F-124A-4D0B-B1C0-37B5C1A3D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CC12688-B671-4B46-8445-718C474FEB35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C12688-B671-4B46-8445-718C474FEB35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866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C12688-B671-4B46-8445-718C474FEB35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785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C12688-B671-4B46-8445-718C474FEB35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677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C12688-B671-4B46-8445-718C474FEB35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314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C12688-B671-4B46-8445-718C474FEB35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773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5446713"/>
            <a:ext cx="6191250" cy="6746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altLang="ru-RU" noProof="0"/>
              <a:t>Fare clic per modificare lo stile del titolo dello schema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949950"/>
            <a:ext cx="6188075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4C5A75"/>
                </a:solidFill>
              </a:defRPr>
            </a:lvl1pPr>
          </a:lstStyle>
          <a:p>
            <a:pPr lvl="0"/>
            <a:r>
              <a:rPr lang="it-IT" altLang="ru-RU" noProof="0"/>
              <a:t>Fare clic per modificare lo stile del sottotitolo dello schema</a:t>
            </a:r>
            <a:endParaRPr lang="ru-RU" altLang="ru-RU" noProof="0"/>
          </a:p>
        </p:txBody>
      </p:sp>
    </p:spTree>
    <p:extLst>
      <p:ext uri="{BB962C8B-B14F-4D97-AF65-F5344CB8AC3E}">
        <p14:creationId xmlns:p14="http://schemas.microsoft.com/office/powerpoint/2010/main" val="398237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1D43-7CA1-431D-B1C4-64610103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DBEC7B-97AA-46AD-B9D1-DE7E08ADC78C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2658-841F-48F9-A6C5-117200FB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0470-0E19-42D8-8464-3AA4D3E4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B1CAD-E3CF-4D2D-B5DB-1E8B6A379837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4233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4028-2FD3-4479-BC13-634E2DBB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40EFB-B2A8-45EC-A935-DBC36F72CFF4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5D48-6211-4ED9-8C44-64CBCA4E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804E-4B04-4BDD-BF03-76780831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6E6A9-D80F-423A-BEBD-578626B6FD37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8439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1FDE-2E8E-415A-825C-077BAEE5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F13EF8-3ABE-44C2-ADA0-81157D6F6D87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6CEC-1783-4F6C-80A8-287AC2E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F620-F691-476D-882B-ADC15987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8496-5D3F-44C9-B592-AA54C043D6DA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3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9D9F-F480-436D-B1C6-E1A9418A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60ACA1-3F92-4D09-B7C2-1D385B7E732A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5620-FD06-4E37-BA27-320916F6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9D00-99BB-49D0-BD6A-28D5FE71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1FA50-72FB-43DB-B39E-40539D63A06A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714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D1B8-8AAD-4AD5-B75E-67CB4033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11C58F-FAA5-4656-9DED-B1BAB985087D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824A-264A-475F-8BBE-3EE3D616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788E-99EA-4FFD-868F-297533A1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5567-CF0A-4DA5-836E-0262F01C66F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10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C83BF-3913-41B0-A176-206C62D3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A1ECAC-3E4A-4E54-9BCC-06B9461E9DCB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B4446-A46C-4464-A2C3-8E570135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A12E-D225-4003-A407-9D7BA58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E7EF1-7E03-49F7-8B66-981383E1BDC3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545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15186-16F4-4C38-9969-FF5AFBCB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E4AF12-2E6C-4C17-91CC-20B1C6E9AAA2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EC257-1EF2-4348-BAAA-84CEBAEE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6C7DF-FCF4-43EB-9C54-A5AB0A4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5DB1F-598E-43A4-96A6-E5B82BD0361F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157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2E648-C703-4C57-BCA8-FEFB14C9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50EE31-5E5F-448D-800A-741189D1E9E5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8D34-2905-4032-8389-BC31790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5249D-68C8-44C1-A4C9-2A130D2A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58972-6B21-4612-9EEA-F4A83C0697A3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2275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9C948-328D-4058-AB67-7148E59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2F792B-CAB2-44E7-A69E-68874CD42617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FB4F5-4819-4ECC-BDCD-04802F6F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A506-CC0A-4975-842A-01141DBF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6C8B-B6BD-40C1-AE6C-04D4F23B08FB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55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AC58-068D-410A-83E7-2A13DF4F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DD5-47EF-4F91-AC23-D8D4F73FC95E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C825-F054-4BF5-9509-75BE4FA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308C-98A1-4449-B4CA-AD4474FC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0D211-730F-4A4B-B221-59866A0388B1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82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3791-EC6A-4E09-A87F-689933A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12D143-3E7C-4478-B9C9-17418E4061E6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9A0B-33D3-4A1A-A595-A068826C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B96-39F7-4B10-B4AE-DB055F0F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58D46-A0CC-4B45-92DF-BA5D880679B9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4357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CCDD-0CFA-4183-B941-D92FFDA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06ED71-9657-4A88-BA00-EDEE51880DF7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EE95-0017-455D-B26F-00CFC24E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F8377-53B3-4EF3-A025-A3748B60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991AA-F645-4FBB-B8AE-700C5DCA4F1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649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960F-9E75-4233-A6E9-91B2CA4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60A6B2-E739-443D-A798-50CA7C068610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98CA-00D0-43BA-AA14-C2A642D3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2402-F76A-48E4-8347-071AFAB3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3F7E-A46A-4CBE-9D5E-17A348A1BC31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5814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94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94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E405-2B99-4348-A8E0-CBCFE403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0F0BA1-E0AA-43F9-A4D4-BE16638FAE5D}" type="datetime1">
              <a:rPr lang="en-US" altLang="ru-RU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EBA8-6877-4EF0-8B14-6CBBAFA3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CCF9-71C9-4F80-BC98-037A1AA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D0E45-EBA5-4BF0-A2CB-001D929B6BAB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98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8EBD-5FE4-4A73-A1CC-40124450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F1F2A2-C100-4E3B-91FC-26F7CE84A7D0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5344-822F-4468-8FEC-976B64AF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AE9E-89D0-4BF6-BC47-7CD46B5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79E58-AA36-4317-93B8-512E2EAD2282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047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12D2-5B0D-4454-B38C-079C3275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358A7-CAC8-42B5-95BD-01BCC0F07BEE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0146-4660-462E-86E5-08CF1F4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5F971-C5AC-4B11-AB57-E02509E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E08AA-19CE-42D2-BF56-56041CA95515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048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1D7C3-2BCC-48D1-9FD9-9026A61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DB442E-83A9-4913-9500-D5524A61B174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6C4C4-8B7F-4271-9E74-43FF2E3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2F10A-B12A-4786-8CA1-AF4D97F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FB81-7505-4320-A508-7BC991F16529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852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96E9F-E956-4EB0-AAD4-5A03FC57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4BD521-E7AF-4F6F-AD41-98C199554667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24EC-8B2B-4B9E-82C6-8EF7693F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35F6D-7F6F-411C-B656-2C48F663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A901D-1C3C-42DE-97E2-DF133D047986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404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A0F8-63B9-47D0-A021-975A04B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5D9B1D-5CBD-465E-85DF-42B09798BE7B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9E025-7D16-4B53-9CB4-449C7632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EAE0-4F86-497E-9A33-6A1CCDA7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888F-D936-4890-80C7-49A50CD3D6F3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7223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6321-8289-4A6E-A4C7-8FA13CE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A26A7D-F554-4484-BD82-334A1A4953EF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BE26D-4FCE-46BF-803E-AB68B8A5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723CD-FFDA-4953-A267-58663B29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DD690-9F07-48F4-8170-50F6F0B5C22C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738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C77D-5DD9-4DC3-A8A6-E82E52B8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CDB1DF-4169-4987-B452-E532B38164B1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3544-90FC-40DC-91BA-D32C629D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0664D-CC59-4975-AA3C-FBD2FB46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CDCE-E807-475D-A1C1-5BCEC8029BB2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3194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E96370-5F47-4C24-BC52-871C47D2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/>
              <a:t>Fare clic per modificare lo stile del titolo dello schema</a:t>
            </a:r>
            <a:endParaRPr lang="ru-RU" altLang="ru-RU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12E3B-A869-46AE-A6C4-CA09086EA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/>
              <a:t>Fare clic per modificare gli stili del testo dello schema</a:t>
            </a:r>
          </a:p>
          <a:p>
            <a:pPr lvl="1"/>
            <a:r>
              <a:rPr lang="it-IT" altLang="ru-RU"/>
              <a:t>Secondo livello</a:t>
            </a:r>
          </a:p>
          <a:p>
            <a:pPr lvl="2"/>
            <a:r>
              <a:rPr lang="it-IT" altLang="ru-RU"/>
              <a:t>Terzo livello</a:t>
            </a:r>
          </a:p>
          <a:p>
            <a:pPr lvl="3"/>
            <a:r>
              <a:rPr lang="it-IT" altLang="ru-RU"/>
              <a:t>Quarto livello</a:t>
            </a:r>
          </a:p>
          <a:p>
            <a:pPr lvl="4"/>
            <a:r>
              <a:rPr lang="it-IT" altLang="ru-RU"/>
              <a:t>Quinto livello</a:t>
            </a:r>
            <a:endParaRPr lang="ru-RU" altLang="ru-RU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D07851C3-9683-433B-87FD-7E435A532F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24829C-AE32-4077-8B11-CE0E28AF852B}" type="datetime1">
              <a:rPr lang="en-US" altLang="ru-RU"/>
              <a:pPr>
                <a:defRPr/>
              </a:pPr>
              <a:t>1/22/2020</a:t>
            </a:fld>
            <a:endParaRPr lang="en-GB" altLang="ru-RU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321F3B9-DDC3-484B-9EC2-1FC06486EA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Designed by PoweredTemplate.com</a:t>
            </a:r>
            <a:endParaRPr lang="en-GB" altLang="ru-RU" sz="1200" dirty="0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BB19664-BE03-48AA-98A7-DEDD67F73F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5A586D-5ACD-4905-949F-406532FB9256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266067-2152-4BC8-B4A5-1194D42C1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2738960-02C0-4493-8FA3-C08A4B4FD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4A3818EB-BFD5-4FEE-BC66-664C9643AC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611A59-313C-4E29-98CD-7B2A64415D62}" type="datetime1">
              <a:rPr lang="en-US" altLang="ru-RU"/>
              <a:pPr>
                <a:defRPr/>
              </a:pPr>
              <a:t>1/22/2020</a:t>
            </a:fld>
            <a:endParaRPr lang="ru-RU" altLang="ru-RU" dirty="0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9B31A44-D63B-4E29-A3E4-10C88CA015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Designed by PoweredTemplate.com</a:t>
            </a:r>
            <a:endParaRPr lang="ru-RU" altLang="ru-RU" sz="1200" dirty="0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25FB69C4-B0D8-42CF-9E6C-E7FE967B4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941AB7-9670-4069-A7FC-36E1589C5AC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>
            <a:extLst>
              <a:ext uri="{FF2B5EF4-FFF2-40B4-BE49-F238E27FC236}">
                <a16:creationId xmlns:a16="http://schemas.microsoft.com/office/drawing/2014/main" id="{DB0A4268-EB89-4728-A7CD-D5294BDFF1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764704" y="1700213"/>
            <a:ext cx="1080120" cy="6477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altLang="ru-RU" dirty="0">
              <a:solidFill>
                <a:schemeClr val="tx1"/>
              </a:solidFill>
            </a:endParaRPr>
          </a:p>
        </p:txBody>
      </p:sp>
      <p:sp>
        <p:nvSpPr>
          <p:cNvPr id="26627" name="Rectangle 14">
            <a:extLst>
              <a:ext uri="{FF2B5EF4-FFF2-40B4-BE49-F238E27FC236}">
                <a16:creationId xmlns:a16="http://schemas.microsoft.com/office/drawing/2014/main" id="{664800AF-E1F6-49CE-84C2-EF058A35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29681"/>
            <a:ext cx="806450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ru-RU" b="0" dirty="0">
                <a:solidFill>
                  <a:schemeClr val="tx1"/>
                </a:solidFill>
              </a:rPr>
              <a:t>(Gaetano Mauro-Davide </a:t>
            </a:r>
            <a:r>
              <a:rPr lang="en-US" altLang="ru-RU" b="0" dirty="0" err="1">
                <a:solidFill>
                  <a:schemeClr val="tx1"/>
                </a:solidFill>
              </a:rPr>
              <a:t>D’Andrea</a:t>
            </a:r>
            <a:r>
              <a:rPr lang="en-US" altLang="ru-RU" b="0" dirty="0">
                <a:solidFill>
                  <a:schemeClr val="tx1"/>
                </a:solidFill>
              </a:rPr>
              <a:t>-Alessandro Sessa-Vincenzo Pecoraro)</a:t>
            </a:r>
          </a:p>
          <a:p>
            <a:pPr algn="r" eaLnBrk="1" hangingPunct="1">
              <a:buFontTx/>
              <a:buNone/>
            </a:pPr>
            <a:r>
              <a:rPr lang="en-US" altLang="ru-RU" b="0" dirty="0" err="1">
                <a:solidFill>
                  <a:schemeClr val="tx1"/>
                </a:solidFill>
              </a:rPr>
              <a:t>Ingegneria</a:t>
            </a:r>
            <a:r>
              <a:rPr lang="en-US" altLang="ru-RU" b="0" dirty="0">
                <a:solidFill>
                  <a:schemeClr val="tx1"/>
                </a:solidFill>
              </a:rPr>
              <a:t> del Software 19/20</a:t>
            </a:r>
            <a:endParaRPr lang="uk-UA" altLang="ru-RU" b="0" dirty="0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9A31A65-ECD2-4837-AB7B-AADC426C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14580"/>
            <a:ext cx="5701587" cy="1333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E7556-EE08-4457-B693-B360E8C2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324528" y="1412776"/>
            <a:ext cx="3291699" cy="144016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7A23AFF-42AC-462C-86D4-8EC383C56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7100" y="3405354"/>
            <a:ext cx="46037" cy="45704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398E7A-5B16-4704-8E68-A9FCF51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DA575-3B05-4D78-B53E-10AB9A7C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8997A7-168F-4BF5-AF78-DD35A185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0E7E49F-4666-49FB-8DC4-B6AD5F599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01" y="136525"/>
            <a:ext cx="6632899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2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D9D93-FBF1-465E-9B3F-22EE6B6B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0000"/>
                </a:solidFill>
              </a:rPr>
              <a:t>… Inoltre sono espressi e raggruppati con gli use case </a:t>
            </a:r>
            <a:r>
              <a:rPr lang="it-IT" dirty="0" err="1">
                <a:solidFill>
                  <a:srgbClr val="000000"/>
                </a:solidFill>
              </a:rPr>
              <a:t>diagrams</a:t>
            </a:r>
            <a:r>
              <a:rPr lang="it-IT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8B9CA-6CB4-46A1-9766-189F18FB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864121"/>
          </a:xfrm>
        </p:spPr>
        <p:txBody>
          <a:bodyPr/>
          <a:lstStyle/>
          <a:p>
            <a:r>
              <a:rPr lang="it-IT" dirty="0"/>
              <a:t>Esempio relativo al diagramma in cui si trova il caso d’uso della prenotazione :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EE193F-EA3B-44F4-AEFE-535201E1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75CE6B-DD5E-4085-9314-326F99EF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3B8AC5-C70F-4A3E-A1E9-A20EC375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pic>
        <p:nvPicPr>
          <p:cNvPr id="8" name="Immagine 7" descr="Immagine che contiene coltello, gioco&#10;&#10;Descrizione generata automaticamente">
            <a:extLst>
              <a:ext uri="{FF2B5EF4-FFF2-40B4-BE49-F238E27FC236}">
                <a16:creationId xmlns:a16="http://schemas.microsoft.com/office/drawing/2014/main" id="{5A43C676-4D26-401A-A039-ECDACADF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1" y="2996952"/>
            <a:ext cx="647861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0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E5EB7-114E-4397-A5E1-295A0C1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Object 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851252-5891-47FD-96D9-918B48BC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Trovaremo</a:t>
            </a:r>
            <a:r>
              <a:rPr lang="it-IT" dirty="0"/>
              <a:t> gli oggetti che faranno parte del nostro sistema :</a:t>
            </a:r>
          </a:p>
          <a:p>
            <a:endParaRPr lang="it-IT" dirty="0"/>
          </a:p>
          <a:p>
            <a:r>
              <a:rPr lang="it-IT" b="1" dirty="0" err="1"/>
              <a:t>Entity</a:t>
            </a:r>
            <a:r>
              <a:rPr lang="it-IT" b="1" dirty="0"/>
              <a:t> Object 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 err="1"/>
              <a:t>Boundary</a:t>
            </a:r>
            <a:r>
              <a:rPr lang="it-IT" b="1" dirty="0"/>
              <a:t> Object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 err="1"/>
              <a:t>ControlObject</a:t>
            </a:r>
            <a:endParaRPr lang="it-IT" b="1" dirty="0"/>
          </a:p>
          <a:p>
            <a:endParaRPr lang="it-IT" b="1" dirty="0"/>
          </a:p>
          <a:p>
            <a:pPr marL="0" indent="0">
              <a:buNone/>
            </a:pPr>
            <a:r>
              <a:rPr lang="it-IT" dirty="0"/>
              <a:t>Di seguito forniremo l’esempio della ricerca degli Object relativi all’use case </a:t>
            </a:r>
            <a:r>
              <a:rPr lang="it-IT" dirty="0" err="1"/>
              <a:t>diagram</a:t>
            </a:r>
            <a:r>
              <a:rPr lang="it-IT" dirty="0"/>
              <a:t> della prenotazione…</a:t>
            </a:r>
          </a:p>
          <a:p>
            <a:endParaRPr lang="it-IT" b="1" dirty="0"/>
          </a:p>
          <a:p>
            <a:endParaRPr lang="it-IT" b="1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002DF5-57BB-4B4C-B356-8ED209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A5A8EF-2897-4A96-907C-4EE84929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CA4D43-22C6-4C84-AC15-CEAFBEC6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069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DDCB7-119D-4036-83A7-4A72877F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600" y="404664"/>
            <a:ext cx="143545" cy="114300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22AC514-2C9F-441D-9D88-745D1B48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9975" y="3586884"/>
            <a:ext cx="142875" cy="158894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C6767-BCF2-48D5-A9BF-002DC8E0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7082FB-D03E-4F24-8FF9-D36AD0DF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8A359-DB49-4BA9-8D34-94E634F0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843BF-D5ED-4ABF-A5A4-013B9CF5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6048672" cy="67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5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57DA6-9CB3-40EB-962D-75391B21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Class </a:t>
            </a:r>
            <a:r>
              <a:rPr lang="it-IT" b="1" dirty="0" err="1">
                <a:solidFill>
                  <a:srgbClr val="000000"/>
                </a:solidFill>
              </a:rPr>
              <a:t>Diagram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556B48-6E94-4542-BAF0-2C6EB793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Rappresenterà la struttura statica del sistema.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9B758-927E-42A0-A52C-5F44F823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905FCA-A514-4A4B-85B7-887665DB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9CF002-0220-4520-936D-A152A0FF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E35262-E5D2-4A34-A32B-0977A34F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50" y="2492896"/>
            <a:ext cx="659222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BCDE5-35A7-419F-BF0E-5E143774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</a:t>
            </a:r>
            <a:r>
              <a:rPr lang="it-IT" b="1" dirty="0" err="1">
                <a:solidFill>
                  <a:srgbClr val="000000"/>
                </a:solidFill>
              </a:rPr>
              <a:t>Sequence</a:t>
            </a:r>
            <a:r>
              <a:rPr lang="it-IT" b="1" dirty="0">
                <a:solidFill>
                  <a:srgbClr val="000000"/>
                </a:solidFill>
              </a:rPr>
              <a:t> </a:t>
            </a:r>
            <a:r>
              <a:rPr lang="it-IT" b="1" dirty="0" err="1">
                <a:solidFill>
                  <a:srgbClr val="000000"/>
                </a:solidFill>
              </a:rPr>
              <a:t>Diagrams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CC45B2-31F0-4A31-83C6-D89B150A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INSIEME AGLI STATE CHART </a:t>
            </a:r>
            <a:r>
              <a:rPr lang="it-IT" b="1" dirty="0" err="1"/>
              <a:t>DIAGRAMS</a:t>
            </a:r>
            <a:r>
              <a:rPr lang="it-IT" b="1" dirty="0"/>
              <a:t> MODELLERANNO LA STRUTTURA DINAMICA DEL SISTEMA</a:t>
            </a:r>
          </a:p>
          <a:p>
            <a:endParaRPr lang="it-IT" b="1" dirty="0"/>
          </a:p>
          <a:p>
            <a:r>
              <a:rPr lang="it-IT" dirty="0"/>
              <a:t>modelleranno il comportamento dinamico di un insieme di oggetti organizzati in sequenze di tempo</a:t>
            </a:r>
          </a:p>
          <a:p>
            <a:endParaRPr lang="it-IT" dirty="0"/>
          </a:p>
          <a:p>
            <a:r>
              <a:rPr lang="it-IT" dirty="0"/>
              <a:t>I protagonisti dei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r>
              <a:rPr lang="it-IT" dirty="0"/>
              <a:t> saranno: </a:t>
            </a:r>
            <a:r>
              <a:rPr lang="it-IT" b="1" dirty="0"/>
              <a:t>attori, </a:t>
            </a:r>
            <a:r>
              <a:rPr lang="it-IT" b="1" dirty="0" err="1"/>
              <a:t>boundary</a:t>
            </a:r>
            <a:r>
              <a:rPr lang="it-IT" b="1" dirty="0"/>
              <a:t> </a:t>
            </a:r>
            <a:r>
              <a:rPr lang="it-IT" b="1" dirty="0" err="1"/>
              <a:t>object</a:t>
            </a:r>
            <a:r>
              <a:rPr lang="it-IT" b="1" dirty="0"/>
              <a:t>, control </a:t>
            </a:r>
            <a:r>
              <a:rPr lang="it-IT" b="1" dirty="0" err="1"/>
              <a:t>object</a:t>
            </a:r>
            <a:r>
              <a:rPr lang="it-IT" b="1" dirty="0"/>
              <a:t>, </a:t>
            </a:r>
            <a:r>
              <a:rPr lang="it-IT" b="1" dirty="0" err="1"/>
              <a:t>managerObject</a:t>
            </a:r>
            <a:r>
              <a:rPr lang="it-IT" b="1" dirty="0"/>
              <a:t> e </a:t>
            </a:r>
            <a:r>
              <a:rPr lang="it-IT" b="1" dirty="0" err="1"/>
              <a:t>Entity</a:t>
            </a:r>
            <a:r>
              <a:rPr lang="it-IT" b="1" dirty="0"/>
              <a:t>.</a:t>
            </a:r>
          </a:p>
          <a:p>
            <a:endParaRPr lang="it-IT" b="1" dirty="0"/>
          </a:p>
          <a:p>
            <a:pPr marL="0" indent="0">
              <a:buNone/>
            </a:pPr>
            <a:r>
              <a:rPr lang="it-IT" dirty="0"/>
              <a:t>Di seguito sarà fornito l’esempio relativo al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r>
              <a:rPr lang="it-IT" dirty="0"/>
              <a:t> del caso d’uso della prenotazione …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9EC9B-B555-41FF-BBDF-EB8F3435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8BBB9D-79E0-4443-9B64-F4B8D363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F24BB7-D5FF-47D6-BA2E-225C965A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115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89B57-79A6-46CF-A9DA-97A7D9A3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6712" y="485775"/>
            <a:ext cx="143545" cy="11430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8D1E54-14EA-424E-A9F9-61289DB0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16632" y="1124097"/>
            <a:ext cx="45719" cy="45259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7C5AB6-A839-48EB-9CFA-6EDC19DE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99FC24-77F3-4FB6-9617-5720FC13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2FBE4F-A7C7-4316-992A-AA01C3FC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E06F9AE-A7F9-4C35-8909-04156C9907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71771"/>
            <a:ext cx="6876489" cy="39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BF3B1-63D5-4AD0-81B8-7AF939C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</a:t>
            </a:r>
            <a:r>
              <a:rPr lang="it-IT" b="1" dirty="0" err="1">
                <a:solidFill>
                  <a:srgbClr val="000000"/>
                </a:solidFill>
              </a:rPr>
              <a:t>StateChart</a:t>
            </a:r>
            <a:r>
              <a:rPr lang="it-IT" b="1" dirty="0">
                <a:solidFill>
                  <a:srgbClr val="000000"/>
                </a:solidFill>
              </a:rPr>
              <a:t> </a:t>
            </a:r>
            <a:r>
              <a:rPr lang="it-IT" b="1" dirty="0" err="1">
                <a:solidFill>
                  <a:srgbClr val="000000"/>
                </a:solidFill>
              </a:rPr>
              <a:t>Diagrams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A9504-64DC-4E0F-AD26-B3DFCFF5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INSIEME AGLI STATE CHART </a:t>
            </a:r>
            <a:r>
              <a:rPr lang="it-IT" b="1" dirty="0" err="1"/>
              <a:t>DIAGRAMS</a:t>
            </a:r>
            <a:r>
              <a:rPr lang="it-IT" b="1" dirty="0"/>
              <a:t> MODELLERANNO LA STRUTTURA DINAMICA DEL SISTEMA</a:t>
            </a:r>
          </a:p>
          <a:p>
            <a:endParaRPr lang="it-IT" b="1" dirty="0"/>
          </a:p>
          <a:p>
            <a:r>
              <a:rPr lang="it-IT" dirty="0"/>
              <a:t>Aiutano ad identificare i cambiamenti in oggetto con comportamento interessante individuato nel tempo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Eccone un esempio …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487CEA-A739-4C6E-8346-A4731CC1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19D642-600C-4AAE-9EED-12CC6B55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7C66BF-8E08-4103-90C9-7C1CE87B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981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412DD-85F6-4FCA-85E6-1CFE8391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2696" y="476672"/>
            <a:ext cx="359569" cy="11430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81EA1-BCEB-47B6-AF95-C09D0158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52736" y="1166018"/>
            <a:ext cx="215553" cy="45259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3BEE2-C813-4FB3-9C46-B363AFBB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2F82DE-2B31-40F0-91BC-452DEAB7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3989FD-13E4-401F-A2EA-CB7FACD1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842397-D333-45F7-AC26-654BD85CF4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82" y="153043"/>
            <a:ext cx="5378152" cy="60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69F71-F6D0-4D1C-89CB-3D0C7A62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Activity </a:t>
            </a:r>
            <a:r>
              <a:rPr lang="it-IT" b="1" dirty="0" err="1">
                <a:solidFill>
                  <a:srgbClr val="000000"/>
                </a:solidFill>
              </a:rPr>
              <a:t>Diagrams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F2C09-D3E5-4F30-8F7D-09DBD135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720105"/>
          </a:xfrm>
        </p:spPr>
        <p:txBody>
          <a:bodyPr/>
          <a:lstStyle/>
          <a:p>
            <a:r>
              <a:rPr lang="it-IT" dirty="0"/>
              <a:t>Modelleranno il comportamento dinamico del nostro sistema, in particolare il work-flow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A17E79-28CA-4339-9D2E-7DC578E3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418BD2-55C6-452D-B8A9-D351A332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BDA225-3E85-42A5-B1A2-ED9AC01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3306A5-D4CE-40B1-AD8B-B6DD442D6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79" y="2528826"/>
            <a:ext cx="4107641" cy="37444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F6BAE0-855C-4258-AF0A-728488F169EC}"/>
              </a:ext>
            </a:extLst>
          </p:cNvPr>
          <p:cNvSpPr txBox="1"/>
          <p:nvPr/>
        </p:nvSpPr>
        <p:spPr>
          <a:xfrm>
            <a:off x="2365779" y="296733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</a:rPr>
              <a:t>Ecco l’esempio relativo alla prenotazione…</a:t>
            </a:r>
          </a:p>
        </p:txBody>
      </p:sp>
    </p:spTree>
    <p:extLst>
      <p:ext uri="{BB962C8B-B14F-4D97-AF65-F5344CB8AC3E}">
        <p14:creationId xmlns:p14="http://schemas.microsoft.com/office/powerpoint/2010/main" val="383814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318B-5CBD-4BC9-893D-7F32971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A382-9FDB-4C2D-BB7D-2FF1F0E5BA26}" type="slidenum">
              <a:rPr lang="en-GB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2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85F40AE-79F1-4DB4-B463-9D4438049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351838" cy="935038"/>
          </a:xfrm>
        </p:spPr>
        <p:txBody>
          <a:bodyPr/>
          <a:lstStyle/>
          <a:p>
            <a:r>
              <a:rPr lang="en-US" altLang="ru-RU" b="1" dirty="0" err="1">
                <a:solidFill>
                  <a:schemeClr val="tx2"/>
                </a:solidFill>
              </a:rPr>
              <a:t>Indice</a:t>
            </a:r>
            <a:endParaRPr lang="uk-UA" altLang="ru-RU" b="1" dirty="0">
              <a:solidFill>
                <a:schemeClr val="tx2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C864D1D-33C8-42AB-A90B-BF54A528F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</p:spPr>
        <p:txBody>
          <a:bodyPr/>
          <a:lstStyle/>
          <a:p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Introduzione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(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scopo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del Sistema e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funzionamento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RAD (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modellazione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funzionale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modellazione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statica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e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modellazione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dinamica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…)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SDD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( design goal,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decomposizione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in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sottosistemi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… 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ODD ( Trade-offs,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packeges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descrizione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delle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classi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, </a:t>
            </a:r>
            <a:r>
              <a:rPr lang="en-US" altLang="ko-KR" dirty="0" err="1">
                <a:solidFill>
                  <a:schemeClr val="tx2"/>
                </a:solidFill>
                <a:ea typeface="Gulim" panose="020B0503020000020004" pitchFamily="34" charset="-127"/>
              </a:rPr>
              <a:t>OCL</a:t>
            </a:r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 …)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  <a:p>
            <a:r>
              <a:rPr lang="en-US" altLang="ko-KR" dirty="0">
                <a:solidFill>
                  <a:schemeClr val="tx2"/>
                </a:solidFill>
                <a:ea typeface="Gulim" panose="020B0503020000020004" pitchFamily="34" charset="-127"/>
              </a:rPr>
              <a:t>Testing ( Test Plan- Test Case Specification – Text Execution Report – Test Incident Report – Text Summary Report … )</a:t>
            </a:r>
          </a:p>
          <a:p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40CB8BC-9612-4A0F-B2B2-C593715375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CE0B6-585E-4D4A-BA38-8F3EB6DAB6B8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1/22/2020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9CA027-4E6D-4A96-A99F-4420E2B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ru-RU" dirty="0" err="1">
                <a:solidFill>
                  <a:schemeClr val="bg1">
                    <a:lumMod val="90000"/>
                  </a:schemeClr>
                </a:solidFill>
              </a:rPr>
              <a:t>Wheredoieat</a:t>
            </a: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defRPr/>
            </a:pP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A7750-0748-489A-A758-1CD191A9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</a:t>
            </a:r>
            <a:r>
              <a:rPr lang="it-IT" b="1" dirty="0" err="1">
                <a:solidFill>
                  <a:srgbClr val="000000"/>
                </a:solidFill>
              </a:rPr>
              <a:t>Mock-ups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A1E66-7482-4865-BFD5-C3A602A6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Useremo i </a:t>
            </a:r>
            <a:r>
              <a:rPr lang="it-IT" dirty="0" err="1"/>
              <a:t>mock-ups</a:t>
            </a:r>
            <a:r>
              <a:rPr lang="it-IT" dirty="0"/>
              <a:t> per fornire un’anteprima dell’interfaccia utente del nostro sistema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l’utente può quindi capire se ci sono incomprensioni sui requisiti  ABBASSIAMO LA PROBABILITA’ DI FALLIMENTO DEL SISTEMA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Di seguito forniremo l’esempio relativo all’interfaccia che permetterà la prenotazione di un locale…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EA5451-5558-48FD-B8D7-7AACBAE2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19853D-3895-4608-99DD-1CA9234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631E15-25DE-440B-9F33-5175CC7D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6844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4A184-37AB-4B57-8259-121B5BCA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2656" y="260648"/>
            <a:ext cx="143545" cy="11430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8AD80E-92DE-44F7-8445-8938C163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52736" y="1166018"/>
            <a:ext cx="71537" cy="45259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D328A8-03D8-4622-8C7A-C5FAFD99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C0CCB-EB79-4868-A21E-FFFD6699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A8BBA-7FDF-46C8-AB33-E6CED22D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39D5863-EE7C-4EFA-9F8A-C58CE529F8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8657"/>
            <a:ext cx="7174865" cy="54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3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318B-5CBD-4BC9-893D-7F32971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A382-9FDB-4C2D-BB7D-2FF1F0E5BA26}" type="slidenum">
              <a:rPr lang="en-GB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22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85F40AE-79F1-4DB4-B463-9D4438049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72616" y="747448"/>
            <a:ext cx="45719" cy="935038"/>
          </a:xfrm>
        </p:spPr>
        <p:txBody>
          <a:bodyPr/>
          <a:lstStyle/>
          <a:p>
            <a:endParaRPr lang="uk-UA" altLang="ru-RU" b="1" dirty="0">
              <a:solidFill>
                <a:schemeClr val="tx2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C864D1D-33C8-42AB-A90B-BF54A528F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H="1">
            <a:off x="-2484784" y="332656"/>
            <a:ext cx="143768" cy="4537075"/>
          </a:xfrm>
        </p:spPr>
        <p:txBody>
          <a:bodyPr/>
          <a:lstStyle/>
          <a:p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40CB8BC-9612-4A0F-B2B2-C593715375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CE0B6-585E-4D4A-BA38-8F3EB6DAB6B8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1/22/2020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9CA027-4E6D-4A96-A99F-4420E2B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ru-RU" dirty="0" err="1">
                <a:solidFill>
                  <a:schemeClr val="bg1">
                    <a:lumMod val="90000"/>
                  </a:schemeClr>
                </a:solidFill>
              </a:rPr>
              <a:t>Wheredoieat</a:t>
            </a: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defRPr/>
            </a:pP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B40E5AC-9105-40AF-A9C0-1F8D7FA63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92" y="747448"/>
            <a:ext cx="5701587" cy="13333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1BCA91-8A73-4B13-B51F-5EAA1288D8B6}"/>
              </a:ext>
            </a:extLst>
          </p:cNvPr>
          <p:cNvSpPr txBox="1"/>
          <p:nvPr/>
        </p:nvSpPr>
        <p:spPr>
          <a:xfrm>
            <a:off x="4191870" y="2080781"/>
            <a:ext cx="472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dirty="0" err="1">
                <a:latin typeface="Britannic Bold" panose="020B0903060703020204" pitchFamily="34" charset="0"/>
              </a:rPr>
              <a:t>ODD</a:t>
            </a:r>
            <a:r>
              <a:rPr lang="it-IT" sz="2000" b="0" dirty="0">
                <a:latin typeface="Britannic Bold" panose="020B0903060703020204" pitchFamily="34" charset="0"/>
              </a:rPr>
              <a:t>(Object Design </a:t>
            </a:r>
            <a:r>
              <a:rPr lang="it-IT" sz="2000" b="0" dirty="0" err="1">
                <a:latin typeface="Britannic Bold" panose="020B0903060703020204" pitchFamily="34" charset="0"/>
              </a:rPr>
              <a:t>Document</a:t>
            </a:r>
            <a:r>
              <a:rPr lang="it-IT" sz="2000" b="0" dirty="0">
                <a:latin typeface="Britannic Bold" panose="020B09030607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02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A7750-0748-489A-A758-1CD191A9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Trade-</a:t>
            </a:r>
            <a:r>
              <a:rPr lang="it-IT" b="1" dirty="0" err="1">
                <a:solidFill>
                  <a:srgbClr val="000000"/>
                </a:solidFill>
              </a:rPr>
              <a:t>offs</a:t>
            </a:r>
            <a:r>
              <a:rPr lang="it-IT" b="1" dirty="0">
                <a:solidFill>
                  <a:srgbClr val="000000"/>
                </a:solidFill>
              </a:rPr>
              <a:t> 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A1E66-7482-4865-BFD5-C3A602A6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927225"/>
            <a:ext cx="6778625" cy="4525963"/>
          </a:xfrm>
        </p:spPr>
        <p:txBody>
          <a:bodyPr/>
          <a:lstStyle/>
          <a:p>
            <a:r>
              <a:rPr lang="it-IT" b="1" dirty="0">
                <a:sym typeface="Wingdings" panose="05000000000000000000" pitchFamily="2" charset="2"/>
              </a:rPr>
              <a:t>COMPRENSIBILITA’ </a:t>
            </a:r>
            <a:r>
              <a:rPr lang="it-IT" dirty="0">
                <a:sym typeface="Wingdings" panose="05000000000000000000" pitchFamily="2" charset="2"/>
              </a:rPr>
              <a:t>vs tempo</a:t>
            </a: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prestazioni vs </a:t>
            </a:r>
            <a:r>
              <a:rPr lang="it-IT" b="1" dirty="0">
                <a:sym typeface="Wingdings" panose="05000000000000000000" pitchFamily="2" charset="2"/>
              </a:rPr>
              <a:t>COSTI</a:t>
            </a:r>
          </a:p>
          <a:p>
            <a:pPr marL="0" indent="0">
              <a:buNone/>
            </a:pPr>
            <a:endParaRPr lang="it-IT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Interfaccia vs </a:t>
            </a:r>
            <a:r>
              <a:rPr lang="it-IT" b="1" dirty="0">
                <a:sym typeface="Wingdings" panose="05000000000000000000" pitchFamily="2" charset="2"/>
              </a:rPr>
              <a:t>USABILITA’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EA5451-5558-48FD-B8D7-7AACBAE2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19853D-3895-4608-99DD-1CA9234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631E15-25DE-440B-9F33-5175CC7D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065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A7750-0748-489A-A758-1CD191A9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Descrizioni delle classi 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A1E66-7482-4865-BFD5-C3A602A6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68760" y="-45720"/>
            <a:ext cx="144016" cy="4525963"/>
          </a:xfrm>
        </p:spPr>
        <p:txBody>
          <a:bodyPr/>
          <a:lstStyle/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EA5451-5558-48FD-B8D7-7AACBAE2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19853D-3895-4608-99DD-1CA9234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631E15-25DE-440B-9F33-5175CC7D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25D8507-2603-4AC3-B57C-1B6D66F9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2086011"/>
            <a:ext cx="6950326" cy="474271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454239-D006-4CDD-8EED-590D698C1B0F}"/>
              </a:ext>
            </a:extLst>
          </p:cNvPr>
          <p:cNvSpPr txBox="1"/>
          <p:nvPr/>
        </p:nvSpPr>
        <p:spPr>
          <a:xfrm>
            <a:off x="2051720" y="140335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</a:rPr>
              <a:t>Andremo a descrivere le classi del sistema, in questo esempio quelle relative al Model …</a:t>
            </a:r>
          </a:p>
        </p:txBody>
      </p:sp>
    </p:spTree>
    <p:extLst>
      <p:ext uri="{BB962C8B-B14F-4D97-AF65-F5344CB8AC3E}">
        <p14:creationId xmlns:p14="http://schemas.microsoft.com/office/powerpoint/2010/main" val="220587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DD8F0-D5B6-4E4B-BA25-B12373F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Interfaccia delle classi :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52EFFA-A148-4C76-B801-23CBC48B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6778625" cy="7201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Andremo a descrivere l’interfaccia con cui è possibile accedere alla classe,  in questo esempio quello relative al Manager della Prenotazione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41E09C-5CAA-410F-8E9E-F45B677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8EF30F-F509-43E4-A019-54A5742E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0FB06D-78EF-43AA-8D9F-6F79C2C8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F1EEE56-9D08-43F4-8BF4-FE295D8F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2211310"/>
            <a:ext cx="6048201" cy="46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3AB87-664D-4C8A-8646-AC055FAF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000000"/>
                </a:solidFill>
              </a:rPr>
              <a:t>OCL</a:t>
            </a:r>
            <a:r>
              <a:rPr lang="it-IT" b="1" dirty="0">
                <a:solidFill>
                  <a:srgbClr val="000000"/>
                </a:solidFill>
              </a:rPr>
              <a:t> (Object </a:t>
            </a:r>
            <a:r>
              <a:rPr lang="it-IT" b="1" dirty="0" err="1">
                <a:solidFill>
                  <a:srgbClr val="000000"/>
                </a:solidFill>
              </a:rPr>
              <a:t>Constraint</a:t>
            </a:r>
            <a:r>
              <a:rPr lang="it-IT" b="1" dirty="0">
                <a:solidFill>
                  <a:srgbClr val="000000"/>
                </a:solidFill>
              </a:rPr>
              <a:t> Language ) : 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F7F7B-5460-42CC-B719-134FCAC4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7E6021-0F22-41D7-8E58-94325530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6F7015-727A-426F-9B23-FE2604CF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1BF5CB-4032-4912-8937-4C3EB82C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100813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Ci permetterà di applicare contratti alle classi del nostro sistema quindi specificandone </a:t>
            </a:r>
            <a:r>
              <a:rPr lang="it-IT" b="1" dirty="0"/>
              <a:t>pre-condizione</a:t>
            </a:r>
            <a:r>
              <a:rPr lang="it-IT" dirty="0"/>
              <a:t>, </a:t>
            </a:r>
            <a:r>
              <a:rPr lang="it-IT" b="1" dirty="0"/>
              <a:t>post-condizione</a:t>
            </a:r>
            <a:r>
              <a:rPr lang="it-IT" dirty="0"/>
              <a:t> e </a:t>
            </a:r>
            <a:r>
              <a:rPr lang="it-IT" b="1" dirty="0"/>
              <a:t>invarianti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dirty="0"/>
              <a:t>Di seguito forniremo l’esempio relativo alla prenotazione…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2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E48F8-A642-4CC2-B0C0-5AF15DEF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0608" y="692696"/>
            <a:ext cx="215553" cy="114300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8A97997-FA24-472A-9C1A-68EED32F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075" y="3608320"/>
            <a:ext cx="287337" cy="423997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AC6FB7-C4D9-4F06-807C-57A692AA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105FF-582F-4C5F-B73E-FCF477DA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93699-675B-4F2D-9071-99070BB2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3E9CC0-46B9-491B-923A-20544CA40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64" y="1"/>
            <a:ext cx="478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318B-5CBD-4BC9-893D-7F32971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A382-9FDB-4C2D-BB7D-2FF1F0E5BA26}" type="slidenum">
              <a:rPr lang="en-GB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3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85F40AE-79F1-4DB4-B463-9D4438049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72616" y="747448"/>
            <a:ext cx="45719" cy="935038"/>
          </a:xfrm>
        </p:spPr>
        <p:txBody>
          <a:bodyPr/>
          <a:lstStyle/>
          <a:p>
            <a:endParaRPr lang="uk-UA" altLang="ru-RU" b="1" dirty="0">
              <a:solidFill>
                <a:schemeClr val="tx2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C864D1D-33C8-42AB-A90B-BF54A528F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H="1">
            <a:off x="-2484784" y="332656"/>
            <a:ext cx="143768" cy="4537075"/>
          </a:xfrm>
        </p:spPr>
        <p:txBody>
          <a:bodyPr/>
          <a:lstStyle/>
          <a:p>
            <a:endParaRPr lang="en-US" altLang="ko-KR" dirty="0">
              <a:solidFill>
                <a:schemeClr val="tx2"/>
              </a:solidFill>
              <a:ea typeface="Gulim" panose="020B0503020000020004" pitchFamily="34" charset="-127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40CB8BC-9612-4A0F-B2B2-C593715375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CE0B6-585E-4D4A-BA38-8F3EB6DAB6B8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1/22/2020</a:t>
            </a:fld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9CA027-4E6D-4A96-A99F-4420E2B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ru-RU" dirty="0" err="1">
                <a:solidFill>
                  <a:schemeClr val="bg1">
                    <a:lumMod val="90000"/>
                  </a:schemeClr>
                </a:solidFill>
              </a:rPr>
              <a:t>Wheredoieat</a:t>
            </a: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  <a:p>
            <a:pPr>
              <a:defRPr/>
            </a:pPr>
            <a:endParaRPr lang="en-GB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B40E5AC-9105-40AF-A9C0-1F8D7FA63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92" y="747448"/>
            <a:ext cx="5701587" cy="13333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1BCA91-8A73-4B13-B51F-5EAA1288D8B6}"/>
              </a:ext>
            </a:extLst>
          </p:cNvPr>
          <p:cNvSpPr txBox="1"/>
          <p:nvPr/>
        </p:nvSpPr>
        <p:spPr>
          <a:xfrm>
            <a:off x="4191870" y="2080781"/>
            <a:ext cx="472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dirty="0" err="1">
                <a:latin typeface="Britannic Bold" panose="020B0903060703020204" pitchFamily="34" charset="0"/>
              </a:rPr>
              <a:t>RAD</a:t>
            </a:r>
            <a:r>
              <a:rPr lang="it-IT" sz="2000" b="0" dirty="0">
                <a:latin typeface="Britannic Bold" panose="020B0903060703020204" pitchFamily="34" charset="0"/>
              </a:rPr>
              <a:t>(</a:t>
            </a:r>
            <a:r>
              <a:rPr lang="it-IT" sz="2000" b="0" dirty="0" err="1">
                <a:latin typeface="Britannic Bold" panose="020B0903060703020204" pitchFamily="34" charset="0"/>
              </a:rPr>
              <a:t>Requirements</a:t>
            </a:r>
            <a:r>
              <a:rPr lang="it-IT" sz="2000" b="0" dirty="0">
                <a:latin typeface="Britannic Bold" panose="020B0903060703020204" pitchFamily="34" charset="0"/>
              </a:rPr>
              <a:t> Analysis </a:t>
            </a:r>
            <a:r>
              <a:rPr lang="it-IT" sz="2000" b="0" dirty="0" err="1">
                <a:latin typeface="Britannic Bold" panose="020B0903060703020204" pitchFamily="34" charset="0"/>
              </a:rPr>
              <a:t>Document</a:t>
            </a:r>
            <a:r>
              <a:rPr lang="it-IT" sz="2000" b="0" dirty="0">
                <a:latin typeface="Britannic Bold" panose="020B09030607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48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4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1/22/2020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6250"/>
            <a:ext cx="230378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 err="1">
                <a:solidFill>
                  <a:schemeClr val="bg1">
                    <a:lumMod val="10000"/>
                  </a:schemeClr>
                </a:solidFill>
              </a:rPr>
              <a:t>Introduzione</a:t>
            </a:r>
            <a:endParaRPr lang="en-US" altLang="ru-RU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340768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Nell’epoca moderna è diventato di fondamentale importanza il mondo digitale, inteso come mezzo utile per comunicare ma anche per pubblicizzare le proprie attività ristorative e non.</a:t>
            </a:r>
          </a:p>
          <a:p>
            <a:pPr marL="0" indent="0">
              <a:buNone/>
            </a:pP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Proprio per questo esistono vari sistemi, come per esempio Trip Advisor, che appunto si occupano di pubblicizzare le attività, fornire un criterio di valutazione per i clienti che hanno intenzione di provare quest’ultime e in generale di darle maggiore visibilità sul territorio.</a:t>
            </a:r>
          </a:p>
          <a:p>
            <a:pPr marL="0" indent="0">
              <a:buNone/>
            </a:pP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Questi sistemi però non sono in grado di gestire la prenotazione, un cliente quando visita un’attività che magari lo stuzzica, è impossibilitato a prenotare un tavolo, dovrà provvedere a tale operazione magari chiamando direttamente l’attività.</a:t>
            </a:r>
          </a:p>
          <a:p>
            <a:pPr marL="0" indent="0">
              <a:buNone/>
            </a:pP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Per ovviare a questo problema, appunto, è nato il sistema “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WhereDoIEat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”, il quale, oltre a permettere la valutazione da parte dei clienti dell’attività con le recensioni, esso permette anche di prenotare un tavolo in quell’attività (se l’attività ne dispone).</a:t>
            </a: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098F0-0C03-4E0C-B46C-64184A37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B3694A-5725-4BDA-A367-F7A24835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Questi esprimeranno le funzionalità che l’applicazione </a:t>
            </a:r>
            <a:r>
              <a:rPr lang="it-IT" dirty="0" err="1"/>
              <a:t>WhereDoIEat</a:t>
            </a:r>
            <a:r>
              <a:rPr lang="it-IT" dirty="0"/>
              <a:t> metterà a disposizione.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Eccone alcuni esempi significativi :</a:t>
            </a:r>
          </a:p>
          <a:p>
            <a:r>
              <a:rPr lang="it-IT" dirty="0" err="1"/>
              <a:t>R.F</a:t>
            </a:r>
            <a:r>
              <a:rPr lang="it-IT" dirty="0"/>
              <a:t>. 2.1.9 </a:t>
            </a:r>
            <a:r>
              <a:rPr lang="it-IT" b="1" dirty="0"/>
              <a:t>PRENOTAZIONE TAVOLO </a:t>
            </a:r>
            <a:r>
              <a:rPr lang="it-IT" dirty="0"/>
              <a:t>(è possibile poter prenotare un tavolo per l’utente registrato ).</a:t>
            </a:r>
          </a:p>
          <a:p>
            <a:r>
              <a:rPr lang="it-IT" dirty="0" err="1"/>
              <a:t>R.F</a:t>
            </a:r>
            <a:r>
              <a:rPr lang="it-IT" dirty="0"/>
              <a:t>. 2.1.15 </a:t>
            </a:r>
            <a:r>
              <a:rPr lang="it-IT" b="1" dirty="0"/>
              <a:t>RECENSIONE ATTIVITA’ </a:t>
            </a:r>
            <a:r>
              <a:rPr lang="it-IT" dirty="0"/>
              <a:t>(è possibile aggiungere recensione ad un’attività per l’utente registrato ).</a:t>
            </a:r>
          </a:p>
          <a:p>
            <a:r>
              <a:rPr lang="it-IT" dirty="0" err="1"/>
              <a:t>R.F</a:t>
            </a:r>
            <a:r>
              <a:rPr lang="it-IT" dirty="0"/>
              <a:t> 2.1.22</a:t>
            </a:r>
            <a:r>
              <a:rPr lang="it-IT" b="1" dirty="0"/>
              <a:t> AGGIUNTA ATTIVITA’ </a:t>
            </a:r>
            <a:r>
              <a:rPr lang="it-IT" dirty="0"/>
              <a:t>(è possibile poter aggiungere attività nel sistema da parte del ristoratore )</a:t>
            </a:r>
          </a:p>
          <a:p>
            <a:r>
              <a:rPr lang="it-IT" dirty="0" err="1"/>
              <a:t>R.F</a:t>
            </a:r>
            <a:r>
              <a:rPr lang="it-IT" dirty="0"/>
              <a:t>. 2.1.35 </a:t>
            </a:r>
            <a:r>
              <a:rPr lang="it-IT" b="1" dirty="0"/>
              <a:t>ELIMINAZIONE COMMENTI </a:t>
            </a:r>
            <a:r>
              <a:rPr lang="it-IT" dirty="0"/>
              <a:t>(è possibile poter eliminare commenti non adeguati fatti dagli utenti da parte dell’amministratore) 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8FAB60-36D4-41F6-AA49-AE2D67F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882C2A-0DF0-4220-8432-0838F3AA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99C14-0B42-4E15-BAF5-FEB3CFCE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235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7F016-5714-45CD-BBE2-E263A765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Requisiti Non Funzionali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62CFB-8B2E-40CE-B06C-98B8E3F6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28775"/>
            <a:ext cx="6778625" cy="4525963"/>
          </a:xfrm>
        </p:spPr>
        <p:txBody>
          <a:bodyPr/>
          <a:lstStyle/>
          <a:p>
            <a:r>
              <a:rPr lang="it-IT" dirty="0"/>
              <a:t>Questi esprimeranno le caratteristiche che determineranno la qualità del nostro sistema.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sz="1400" b="1" dirty="0"/>
              <a:t>2.2.1 </a:t>
            </a:r>
            <a:r>
              <a:rPr lang="it-IT" sz="1400" b="1" dirty="0" err="1"/>
              <a:t>RNF</a:t>
            </a:r>
            <a:r>
              <a:rPr lang="it-IT" sz="1400" b="1" dirty="0"/>
              <a:t> 1 – Affidabilità</a:t>
            </a:r>
            <a:br>
              <a:rPr lang="it-IT" sz="1400" b="1" dirty="0"/>
            </a:br>
            <a:r>
              <a:rPr lang="it-IT" sz="1400" dirty="0"/>
              <a:t>Il software dovrà essere disponibile 24 ore su 24, 365 giorni l’anno.</a:t>
            </a:r>
            <a:br>
              <a:rPr lang="it-IT" sz="1400" dirty="0"/>
            </a:br>
            <a:r>
              <a:rPr lang="it-IT" sz="1400" dirty="0"/>
              <a:t> </a:t>
            </a:r>
          </a:p>
          <a:p>
            <a:r>
              <a:rPr lang="it-IT" sz="1400" b="1" dirty="0"/>
              <a:t>2.2.2 </a:t>
            </a:r>
            <a:r>
              <a:rPr lang="it-IT" sz="1400" b="1" dirty="0" err="1"/>
              <a:t>RNF</a:t>
            </a:r>
            <a:r>
              <a:rPr lang="it-IT" sz="1400" b="1" dirty="0"/>
              <a:t> 2 – Performance</a:t>
            </a:r>
            <a:br>
              <a:rPr lang="it-IT" sz="1400" b="1" dirty="0"/>
            </a:br>
            <a:r>
              <a:rPr lang="it-IT" sz="1400" dirty="0"/>
              <a:t>Sono richiesti tempi di risposta non superiori ai 2 secondi per le operazioni di gestione.</a:t>
            </a:r>
            <a:br>
              <a:rPr lang="it-IT" sz="1400" dirty="0"/>
            </a:br>
            <a:r>
              <a:rPr lang="it-IT" sz="1400" dirty="0"/>
              <a:t> </a:t>
            </a:r>
          </a:p>
          <a:p>
            <a:r>
              <a:rPr lang="it-IT" sz="1400" b="1" dirty="0"/>
              <a:t>2.2.3 </a:t>
            </a:r>
            <a:r>
              <a:rPr lang="it-IT" sz="1400" b="1" dirty="0" err="1"/>
              <a:t>RNF</a:t>
            </a:r>
            <a:r>
              <a:rPr lang="it-IT" sz="1400" b="1" dirty="0"/>
              <a:t> 3 – Usabilità</a:t>
            </a:r>
            <a:br>
              <a:rPr lang="it-IT" sz="1400" b="1" dirty="0"/>
            </a:br>
            <a:r>
              <a:rPr lang="it-IT" sz="1400" dirty="0"/>
              <a:t>Il software dovrà essere intuitivo </a:t>
            </a:r>
          </a:p>
          <a:p>
            <a:endParaRPr lang="it-IT" sz="1400" dirty="0"/>
          </a:p>
          <a:p>
            <a:r>
              <a:rPr lang="it-IT" sz="1400" b="1" dirty="0"/>
              <a:t>2.2.4 </a:t>
            </a:r>
            <a:r>
              <a:rPr lang="it-IT" sz="1400" b="1" dirty="0" err="1"/>
              <a:t>RNF</a:t>
            </a:r>
            <a:r>
              <a:rPr lang="it-IT" sz="1400" b="1" dirty="0"/>
              <a:t> 4 – Sicurezza sui dati</a:t>
            </a:r>
            <a:endParaRPr lang="it-IT" sz="1400" dirty="0"/>
          </a:p>
          <a:p>
            <a:pPr marL="0" indent="0">
              <a:buNone/>
            </a:pPr>
            <a:r>
              <a:rPr lang="it-IT" sz="1400" dirty="0"/>
              <a:t>          Il sistema dovrà fornire una sicurezza stabile sui dati sensibili </a:t>
            </a:r>
          </a:p>
          <a:p>
            <a:endParaRPr lang="it-IT" sz="1400" dirty="0"/>
          </a:p>
          <a:p>
            <a:r>
              <a:rPr lang="it-IT" sz="1400" b="1" dirty="0"/>
              <a:t>2.2.5 </a:t>
            </a:r>
            <a:r>
              <a:rPr lang="it-IT" sz="1400" b="1" dirty="0" err="1"/>
              <a:t>RNF</a:t>
            </a:r>
            <a:r>
              <a:rPr lang="it-IT" sz="1400" b="1" dirty="0"/>
              <a:t> 5 – Legali</a:t>
            </a:r>
            <a:br>
              <a:rPr lang="it-IT" sz="1400" b="1" dirty="0"/>
            </a:br>
            <a:r>
              <a:rPr lang="it-IT" sz="1400" dirty="0"/>
              <a:t>Il sistema </a:t>
            </a:r>
            <a:r>
              <a:rPr lang="it-IT" sz="1400" dirty="0" err="1"/>
              <a:t>WhereDoIEat</a:t>
            </a:r>
            <a:r>
              <a:rPr lang="it-IT" sz="1400" dirty="0"/>
              <a:t> sarà realizzato in maniera tale da garantire il rispetto delle norme vigenti sulla privacy.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7226-3A72-4B04-8228-CD57C5F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8EC11-AA24-4DEE-A168-BD586C5C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/>
              <a:t>Designed by </a:t>
            </a:r>
            <a:r>
              <a:rPr lang="en-US" altLang="ru-RU" dirty="0" err="1"/>
              <a:t>PoweredTemplate.com</a:t>
            </a:r>
            <a:endParaRPr lang="ru-RU" altLang="ru-RU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57CA54-2DDA-4187-8942-E4A5537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5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36521-B05B-4676-A24A-ED26ACC6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Scenari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C319BD-7C2E-46E7-8911-ECC113CF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Descriveranno esempi di utilizzo del sistema in termini di interazioni tra l’utente e il sistema  </a:t>
            </a:r>
            <a:r>
              <a:rPr lang="it-IT" dirty="0">
                <a:sym typeface="Wingdings" panose="05000000000000000000" pitchFamily="2" charset="2"/>
              </a:rPr>
              <a:t> Compreremo meglio i requisiti funzionali e ne scopriremo di nuovi.</a:t>
            </a: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LINGUAGGIO NATURALE E MOLTO DISCORSIVI !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 forniremo adesso l’esempio relativo alla prenotazione…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D2ACAD-47CE-4B42-8141-CF719DA7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B07C4-629D-471F-B1A9-894551B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44CF4E-18D8-4AEC-B33E-D855F945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2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351ABF-DBCF-4AFF-A9EA-45F7AD18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6712" y="476672"/>
            <a:ext cx="143545" cy="114300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71050B4-CA4C-4B41-BD6C-21B5C599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900" y="2194487"/>
            <a:ext cx="142875" cy="165564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681FE-8036-4066-8C81-BB9E0BD6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9C7B60-FEFA-4DF2-9488-83634D30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54F8F-C6BE-49B1-9276-3659B1C1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3D1C57C-73D4-4CAE-894E-D8031D04A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6525"/>
            <a:ext cx="5760640" cy="66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93BEE-ACA2-4FE9-91F8-3BB18C3C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</a:rPr>
              <a:t>System Model : Casi d’uso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279E2B-A2F6-4E99-81F0-354BA558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Astrazione che descrivono una classe di scenari.</a:t>
            </a:r>
          </a:p>
          <a:p>
            <a:endParaRPr lang="it-IT" dirty="0"/>
          </a:p>
          <a:p>
            <a:r>
              <a:rPr lang="it-IT" b="1" dirty="0"/>
              <a:t>COMPRENSIBILI ALL’UTENTE</a:t>
            </a:r>
          </a:p>
          <a:p>
            <a:endParaRPr lang="it-IT" b="1" dirty="0"/>
          </a:p>
          <a:p>
            <a:r>
              <a:rPr lang="it-IT" dirty="0"/>
              <a:t>Modellano il sistema dal punto di vista dell’utente (RF) definendo ogni possibile flusso di eventi attraverso il sistema e descrivendo l’iterazione tra gli oggetti.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 err="1">
                <a:sym typeface="Wingdings" panose="05000000000000000000" pitchFamily="2" charset="2"/>
              </a:rPr>
              <a:t>PIU</a:t>
            </a:r>
            <a:r>
              <a:rPr lang="it-IT" b="1" dirty="0">
                <a:sym typeface="Wingdings" panose="05000000000000000000" pitchFamily="2" charset="2"/>
              </a:rPr>
              <a:t> FORMALI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forniremo adesso l’esempio relativo alla prenotazione…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C3546-FAED-4220-85EC-45B075F2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ACA1-3F92-4D09-B7C2-1D385B7E732A}" type="datetime1">
              <a:rPr lang="en-US" altLang="ru-RU" smtClean="0"/>
              <a:pPr>
                <a:defRPr/>
              </a:pPr>
              <a:t>1/22/2020</a:t>
            </a:fld>
            <a:endParaRPr lang="ru-RU" alt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D8A2E3-1AF8-497F-AB35-9BC0951A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6CAD60-0BEB-4518-BB2D-B47FA898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1FA50-72FB-43DB-B39E-40539D63A06A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912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4AC823C0-50A5-414C-992B-05FE72BFF385}" vid="{8106E05B-A01E-49D7-AC53-A9C875C89DB6}"/>
    </a:ext>
  </a:extLst>
</a:theme>
</file>

<file path=ppt/theme/theme2.xml><?xml version="1.0" encoding="utf-8"?>
<a:theme xmlns:a="http://schemas.openxmlformats.org/drawingml/2006/main" name="Custom Design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4AC823C0-50A5-414C-992B-05FE72BFF385}" vid="{F037AF46-6C30-49BD-994C-89BBF6B5F48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wheredoieat</Template>
  <TotalTime>0</TotalTime>
  <Words>1063</Words>
  <Application>Microsoft Office PowerPoint</Application>
  <PresentationFormat>Presentazione su schermo (4:3)</PresentationFormat>
  <Paragraphs>208</Paragraphs>
  <Slides>27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Britannic Bold</vt:lpstr>
      <vt:lpstr>Calibri</vt:lpstr>
      <vt:lpstr>Calibri Light</vt:lpstr>
      <vt:lpstr>template</vt:lpstr>
      <vt:lpstr>Custom Design</vt:lpstr>
      <vt:lpstr>Presentazione standard di PowerPoint</vt:lpstr>
      <vt:lpstr>Indice</vt:lpstr>
      <vt:lpstr>Presentazione standard di PowerPoint</vt:lpstr>
      <vt:lpstr>Presentazione standard di PowerPoint</vt:lpstr>
      <vt:lpstr>Requisiti Funzionali</vt:lpstr>
      <vt:lpstr>Requisiti Non Funzionali</vt:lpstr>
      <vt:lpstr>System Model : Scenari</vt:lpstr>
      <vt:lpstr>Presentazione standard di PowerPoint</vt:lpstr>
      <vt:lpstr>System Model : Casi d’uso</vt:lpstr>
      <vt:lpstr>Presentazione standard di PowerPoint</vt:lpstr>
      <vt:lpstr>… Inoltre sono espressi e raggruppati con gli use case diagrams:</vt:lpstr>
      <vt:lpstr>System Model : Object Model</vt:lpstr>
      <vt:lpstr>Presentazione standard di PowerPoint</vt:lpstr>
      <vt:lpstr>System Model : Class Diagram</vt:lpstr>
      <vt:lpstr>System Model : Sequence Diagrams</vt:lpstr>
      <vt:lpstr>Presentazione standard di PowerPoint</vt:lpstr>
      <vt:lpstr>System Model : StateChart Diagrams</vt:lpstr>
      <vt:lpstr>Presentazione standard di PowerPoint</vt:lpstr>
      <vt:lpstr>System Model : Activity Diagrams</vt:lpstr>
      <vt:lpstr>System Model : Mock-ups</vt:lpstr>
      <vt:lpstr>Presentazione standard di PowerPoint</vt:lpstr>
      <vt:lpstr>Presentazione standard di PowerPoint</vt:lpstr>
      <vt:lpstr>Trade-offs :</vt:lpstr>
      <vt:lpstr>Descrizioni delle classi : </vt:lpstr>
      <vt:lpstr>Interfaccia delle classi : </vt:lpstr>
      <vt:lpstr>OCL (Object Constraint Language ) :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WhereDoIEat</dc:title>
  <dc:creator>davide d'andrea</dc:creator>
  <cp:lastModifiedBy>davide d'andrea</cp:lastModifiedBy>
  <cp:revision>15</cp:revision>
  <dcterms:created xsi:type="dcterms:W3CDTF">2020-01-22T11:43:06Z</dcterms:created>
  <dcterms:modified xsi:type="dcterms:W3CDTF">2020-01-22T17:54:48Z</dcterms:modified>
</cp:coreProperties>
</file>