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21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4" autoAdjust="0"/>
    <p:restoredTop sz="94648" autoAdjust="0"/>
  </p:normalViewPr>
  <p:slideViewPr>
    <p:cSldViewPr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1218D8-F3D3-4116-9AA3-CB35E7F35B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5F12763-EF44-4269-AE15-9CE82C1D78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F3013A1-84C5-4806-B86E-335A0005FE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76A1008-976F-4597-BE3C-E7703C8A04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Click to edit Master text styles</a:t>
            </a:r>
          </a:p>
          <a:p>
            <a:pPr lvl="1"/>
            <a:r>
              <a:rPr lang="ru-RU" altLang="ru-RU" noProof="0"/>
              <a:t>Second level</a:t>
            </a:r>
          </a:p>
          <a:p>
            <a:pPr lvl="2"/>
            <a:r>
              <a:rPr lang="ru-RU" altLang="ru-RU" noProof="0"/>
              <a:t>Third level</a:t>
            </a:r>
          </a:p>
          <a:p>
            <a:pPr lvl="3"/>
            <a:r>
              <a:rPr lang="ru-RU" altLang="ru-RU" noProof="0"/>
              <a:t>Fourth level</a:t>
            </a:r>
          </a:p>
          <a:p>
            <a:pPr lvl="4"/>
            <a:r>
              <a:rPr lang="ru-RU" altLang="ru-RU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A6EBF1D8-A5CD-4D9C-814B-46343BC9F9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B1FCB8F-124A-4D0B-B1C0-37B5C1A3D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CC12688-B671-4B46-8445-718C474FEB35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C12688-B671-4B46-8445-718C474FEB35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866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446713"/>
            <a:ext cx="6191250" cy="6746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altLang="ru-RU" noProof="0"/>
              <a:t>Fare clic per modificare lo stile del titolo dello schema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949950"/>
            <a:ext cx="6188075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4C5A75"/>
                </a:solidFill>
              </a:defRPr>
            </a:lvl1pPr>
          </a:lstStyle>
          <a:p>
            <a:pPr lvl="0"/>
            <a:r>
              <a:rPr lang="it-IT" altLang="ru-RU" noProof="0"/>
              <a:t>Fare clic per modificare lo stile del sottotitolo dello schema</a:t>
            </a:r>
            <a:endParaRPr lang="ru-RU" altLang="ru-RU" noProof="0"/>
          </a:p>
        </p:txBody>
      </p:sp>
    </p:spTree>
    <p:extLst>
      <p:ext uri="{BB962C8B-B14F-4D97-AF65-F5344CB8AC3E}">
        <p14:creationId xmlns:p14="http://schemas.microsoft.com/office/powerpoint/2010/main" val="39823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1D43-7CA1-431D-B1C4-64610103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DBEC7B-97AA-46AD-B9D1-DE7E08ADC78C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2658-841F-48F9-A6C5-117200FB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0470-0E19-42D8-8464-3AA4D3E4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B1CAD-E3CF-4D2D-B5DB-1E8B6A379837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423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4028-2FD3-4479-BC13-634E2DBB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40EFB-B2A8-45EC-A935-DBC36F72CFF4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5D48-6211-4ED9-8C44-64CBCA4E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804E-4B04-4BDD-BF03-76780831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6E6A9-D80F-423A-BEBD-578626B6FD37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8439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1FDE-2E8E-415A-825C-077BAEE5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F13EF8-3ABE-44C2-ADA0-81157D6F6D87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6CEC-1783-4F6C-80A8-287AC2E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F620-F691-476D-882B-ADC15987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8496-5D3F-44C9-B592-AA54C043D6DA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3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9D9F-F480-436D-B1C6-E1A9418A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60ACA1-3F92-4D09-B7C2-1D385B7E732A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5620-FD06-4E37-BA27-320916F6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9D00-99BB-49D0-BD6A-28D5FE71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1FA50-72FB-43DB-B39E-40539D63A06A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714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D1B8-8AAD-4AD5-B75E-67CB4033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1C58F-FAA5-4656-9DED-B1BAB985087D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824A-264A-475F-8BBE-3EE3D616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788E-99EA-4FFD-868F-297533A1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5567-CF0A-4DA5-836E-0262F01C66F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10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83BF-3913-41B0-A176-206C62D3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A1ECAC-3E4A-4E54-9BCC-06B9461E9DCB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4446-A46C-4464-A2C3-8E570135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A12E-D225-4003-A407-9D7BA58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E7EF1-7E03-49F7-8B66-981383E1BDC3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545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15186-16F4-4C38-9969-FF5AFBCB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E4AF12-2E6C-4C17-91CC-20B1C6E9AAA2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EC257-1EF2-4348-BAAA-84CEBAEE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6C7DF-FCF4-43EB-9C54-A5AB0A4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5DB1F-598E-43A4-96A6-E5B82BD0361F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157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2E648-C703-4C57-BCA8-FEFB14C9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50EE31-5E5F-448D-800A-741189D1E9E5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8D34-2905-4032-8389-BC31790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5249D-68C8-44C1-A4C9-2A130D2A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58972-6B21-4612-9EEA-F4A83C0697A3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2275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9C948-328D-4058-AB67-7148E59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2F792B-CAB2-44E7-A69E-68874CD42617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FB4F5-4819-4ECC-BDCD-04802F6F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A506-CC0A-4975-842A-01141DB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6C8B-B6BD-40C1-AE6C-04D4F23B08FB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55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AC58-068D-410A-83E7-2A13DF4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DD5-47EF-4F91-AC23-D8D4F73FC95E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C825-F054-4BF5-9509-75BE4FA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308C-98A1-4449-B4CA-AD4474FC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D211-730F-4A4B-B221-59866A0388B1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8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3791-EC6A-4E09-A87F-689933A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12D143-3E7C-4478-B9C9-17418E4061E6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9A0B-33D3-4A1A-A595-A068826C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B96-39F7-4B10-B4AE-DB055F0F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58D46-A0CC-4B45-92DF-BA5D880679B9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4357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CCDD-0CFA-4183-B941-D92FFDA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06ED71-9657-4A88-BA00-EDEE51880DF7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EE95-0017-455D-B26F-00CFC24E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8377-53B3-4EF3-A025-A3748B6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991AA-F645-4FBB-B8AE-700C5DCA4F1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649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960F-9E75-4233-A6E9-91B2CA4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60A6B2-E739-443D-A798-50CA7C068610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98CA-00D0-43BA-AA14-C2A642D3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2402-F76A-48E4-8347-071AFAB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3F7E-A46A-4CBE-9D5E-17A348A1BC31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814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94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94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E405-2B99-4348-A8E0-CBCFE40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F0BA1-E0AA-43F9-A4D4-BE16638FAE5D}" type="datetime1">
              <a:rPr lang="en-US" altLang="ru-RU"/>
              <a:pPr>
                <a:defRPr/>
              </a:pPr>
              <a:t>1/23/2020</a:t>
            </a:fld>
            <a:endParaRPr lang="ru-RU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EBA8-6877-4EF0-8B14-6CBBAFA3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CCF9-71C9-4F80-BC98-037A1AA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D0E45-EBA5-4BF0-A2CB-001D929B6BAB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98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8EBD-5FE4-4A73-A1CC-40124450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1F2A2-C100-4E3B-91FC-26F7CE84A7D0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5344-822F-4468-8FEC-976B64A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AE9E-89D0-4BF6-BC47-7CD46B5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79E58-AA36-4317-93B8-512E2EAD2282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047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12D2-5B0D-4454-B38C-079C3275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358A7-CAC8-42B5-95BD-01BCC0F07BEE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0146-4660-462E-86E5-08CF1F4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5F971-C5AC-4B11-AB57-E02509E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E08AA-19CE-42D2-BF56-56041CA95515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48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1D7C3-2BCC-48D1-9FD9-9026A61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B442E-83A9-4913-9500-D5524A61B174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6C4C4-8B7F-4271-9E74-43FF2E3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2F10A-B12A-4786-8CA1-AF4D97F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FB81-7505-4320-A508-7BC991F16529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852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96E9F-E956-4EB0-AAD4-5A03FC57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4BD521-E7AF-4F6F-AD41-98C199554667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24EC-8B2B-4B9E-82C6-8EF7693F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35F6D-7F6F-411C-B656-2C48F663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A901D-1C3C-42DE-97E2-DF133D047986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404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A0F8-63B9-47D0-A021-975A04B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5D9B1D-5CBD-465E-85DF-42B09798BE7B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E025-7D16-4B53-9CB4-449C7632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EAE0-4F86-497E-9A33-6A1CCDA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888F-D936-4890-80C7-49A50CD3D6F3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7223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6321-8289-4A6E-A4C7-8FA13CE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A26A7D-F554-4484-BD82-334A1A4953EF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BE26D-4FCE-46BF-803E-AB68B8A5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723CD-FFDA-4953-A267-58663B29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DD690-9F07-48F4-8170-50F6F0B5C22C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C77D-5DD9-4DC3-A8A6-E82E52B8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CDB1DF-4169-4987-B452-E532B38164B1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3544-90FC-40DC-91BA-D32C629D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0664D-CC59-4975-AA3C-FBD2FB46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CDCE-E807-475D-A1C1-5BCEC8029BB2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3194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E96370-5F47-4C24-BC52-871C47D2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/>
              <a:t>Fare clic per modificare lo stile del titolo dello schema</a:t>
            </a:r>
            <a:endParaRPr lang="ru-RU" altLang="ru-RU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12E3B-A869-46AE-A6C4-CA09086EA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ru-RU"/>
              <a:t>Fare clic per modificare gli stili del testo dello schema</a:t>
            </a:r>
          </a:p>
          <a:p>
            <a:pPr lvl="1"/>
            <a:r>
              <a:rPr lang="it-IT" altLang="ru-RU"/>
              <a:t>Secondo livello</a:t>
            </a:r>
          </a:p>
          <a:p>
            <a:pPr lvl="2"/>
            <a:r>
              <a:rPr lang="it-IT" altLang="ru-RU"/>
              <a:t>Terzo livello</a:t>
            </a:r>
          </a:p>
          <a:p>
            <a:pPr lvl="3"/>
            <a:r>
              <a:rPr lang="it-IT" altLang="ru-RU"/>
              <a:t>Quarto livello</a:t>
            </a:r>
          </a:p>
          <a:p>
            <a:pPr lvl="4"/>
            <a:r>
              <a:rPr lang="it-IT" altLang="ru-RU"/>
              <a:t>Quinto livello</a:t>
            </a:r>
            <a:endParaRPr lang="ru-RU" altLang="ru-RU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D07851C3-9683-433B-87FD-7E435A532F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24829C-AE32-4077-8B11-CE0E28AF852B}" type="datetime1">
              <a:rPr lang="en-US" altLang="ru-RU"/>
              <a:pPr>
                <a:defRPr/>
              </a:pPr>
              <a:t>1/23/2020</a:t>
            </a:fld>
            <a:endParaRPr lang="en-GB" altLang="ru-RU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321F3B9-DDC3-484B-9EC2-1FC06486EA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Designed by PoweredTemplate.com</a:t>
            </a:r>
            <a:endParaRPr lang="en-GB" altLang="ru-RU" sz="1200" dirty="0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BB19664-BE03-48AA-98A7-DEDD67F73F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5A586D-5ACD-4905-949F-406532FB9256}" type="slidenum">
              <a:rPr lang="en-GB" altLang="ru-RU"/>
              <a:pPr>
                <a:defRPr/>
              </a:pPr>
              <a:t>‹N›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266067-2152-4BC8-B4A5-1194D42C1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2738960-02C0-4493-8FA3-C08A4B4FD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4A3818EB-BFD5-4FEE-BC66-664C9643AC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611A59-313C-4E29-98CD-7B2A64415D62}" type="datetime1">
              <a:rPr lang="en-US" altLang="ru-RU"/>
              <a:pPr>
                <a:defRPr/>
              </a:pPr>
              <a:t>1/23/2020</a:t>
            </a:fld>
            <a:endParaRPr lang="ru-RU" altLang="ru-RU" dirty="0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9B31A44-D63B-4E29-A3E4-10C88CA015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Designed by PoweredTemplate.com</a:t>
            </a:r>
            <a:endParaRPr lang="ru-RU" altLang="ru-RU" sz="1200" dirty="0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25FB69C4-B0D8-42CF-9E6C-E7FE967B4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941AB7-9670-4069-A7FC-36E1589C5AC4}" type="slidenum">
              <a:rPr lang="ru-RU" altLang="ru-RU"/>
              <a:pPr>
                <a:defRPr/>
              </a:pPr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4">
            <a:extLst>
              <a:ext uri="{FF2B5EF4-FFF2-40B4-BE49-F238E27FC236}">
                <a16:creationId xmlns:a16="http://schemas.microsoft.com/office/drawing/2014/main" id="{664800AF-E1F6-49CE-84C2-EF058A35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87" y="2264607"/>
            <a:ext cx="806450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ru-RU" b="0" dirty="0">
                <a:solidFill>
                  <a:schemeClr val="tx1"/>
                </a:solidFill>
                <a:latin typeface="Britannic Bold" panose="020B0903060703020204" pitchFamily="34" charset="0"/>
              </a:rPr>
              <a:t>SDD(System Design Document)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37C21E-9C78-467F-8EAB-9EC3A810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4743" y="1266826"/>
            <a:ext cx="4266702" cy="997781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8786AE88-B382-46E0-8265-B19AF3D9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581128"/>
            <a:ext cx="6191250" cy="674687"/>
          </a:xfrm>
        </p:spPr>
        <p:txBody>
          <a:bodyPr/>
          <a:lstStyle/>
          <a:p>
            <a:r>
              <a:rPr lang="it-IT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2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47" y="332656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Individuare i Design Goal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168" y="1385553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Performance:      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Tempi di risposta: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Il Sistema deve garantire brevi tempi di risposta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Alto </a:t>
            </a:r>
            <a:r>
              <a:rPr lang="it-IT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throughput:</a:t>
            </a:r>
            <a:r>
              <a:rPr lang="it-IT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Il sistema deve gestire una media di 200 utenti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it-IT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Dati Persistenti:</a:t>
            </a:r>
            <a:r>
              <a:rPr lang="it-IT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Memorizzazione su DB per rendere più velocemente reperibile i dati</a:t>
            </a: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</a:t>
            </a: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                                          </a:t>
            </a:r>
            <a:endParaRPr lang="ru-RU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Affidabilità:</a:t>
            </a:r>
            <a:endParaRPr lang="en-US" sz="1800" b="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Sicurezza: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Grazie all’uso di username e password riusciremo a garantire accessi sicuri.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Disponibilità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: Sistema sempre fruibile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Robustezza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: Sono previsti messaggi di errori in caso di input sbagliati da parte dell’utente</a:t>
            </a: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3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Individuare i Design Goal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06002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1800" u="sng" kern="0" dirty="0" err="1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Costo</a:t>
            </a: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:      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Saranno valutati i costi di sviluppo,manutenzione ecc. </a:t>
            </a: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</a:t>
            </a: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</a:t>
            </a:r>
          </a:p>
          <a:p>
            <a:pPr marL="457200" lvl="1" indent="0" eaLnBrk="1" hangingPunct="1">
              <a:buNone/>
              <a:defRPr/>
            </a:pP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          </a:t>
            </a:r>
            <a:endParaRPr lang="ru-RU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u="sng" kern="0" dirty="0" err="1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Usabilià</a:t>
            </a: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:</a:t>
            </a:r>
            <a:endParaRPr lang="en-US" sz="1800" b="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Il Sistema deve </a:t>
            </a:r>
            <a:r>
              <a:rPr lang="en-US" sz="1800" b="0" u="sng" kern="0" dirty="0" err="1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essere</a:t>
            </a:r>
            <a:r>
              <a:rPr lang="en-US" sz="1800" b="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User-Friendly</a:t>
            </a: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Architettura del sistema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980728"/>
            <a:ext cx="684053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Il Sistema utilizzerà una architettura MVC:</a:t>
            </a:r>
          </a:p>
          <a:p>
            <a:pPr marL="0" indent="0" eaLnBrk="1" hangingPunct="1">
              <a:buNone/>
              <a:defRPr/>
            </a:pP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Model: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Parte di Sistema che interagisce col DataBase</a:t>
            </a:r>
          </a:p>
          <a:p>
            <a:pPr eaLnBrk="1" hangingPunct="1"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View: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Parte del Sistema che interagisce con l’utente raccogliendo i suoi input</a:t>
            </a: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eaLnBrk="1" hangingPunct="1"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Control:</a:t>
            </a:r>
            <a:r>
              <a:rPr lang="en-US" sz="1800" b="0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Elabora gli input dell’utente e fornire dei risultati</a:t>
            </a: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</a:t>
            </a: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</a:t>
            </a:r>
          </a:p>
          <a:p>
            <a:pPr marL="457200" lvl="1" indent="0" eaLnBrk="1" hangingPunct="1">
              <a:buNone/>
              <a:defRPr/>
            </a:pP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</a:t>
            </a: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BE9EC2-8283-45EE-A9D6-888D23087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3068960"/>
            <a:ext cx="6118225" cy="36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5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07102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Decomposizione in sottosistemi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2" y="1569348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0"/>
            <a:r>
              <a:rPr lang="it-IT" dirty="0"/>
              <a:t>Gestione Account.</a:t>
            </a:r>
            <a:endParaRPr lang="it-IT" sz="1800" dirty="0"/>
          </a:p>
          <a:p>
            <a:pPr lvl="0"/>
            <a:r>
              <a:rPr lang="it-IT" dirty="0"/>
              <a:t>Gestione Autenticazione</a:t>
            </a:r>
            <a:endParaRPr lang="it-IT" sz="1800" dirty="0"/>
          </a:p>
          <a:p>
            <a:pPr lvl="0"/>
            <a:r>
              <a:rPr lang="it-IT" dirty="0"/>
              <a:t>Gestione Prenotazioni.</a:t>
            </a:r>
            <a:endParaRPr lang="it-IT" sz="1800" dirty="0"/>
          </a:p>
          <a:p>
            <a:pPr lvl="0"/>
            <a:r>
              <a:rPr lang="it-IT" dirty="0"/>
              <a:t>Gestione Recensioni.</a:t>
            </a:r>
            <a:endParaRPr lang="it-IT" sz="1800" dirty="0"/>
          </a:p>
          <a:p>
            <a:pPr lvl="0"/>
            <a:r>
              <a:rPr lang="it-IT" dirty="0"/>
              <a:t>Gestione Visualizzazioni.</a:t>
            </a:r>
            <a:endParaRPr lang="it-IT" sz="1800" dirty="0"/>
          </a:p>
          <a:p>
            <a:pPr lvl="0"/>
            <a:r>
              <a:rPr lang="it-IT" dirty="0"/>
              <a:t>Gestione Lista preferiti.</a:t>
            </a:r>
            <a:endParaRPr lang="it-IT" sz="1800" dirty="0"/>
          </a:p>
          <a:p>
            <a:pPr lvl="0"/>
            <a:r>
              <a:rPr lang="it-IT" dirty="0"/>
              <a:t>Gestione Attività.</a:t>
            </a:r>
            <a:endParaRPr lang="it-IT" sz="1800" dirty="0"/>
          </a:p>
          <a:p>
            <a:pPr lvl="0"/>
            <a:r>
              <a:rPr lang="it-IT" dirty="0"/>
              <a:t>Gestione Segnalazioni.</a:t>
            </a:r>
            <a:endParaRPr lang="it-IT" sz="1800" dirty="0"/>
          </a:p>
          <a:p>
            <a:pPr lvl="0"/>
            <a:r>
              <a:rPr lang="it-IT" dirty="0"/>
              <a:t>Gestione dell’amministratore.</a:t>
            </a:r>
            <a:endParaRPr lang="it-IT" sz="1800" dirty="0"/>
          </a:p>
          <a:p>
            <a:pPr marL="0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</a:t>
            </a:r>
          </a:p>
          <a:p>
            <a:pPr marL="457200" lvl="1" indent="0" eaLnBrk="1" hangingPunct="1">
              <a:buNone/>
              <a:defRPr/>
            </a:pP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</a:t>
            </a: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6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46732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Mapping Hardware/Software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18C142-D36C-4197-896A-FBA774BC6C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6120130" cy="452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7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7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07102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Gestione Persistenza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242881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it-IT" b="0" dirty="0"/>
              <a:t>Il sistema WhereDoIEat utilizzerà un DBMS capace di effettuare le operazioni principali tra cui inserimento, rimozione e visualizzazione dei dati immagazzinate nel sistema. Per questo abbiamo scelto MySQL, che soddisfa tutti i nostri requisiti.</a:t>
            </a:r>
            <a:endParaRPr lang="it-IT" sz="1800" b="0" dirty="0"/>
          </a:p>
          <a:p>
            <a:pPr marL="0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</a:t>
            </a:r>
          </a:p>
          <a:p>
            <a:pPr marL="457200" lvl="1" indent="0" eaLnBrk="1" hangingPunct="1">
              <a:buNone/>
              <a:defRPr/>
            </a:pP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</a:t>
            </a: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9D7F45-0BAF-4D60-AF9D-5F1741B57D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24944"/>
            <a:ext cx="6669157" cy="34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8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07102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Gestione Accessi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444176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it-IT" b="0" dirty="0"/>
              <a:t>Essendo WhereDoIEat un sistema con differenti tipi di utenza, essi possono accedere a diverse funzionalità, a seconda di quale oggetto hanno intenzione di interagire. </a:t>
            </a:r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r>
              <a:rPr lang="it-IT" b="0" dirty="0"/>
              <a:t>Per documentare i diritti d’accesso per ogni attore quindi, abbiamo </a:t>
            </a:r>
            <a:r>
              <a:rPr lang="it-IT" b="0" dirty="0" err="1"/>
              <a:t>rappresentato,con</a:t>
            </a:r>
            <a:r>
              <a:rPr lang="it-IT" b="0" dirty="0"/>
              <a:t> una matrice che suddivide la tipologia di attore per colonna, e la tipologia di oggetto a cui si accede per riga, per ogni combinazione (Attore, Oggetto) è presente l’insieme delle operazioni disponibili.</a:t>
            </a:r>
          </a:p>
          <a:p>
            <a:pPr marL="0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</a:t>
            </a:r>
          </a:p>
          <a:p>
            <a:pPr marL="457200" lvl="1" indent="0" eaLnBrk="1" hangingPunct="1">
              <a:buNone/>
              <a:defRPr/>
            </a:pP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</a:t>
            </a: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9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FB86-4E35-45AD-8E17-76497FB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2806E-8E49-40C0-9CF7-2BEC8BE0E83F}" type="slidenum">
              <a:rPr lang="ru-RU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9</a:t>
            </a:fld>
            <a:endParaRPr lang="ru-RU" altLang="ru-RU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2AEEE1A-36E9-4059-B030-897666651B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461C2-9F0C-43DD-9210-CF334AAB8FD5}" type="datetime1">
              <a:rPr lang="en-US" altLang="ru-RU">
                <a:solidFill>
                  <a:schemeClr val="bg1">
                    <a:lumMod val="90000"/>
                  </a:schemeClr>
                </a:solidFill>
              </a:rPr>
              <a:pPr>
                <a:defRPr/>
              </a:pPr>
              <a:t>1/23/2020</a:t>
            </a:fld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917999-9352-44E3-9B3E-A870B34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>
                <a:solidFill>
                  <a:schemeClr val="bg1">
                    <a:lumMod val="90000"/>
                  </a:schemeClr>
                </a:solidFill>
              </a:rPr>
              <a:t>Designed by PoweredTemplate.com</a:t>
            </a:r>
            <a:endParaRPr lang="ru-RU" altLang="ru-RU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8A03B-02CA-4D0E-AA68-23F4A67B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283" y="18864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ru-RU" kern="0" dirty="0">
                <a:solidFill>
                  <a:schemeClr val="bg1">
                    <a:lumMod val="10000"/>
                  </a:schemeClr>
                </a:solidFill>
              </a:rPr>
              <a:t>Boundary Condition</a:t>
            </a:r>
          </a:p>
          <a:p>
            <a:pPr eaLnBrk="1" hangingPunct="1">
              <a:defRPr/>
            </a:pPr>
            <a:endParaRPr lang="en-US" altLang="ru-RU" b="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581FB9-41A4-4E62-B69C-34890260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283" y="620688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it-IT" u="sng" dirty="0"/>
              <a:t>Start-up: </a:t>
            </a:r>
            <a:r>
              <a:rPr lang="it-IT" b="0" dirty="0"/>
              <a:t>Per il primo start-up del sistema è necessario l'avvio di un web server che fornisca il servizio di un Database MySQL per la gestione dei dati persistenti e l’interpretazione ed esecuzione del codice lato server.</a:t>
            </a:r>
          </a:p>
          <a:p>
            <a:r>
              <a:rPr lang="it-IT" u="sng" dirty="0"/>
              <a:t>Start-up(a seguito di un fallimento): </a:t>
            </a:r>
            <a:r>
              <a:rPr lang="it-IT" b="0" dirty="0"/>
              <a:t>Il sistema può subire guasti dovuti al sovraccarico del database con successivo fallimento. Per ovviare al problema, periodicamente è previsto un salvataggio dei dati sotto forma di codice SQL. All’avvio a seguito di tale fallimento, oltre alle normali procedure previste per lo start-up, l’ultimo codice SQL memorizzato sarà eseguito per la rigenerazione del database.</a:t>
            </a:r>
          </a:p>
          <a:p>
            <a:r>
              <a:rPr lang="it-IT" u="sng" dirty="0"/>
              <a:t>Terminazione: </a:t>
            </a:r>
            <a:r>
              <a:rPr lang="it-IT" b="0" dirty="0"/>
              <a:t>Al momento della chiusura dell’applicativo si ha la terminazione del sistema con un regolare </a:t>
            </a:r>
            <a:r>
              <a:rPr lang="it-IT" b="0" dirty="0" err="1"/>
              <a:t>Logout</a:t>
            </a:r>
            <a:r>
              <a:rPr lang="it-IT" b="0" dirty="0"/>
              <a:t> dal sistema. Viene assicurata la consistenza dei dati, annullando eventuali operazione che erano in esecuzione.</a:t>
            </a:r>
          </a:p>
          <a:p>
            <a:r>
              <a:rPr lang="it-IT" u="sng" dirty="0"/>
              <a:t>Fallimento:</a:t>
            </a:r>
            <a:r>
              <a:rPr lang="it-IT" b="0" dirty="0"/>
              <a:t> Guasti dovuti al sovraccarico del database , un'interruzione inaspettata dell'</a:t>
            </a:r>
            <a:r>
              <a:rPr lang="it-IT" b="0" dirty="0" err="1"/>
              <a:t>alimentazione,crash</a:t>
            </a:r>
            <a:r>
              <a:rPr lang="it-IT" b="0" dirty="0"/>
              <a:t> inaspettato </a:t>
            </a:r>
            <a:endParaRPr lang="it-IT" b="0" u="sng" dirty="0"/>
          </a:p>
          <a:p>
            <a:pPr marL="0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</a:t>
            </a:r>
          </a:p>
          <a:p>
            <a:pPr marL="457200" lvl="1" indent="0" eaLnBrk="1" hangingPunct="1">
              <a:buNone/>
              <a:defRPr/>
            </a:pPr>
            <a:endParaRPr lang="en-US" sz="1800" u="sng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800" u="sng" kern="0" dirty="0">
                <a:solidFill>
                  <a:schemeClr val="bg1">
                    <a:lumMod val="10000"/>
                  </a:schemeClr>
                </a:solidFill>
                <a:ea typeface="Futura" panose="02020800000000000000" pitchFamily="18" charset="0"/>
                <a:cs typeface="Futura" panose="02020800000000000000" pitchFamily="18" charset="0"/>
              </a:rPr>
              <a:t>                                                                                                               </a:t>
            </a:r>
            <a:endParaRPr lang="en-US" sz="1800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b="0" kern="0" dirty="0">
              <a:solidFill>
                <a:schemeClr val="bg1">
                  <a:lumMod val="10000"/>
                </a:schemeClr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07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4AC823C0-50A5-414C-992B-05FE72BFF385}" vid="{8106E05B-A01E-49D7-AC53-A9C875C89DB6}"/>
    </a:ext>
  </a:extLst>
</a:theme>
</file>

<file path=ppt/theme/theme2.xml><?xml version="1.0" encoding="utf-8"?>
<a:theme xmlns:a="http://schemas.openxmlformats.org/drawingml/2006/main" name="Custom Design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4AC823C0-50A5-414C-992B-05FE72BFF385}" vid="{F037AF46-6C30-49BD-994C-89BBF6B5F48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wheredoieat</Template>
  <TotalTime>214</TotalTime>
  <Words>534</Words>
  <Application>Microsoft Office PowerPoint</Application>
  <PresentationFormat>Presentazione su schermo (4:3)</PresentationFormat>
  <Paragraphs>91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template</vt:lpstr>
      <vt:lpstr>Custom Design</vt:lpstr>
      <vt:lpstr>.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WhereDoIEat</dc:title>
  <dc:creator>davide d'andrea</dc:creator>
  <cp:lastModifiedBy>Vincenzo Pecoraro</cp:lastModifiedBy>
  <cp:revision>20</cp:revision>
  <dcterms:created xsi:type="dcterms:W3CDTF">2020-01-22T11:43:06Z</dcterms:created>
  <dcterms:modified xsi:type="dcterms:W3CDTF">2020-01-23T17:56:21Z</dcterms:modified>
</cp:coreProperties>
</file>