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7" r:id="rId4"/>
    <p:sldId id="258" r:id="rId5"/>
    <p:sldId id="261" r:id="rId6"/>
    <p:sldId id="262" r:id="rId7"/>
    <p:sldId id="263" r:id="rId8"/>
    <p:sldId id="264" r:id="rId9"/>
    <p:sldId id="267" r:id="rId10"/>
    <p:sldId id="268"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6AB2"/>
    <a:srgbClr val="8BAD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992" y="4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7B011-BEA8-4573-81C2-9948F3276ACA}" type="datetimeFigureOut">
              <a:rPr lang="en-CA" smtClean="0"/>
              <a:t>2021-05-02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28F82-0DA1-4CBC-BADA-B27CC3088099}" type="slidenum">
              <a:rPr lang="en-CA" smtClean="0"/>
              <a:t>‹#›</a:t>
            </a:fld>
            <a:endParaRPr lang="en-CA"/>
          </a:p>
        </p:txBody>
      </p:sp>
    </p:spTree>
    <p:extLst>
      <p:ext uri="{BB962C8B-B14F-4D97-AF65-F5344CB8AC3E}">
        <p14:creationId xmlns:p14="http://schemas.microsoft.com/office/powerpoint/2010/main" val="342120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E62F0B6-294F-4955-9424-9EB55A557656}" type="datetime1">
              <a:rPr lang="en-CA" smtClean="0"/>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1FB7511-70DD-4829-98C1-343097BEF90D}" type="slidenum">
              <a:rPr lang="en-CA" smtClean="0"/>
              <a:t>‹#›</a:t>
            </a:fld>
            <a:endParaRPr lang="en-CA"/>
          </a:p>
        </p:txBody>
      </p:sp>
    </p:spTree>
    <p:extLst>
      <p:ext uri="{BB962C8B-B14F-4D97-AF65-F5344CB8AC3E}">
        <p14:creationId xmlns:p14="http://schemas.microsoft.com/office/powerpoint/2010/main" val="3152187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02B0098-6F6E-4F1E-A65E-B3C64CDE6FCF}" type="datetime1">
              <a:rPr lang="en-CA" smtClean="0"/>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1FB7511-70DD-4829-98C1-343097BEF90D}" type="slidenum">
              <a:rPr lang="en-CA" smtClean="0"/>
              <a:t>‹#›</a:t>
            </a:fld>
            <a:endParaRPr lang="en-CA"/>
          </a:p>
        </p:txBody>
      </p:sp>
    </p:spTree>
    <p:extLst>
      <p:ext uri="{BB962C8B-B14F-4D97-AF65-F5344CB8AC3E}">
        <p14:creationId xmlns:p14="http://schemas.microsoft.com/office/powerpoint/2010/main" val="256969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E891AD-CAF5-4570-AEFD-09D225AB59C7}" type="datetime1">
              <a:rPr lang="en-CA" smtClean="0"/>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1FB7511-70DD-4829-98C1-343097BEF90D}" type="slidenum">
              <a:rPr lang="en-CA" smtClean="0"/>
              <a:t>‹#›</a:t>
            </a:fld>
            <a:endParaRPr lang="en-CA"/>
          </a:p>
        </p:txBody>
      </p:sp>
    </p:spTree>
    <p:extLst>
      <p:ext uri="{BB962C8B-B14F-4D97-AF65-F5344CB8AC3E}">
        <p14:creationId xmlns:p14="http://schemas.microsoft.com/office/powerpoint/2010/main" val="271895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C33EA13-61EB-4D2E-BF9D-396727ED8133}" type="datetime1">
              <a:rPr lang="en-CA" smtClean="0"/>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1FB7511-70DD-4829-98C1-343097BEF90D}" type="slidenum">
              <a:rPr lang="en-CA" smtClean="0"/>
              <a:t>‹#›</a:t>
            </a:fld>
            <a:endParaRPr lang="en-CA"/>
          </a:p>
        </p:txBody>
      </p:sp>
    </p:spTree>
    <p:extLst>
      <p:ext uri="{BB962C8B-B14F-4D97-AF65-F5344CB8AC3E}">
        <p14:creationId xmlns:p14="http://schemas.microsoft.com/office/powerpoint/2010/main" val="92876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5B09CD-0609-4A9B-9347-6609F21ABC5D}" type="datetime1">
              <a:rPr lang="en-CA" smtClean="0"/>
              <a:t>2021-05-02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1FB7511-70DD-4829-98C1-343097BEF90D}" type="slidenum">
              <a:rPr lang="en-CA" smtClean="0"/>
              <a:t>‹#›</a:t>
            </a:fld>
            <a:endParaRPr lang="en-CA"/>
          </a:p>
        </p:txBody>
      </p:sp>
    </p:spTree>
    <p:extLst>
      <p:ext uri="{BB962C8B-B14F-4D97-AF65-F5344CB8AC3E}">
        <p14:creationId xmlns:p14="http://schemas.microsoft.com/office/powerpoint/2010/main" val="143231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FC46AF24-4ECE-4CF1-A53D-CF5BFF366176}" type="datetime1">
              <a:rPr lang="en-CA" smtClean="0"/>
              <a:t>2021-05-02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1FB7511-70DD-4829-98C1-343097BEF90D}" type="slidenum">
              <a:rPr lang="en-CA" smtClean="0"/>
              <a:t>‹#›</a:t>
            </a:fld>
            <a:endParaRPr lang="en-CA"/>
          </a:p>
        </p:txBody>
      </p:sp>
    </p:spTree>
    <p:extLst>
      <p:ext uri="{BB962C8B-B14F-4D97-AF65-F5344CB8AC3E}">
        <p14:creationId xmlns:p14="http://schemas.microsoft.com/office/powerpoint/2010/main" val="277799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61E5C8F-1820-4C5C-914C-3BC758381252}" type="datetime1">
              <a:rPr lang="en-CA" smtClean="0"/>
              <a:t>2021-05-02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1FB7511-70DD-4829-98C1-343097BEF90D}" type="slidenum">
              <a:rPr lang="en-CA" smtClean="0"/>
              <a:t>‹#›</a:t>
            </a:fld>
            <a:endParaRPr lang="en-CA"/>
          </a:p>
        </p:txBody>
      </p:sp>
    </p:spTree>
    <p:extLst>
      <p:ext uri="{BB962C8B-B14F-4D97-AF65-F5344CB8AC3E}">
        <p14:creationId xmlns:p14="http://schemas.microsoft.com/office/powerpoint/2010/main" val="216509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9BB9135-C85D-43D9-906C-35E8957A151C}" type="datetime1">
              <a:rPr lang="en-CA" smtClean="0"/>
              <a:t>2021-05-02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1FB7511-70DD-4829-98C1-343097BEF90D}" type="slidenum">
              <a:rPr lang="en-CA" smtClean="0"/>
              <a:t>‹#›</a:t>
            </a:fld>
            <a:endParaRPr lang="en-CA"/>
          </a:p>
        </p:txBody>
      </p:sp>
    </p:spTree>
    <p:extLst>
      <p:ext uri="{BB962C8B-B14F-4D97-AF65-F5344CB8AC3E}">
        <p14:creationId xmlns:p14="http://schemas.microsoft.com/office/powerpoint/2010/main" val="2155464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FE2C4-ED13-484F-BAE1-84CD74697BA3}" type="datetime1">
              <a:rPr lang="en-CA" smtClean="0"/>
              <a:t>2021-05-02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1FB7511-70DD-4829-98C1-343097BEF90D}" type="slidenum">
              <a:rPr lang="en-CA" smtClean="0"/>
              <a:t>‹#›</a:t>
            </a:fld>
            <a:endParaRPr lang="en-CA"/>
          </a:p>
        </p:txBody>
      </p:sp>
    </p:spTree>
    <p:extLst>
      <p:ext uri="{BB962C8B-B14F-4D97-AF65-F5344CB8AC3E}">
        <p14:creationId xmlns:p14="http://schemas.microsoft.com/office/powerpoint/2010/main" val="2355322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BF1B594-F399-4839-BF4C-D70F8DCC6ABB}" type="datetime1">
              <a:rPr lang="en-CA" smtClean="0"/>
              <a:t>2021-05-02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1FB7511-70DD-4829-98C1-343097BEF90D}" type="slidenum">
              <a:rPr lang="en-CA" smtClean="0"/>
              <a:t>‹#›</a:t>
            </a:fld>
            <a:endParaRPr lang="en-CA"/>
          </a:p>
        </p:txBody>
      </p:sp>
    </p:spTree>
    <p:extLst>
      <p:ext uri="{BB962C8B-B14F-4D97-AF65-F5344CB8AC3E}">
        <p14:creationId xmlns:p14="http://schemas.microsoft.com/office/powerpoint/2010/main" val="371436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BA3412-18E5-40EE-9B7C-B738067BFE5F}" type="datetime1">
              <a:rPr lang="en-CA" smtClean="0"/>
              <a:t>2021-05-02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1FB7511-70DD-4829-98C1-343097BEF90D}" type="slidenum">
              <a:rPr lang="en-CA" smtClean="0"/>
              <a:t>‹#›</a:t>
            </a:fld>
            <a:endParaRPr lang="en-CA"/>
          </a:p>
        </p:txBody>
      </p:sp>
    </p:spTree>
    <p:extLst>
      <p:ext uri="{BB962C8B-B14F-4D97-AF65-F5344CB8AC3E}">
        <p14:creationId xmlns:p14="http://schemas.microsoft.com/office/powerpoint/2010/main" val="36108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6AB2">
            <a:alpha val="55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6DCA1-5592-4207-BDA5-C693AF78616B}" type="datetime1">
              <a:rPr lang="en-CA" smtClean="0"/>
              <a:t>2021-05-02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FB7511-70DD-4829-98C1-343097BEF90D}" type="slidenum">
              <a:rPr lang="en-CA" smtClean="0"/>
              <a:t>‹#›</a:t>
            </a:fld>
            <a:endParaRPr lang="en-CA"/>
          </a:p>
        </p:txBody>
      </p:sp>
    </p:spTree>
    <p:extLst>
      <p:ext uri="{BB962C8B-B14F-4D97-AF65-F5344CB8AC3E}">
        <p14:creationId xmlns:p14="http://schemas.microsoft.com/office/powerpoint/2010/main" val="2633155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3128" y="571500"/>
            <a:ext cx="7462157" cy="4793342"/>
          </a:xfrm>
        </p:spPr>
        <p:txBody>
          <a:bodyPr>
            <a:normAutofit/>
          </a:bodyPr>
          <a:lstStyle/>
          <a:p>
            <a:r>
              <a:rPr lang="en-CA" b="1" dirty="0" smtClean="0"/>
              <a:t>The Battle of Neighborhoods</a:t>
            </a:r>
            <a:r>
              <a:rPr lang="en-CA" dirty="0" smtClean="0"/>
              <a:t/>
            </a:r>
            <a:br>
              <a:rPr lang="en-CA" dirty="0" smtClean="0"/>
            </a:br>
            <a:r>
              <a:rPr lang="en-CA" sz="2400" dirty="0" smtClean="0"/>
              <a:t>Hamza Enzo Safadi</a:t>
            </a:r>
            <a:br>
              <a:rPr lang="en-CA" sz="2400" dirty="0" smtClean="0"/>
            </a:br>
            <a:r>
              <a:rPr lang="en-CA" sz="2400" dirty="0" smtClean="0"/>
              <a:t>Coursera </a:t>
            </a:r>
            <a:r>
              <a:rPr lang="en-CA" sz="2400" b="1" dirty="0" smtClean="0"/>
              <a:t>IBM Data Science Capstone</a:t>
            </a:r>
            <a:r>
              <a:rPr lang="en-CA" sz="2400" dirty="0" smtClean="0"/>
              <a:t/>
            </a:r>
            <a:br>
              <a:rPr lang="en-CA" sz="2400" dirty="0" smtClean="0"/>
            </a:br>
            <a:r>
              <a:rPr lang="en-CA" sz="2400" dirty="0" smtClean="0"/>
              <a:t/>
            </a:r>
            <a:br>
              <a:rPr lang="en-CA" sz="2400" dirty="0" smtClean="0"/>
            </a:br>
            <a:r>
              <a:rPr lang="en-CA" dirty="0"/>
              <a:t/>
            </a:r>
            <a:br>
              <a:rPr lang="en-CA" dirty="0"/>
            </a:br>
            <a:endParaRPr lang="en-CA" dirty="0"/>
          </a:p>
        </p:txBody>
      </p:sp>
      <p:pic>
        <p:nvPicPr>
          <p:cNvPr id="4" name="Picture 3">
            <a:extLst>
              <a:ext uri="{FF2B5EF4-FFF2-40B4-BE49-F238E27FC236}">
                <a16:creationId xmlns:a16="http://schemas.microsoft.com/office/drawing/2014/main" id="{3D2D56B7-FC8E-4D61-96FA-6C4BABD42718}"/>
              </a:ext>
            </a:extLst>
          </p:cNvPr>
          <p:cNvPicPr>
            <a:picLocks noChangeAspect="1"/>
          </p:cNvPicPr>
          <p:nvPr/>
        </p:nvPicPr>
        <p:blipFill>
          <a:blip r:embed="rId2"/>
          <a:stretch>
            <a:fillRect/>
          </a:stretch>
        </p:blipFill>
        <p:spPr>
          <a:xfrm>
            <a:off x="0" y="0"/>
            <a:ext cx="2346960" cy="2346960"/>
          </a:xfrm>
          <a:prstGeom prst="rect">
            <a:avLst/>
          </a:prstGeom>
        </p:spPr>
      </p:pic>
      <p:pic>
        <p:nvPicPr>
          <p:cNvPr id="5" name="Picture 4">
            <a:extLst>
              <a:ext uri="{FF2B5EF4-FFF2-40B4-BE49-F238E27FC236}">
                <a16:creationId xmlns:a16="http://schemas.microsoft.com/office/drawing/2014/main" id="{2CC79E1A-F776-44A3-9E55-0E656EA28105}"/>
              </a:ext>
            </a:extLst>
          </p:cNvPr>
          <p:cNvPicPr>
            <a:picLocks noChangeAspect="1"/>
          </p:cNvPicPr>
          <p:nvPr/>
        </p:nvPicPr>
        <p:blipFill>
          <a:blip r:embed="rId3"/>
          <a:stretch>
            <a:fillRect/>
          </a:stretch>
        </p:blipFill>
        <p:spPr>
          <a:xfrm>
            <a:off x="21770" y="3793676"/>
            <a:ext cx="4869346" cy="3048000"/>
          </a:xfrm>
          <a:prstGeom prst="rect">
            <a:avLst/>
          </a:prstGeom>
        </p:spPr>
      </p:pic>
      <p:sp>
        <p:nvSpPr>
          <p:cNvPr id="6" name="Slide Number Placeholder 5"/>
          <p:cNvSpPr>
            <a:spLocks noGrp="1"/>
          </p:cNvSpPr>
          <p:nvPr>
            <p:ph type="sldNum" sz="quarter" idx="12"/>
          </p:nvPr>
        </p:nvSpPr>
        <p:spPr/>
        <p:txBody>
          <a:bodyPr/>
          <a:lstStyle/>
          <a:p>
            <a:fld id="{61FB7511-70DD-4829-98C1-343097BEF90D}" type="slidenum">
              <a:rPr lang="en-CA" smtClean="0"/>
              <a:t>1</a:t>
            </a:fld>
            <a:endParaRPr lang="en-CA"/>
          </a:p>
        </p:txBody>
      </p:sp>
    </p:spTree>
    <p:extLst>
      <p:ext uri="{BB962C8B-B14F-4D97-AF65-F5344CB8AC3E}">
        <p14:creationId xmlns:p14="http://schemas.microsoft.com/office/powerpoint/2010/main" val="1451630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1.2.5. Cluster Visualization (2)</a:t>
            </a:r>
            <a:endParaRPr lang="en-CA" dirty="0"/>
          </a:p>
        </p:txBody>
      </p:sp>
      <p:sp>
        <p:nvSpPr>
          <p:cNvPr id="4" name="Slide Number Placeholder 3"/>
          <p:cNvSpPr>
            <a:spLocks noGrp="1"/>
          </p:cNvSpPr>
          <p:nvPr>
            <p:ph type="sldNum" sz="quarter" idx="12"/>
          </p:nvPr>
        </p:nvSpPr>
        <p:spPr/>
        <p:txBody>
          <a:bodyPr/>
          <a:lstStyle/>
          <a:p>
            <a:fld id="{61FB7511-70DD-4829-98C1-343097BEF90D}" type="slidenum">
              <a:rPr lang="en-CA" smtClean="0"/>
              <a:t>10</a:t>
            </a:fld>
            <a:endParaRPr lang="en-CA"/>
          </a:p>
        </p:txBody>
      </p:sp>
      <p:sp>
        <p:nvSpPr>
          <p:cNvPr id="5" name="Rectangle 4">
            <a:extLst>
              <a:ext uri="{FF2B5EF4-FFF2-40B4-BE49-F238E27FC236}">
                <a16:creationId xmlns:a16="http://schemas.microsoft.com/office/drawing/2014/main" id="{813A8309-CC60-44AC-B5A6-4AAAB8FE7492}"/>
              </a:ext>
            </a:extLst>
          </p:cNvPr>
          <p:cNvSpPr/>
          <p:nvPr/>
        </p:nvSpPr>
        <p:spPr>
          <a:xfrm>
            <a:off x="2828317" y="53431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7034675" y="53431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9149" y="2348132"/>
            <a:ext cx="3783787" cy="238261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5948" y="2348132"/>
            <a:ext cx="3995351" cy="2382613"/>
          </a:xfrm>
          <a:prstGeom prst="rect">
            <a:avLst/>
          </a:prstGeom>
        </p:spPr>
      </p:pic>
    </p:spTree>
    <p:extLst>
      <p:ext uri="{BB962C8B-B14F-4D97-AF65-F5344CB8AC3E}">
        <p14:creationId xmlns:p14="http://schemas.microsoft.com/office/powerpoint/2010/main" val="4182606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3.Conclusion</a:t>
            </a:r>
            <a:endParaRPr lang="en-CA" dirty="0"/>
          </a:p>
        </p:txBody>
      </p:sp>
      <p:sp>
        <p:nvSpPr>
          <p:cNvPr id="3" name="Content Placeholder 2"/>
          <p:cNvSpPr>
            <a:spLocks noGrp="1"/>
          </p:cNvSpPr>
          <p:nvPr>
            <p:ph idx="1"/>
          </p:nvPr>
        </p:nvSpPr>
        <p:spPr/>
        <p:txBody>
          <a:bodyPr>
            <a:normAutofit fontScale="85000" lnSpcReduction="20000"/>
          </a:bodyPr>
          <a:lstStyle/>
          <a:p>
            <a:pPr marL="285750" indent="-285750">
              <a:lnSpc>
                <a:spcPct val="107000"/>
              </a:lnSpc>
              <a:spcAft>
                <a:spcPts val="800"/>
              </a:spcAft>
            </a:pPr>
            <a:r>
              <a:rPr lang="en-US" dirty="0">
                <a:solidFill>
                  <a:srgbClr val="000000"/>
                </a:solidFill>
                <a:latin typeface="Calibri" panose="020F0502020204030204" pitchFamily="34" charset="0"/>
                <a:ea typeface="Calibri" panose="020F0502020204030204" pitchFamily="34" charset="0"/>
              </a:rPr>
              <a:t>The project work was only done on the zip codes of New York and Toronto, which includes 401 zip codes each having 150 features even after dimensionality reduction with PCA. The problem is that we have a huge feature space but limited number of samples. We can collect data from entire United States and Canada, which will make our dataset well balanced. </a:t>
            </a:r>
          </a:p>
          <a:p>
            <a:pPr marL="285750" indent="-285750">
              <a:lnSpc>
                <a:spcPct val="107000"/>
              </a:lnSpc>
              <a:spcAft>
                <a:spcPts val="800"/>
              </a:spcAft>
            </a:pPr>
            <a:r>
              <a:rPr lang="en-US" dirty="0">
                <a:solidFill>
                  <a:srgbClr val="000000"/>
                </a:solidFill>
                <a:latin typeface="Calibri" panose="020F0502020204030204" pitchFamily="34" charset="0"/>
                <a:ea typeface="Calibri" panose="020F0502020204030204" pitchFamily="34" charset="0"/>
              </a:rPr>
              <a:t>From figure 5 and 6, we can spot certain outlier in our data. In future we will try to filter out those outliers for more robust clustering.</a:t>
            </a:r>
          </a:p>
          <a:p>
            <a:pPr marL="285750" indent="-285750">
              <a:lnSpc>
                <a:spcPct val="107000"/>
              </a:lnSpc>
              <a:spcAft>
                <a:spcPts val="800"/>
              </a:spcAft>
            </a:pPr>
            <a:r>
              <a:rPr lang="en-US" dirty="0">
                <a:solidFill>
                  <a:srgbClr val="000000"/>
                </a:solidFill>
                <a:latin typeface="Calibri" panose="020F0502020204030204" pitchFamily="34" charset="0"/>
                <a:ea typeface="Calibri" panose="020F0502020204030204" pitchFamily="34" charset="0"/>
              </a:rPr>
              <a:t>There could be other clustering algorithms that can work better. In future, DBSCAN seems to be a good fit for our data.</a:t>
            </a:r>
          </a:p>
          <a:p>
            <a:pPr marL="285750" indent="-285750">
              <a:lnSpc>
                <a:spcPct val="107000"/>
              </a:lnSpc>
              <a:spcAft>
                <a:spcPts val="800"/>
              </a:spcAft>
            </a:pPr>
            <a:r>
              <a:rPr lang="en-US" dirty="0">
                <a:solidFill>
                  <a:srgbClr val="000000"/>
                </a:solidFill>
                <a:latin typeface="Calibri" panose="020F0502020204030204" pitchFamily="34" charset="0"/>
                <a:ea typeface="Calibri" panose="020F0502020204030204" pitchFamily="34" charset="0"/>
              </a:rPr>
              <a:t>We can sum everything, and convert to a neighborhood recommendation APP.</a:t>
            </a:r>
          </a:p>
          <a:p>
            <a:endParaRPr lang="en-CA" dirty="0"/>
          </a:p>
        </p:txBody>
      </p:sp>
      <p:sp>
        <p:nvSpPr>
          <p:cNvPr id="4" name="Slide Number Placeholder 3"/>
          <p:cNvSpPr>
            <a:spLocks noGrp="1"/>
          </p:cNvSpPr>
          <p:nvPr>
            <p:ph type="sldNum" sz="quarter" idx="12"/>
          </p:nvPr>
        </p:nvSpPr>
        <p:spPr/>
        <p:txBody>
          <a:bodyPr/>
          <a:lstStyle/>
          <a:p>
            <a:fld id="{61FB7511-70DD-4829-98C1-343097BEF90D}" type="slidenum">
              <a:rPr lang="en-CA" smtClean="0"/>
              <a:t>11</a:t>
            </a:fld>
            <a:endParaRPr lang="en-CA"/>
          </a:p>
        </p:txBody>
      </p:sp>
    </p:spTree>
    <p:extLst>
      <p:ext uri="{BB962C8B-B14F-4D97-AF65-F5344CB8AC3E}">
        <p14:creationId xmlns:p14="http://schemas.microsoft.com/office/powerpoint/2010/main" val="1648495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FB7511-70DD-4829-98C1-343097BEF90D}" type="slidenum">
              <a:rPr lang="en-CA" smtClean="0"/>
              <a:t>12</a:t>
            </a:fld>
            <a:endParaRPr lang="en-CA"/>
          </a:p>
        </p:txBody>
      </p:sp>
      <p:pic>
        <p:nvPicPr>
          <p:cNvPr id="1028" name="Picture 4" descr="https://t3.gstatic.com/images?q=tbn:ANd9GcShkZhe0lW4-xz8PPc2GBHRCJk-A5mfTgsbBPwCwzd-8PtvYEgPkRpxdgtLhaasPEXpHPwxt5IKfNGCBUnJhrAMUQ"/>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0" y="0"/>
            <a:ext cx="12191999" cy="68793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2481101">
            <a:off x="5514766" y="860808"/>
            <a:ext cx="3515711" cy="646331"/>
          </a:xfrm>
          <a:prstGeom prst="rect">
            <a:avLst/>
          </a:prstGeom>
          <a:noFill/>
        </p:spPr>
        <p:txBody>
          <a:bodyPr wrap="square" rtlCol="0">
            <a:spAutoFit/>
          </a:bodyPr>
          <a:lstStyle/>
          <a:p>
            <a:pPr algn="ctr"/>
            <a:r>
              <a:rPr lang="en-CA" sz="3600" i="1" dirty="0" smtClean="0">
                <a:latin typeface="Algerian" panose="04020705040A02060702" pitchFamily="82" charset="0"/>
              </a:rPr>
              <a:t>Thank you!</a:t>
            </a:r>
            <a:endParaRPr lang="en-CA" sz="3600" i="1" dirty="0">
              <a:latin typeface="Algerian" panose="04020705040A02060702" pitchFamily="82" charset="0"/>
            </a:endParaRPr>
          </a:p>
        </p:txBody>
      </p:sp>
    </p:spTree>
    <p:extLst>
      <p:ext uri="{BB962C8B-B14F-4D97-AF65-F5344CB8AC3E}">
        <p14:creationId xmlns:p14="http://schemas.microsoft.com/office/powerpoint/2010/main" val="4019114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t3.gstatic.com/images?q=tbn:ANd9GcQiouyGMrpUVvc9LNN3xgDAOVanJrThiBRSmvzcoZROvAjo2_euEN6gE8-sORTTiiN95UYnYMrlodizoC3p9S-gvA"/>
          <p:cNvPicPr>
            <a:picLocks noChangeAspect="1" noChangeArrowheads="1"/>
          </p:cNvPicPr>
          <p:nvPr/>
        </p:nvPicPr>
        <p:blipFill>
          <a:blip r:embed="rId2">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81645" y="0"/>
            <a:ext cx="12192000" cy="6829522"/>
          </a:xfrm>
          <a:prstGeom prst="rect">
            <a:avLst/>
          </a:prstGeom>
          <a:noFill/>
          <a:effectLst>
            <a:outerShdw blurRad="800100" dist="50800" dir="5400000" sx="101000" sy="101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ctr"/>
            <a:r>
              <a:rPr lang="en-CA" b="1" dirty="0" smtClean="0"/>
              <a:t>Presentation Subjects</a:t>
            </a:r>
            <a:endParaRPr lang="en-CA" b="1" dirty="0"/>
          </a:p>
        </p:txBody>
      </p:sp>
      <p:sp>
        <p:nvSpPr>
          <p:cNvPr id="3" name="Content Placeholder 2"/>
          <p:cNvSpPr>
            <a:spLocks noGrp="1"/>
          </p:cNvSpPr>
          <p:nvPr>
            <p:ph idx="1"/>
          </p:nvPr>
        </p:nvSpPr>
        <p:spPr>
          <a:xfrm>
            <a:off x="838200" y="1455821"/>
            <a:ext cx="10515600" cy="5265654"/>
          </a:xfrm>
        </p:spPr>
        <p:txBody>
          <a:bodyPr>
            <a:noAutofit/>
          </a:bodyPr>
          <a:lstStyle/>
          <a:p>
            <a:r>
              <a:rPr lang="en-CA" sz="1800" dirty="0" smtClean="0"/>
              <a:t>1.1. </a:t>
            </a:r>
            <a:r>
              <a:rPr lang="en-CA" sz="1800" dirty="0" smtClean="0"/>
              <a:t>The Introduction</a:t>
            </a:r>
            <a:endParaRPr lang="en-CA" sz="1800" dirty="0" smtClean="0"/>
          </a:p>
          <a:p>
            <a:pPr marL="0" indent="0">
              <a:buNone/>
            </a:pPr>
            <a:r>
              <a:rPr lang="en-CA" sz="1800" dirty="0" smtClean="0"/>
              <a:t>	1.1.1.Backgroud</a:t>
            </a:r>
            <a:endParaRPr lang="en-CA" sz="1800" dirty="0"/>
          </a:p>
          <a:p>
            <a:pPr marL="457200" lvl="1" indent="0">
              <a:buNone/>
            </a:pPr>
            <a:r>
              <a:rPr lang="en-CA" sz="1800" dirty="0" smtClean="0"/>
              <a:t>	1.1.2. </a:t>
            </a:r>
            <a:r>
              <a:rPr lang="en-CA" sz="1800" dirty="0" smtClean="0"/>
              <a:t>Problem</a:t>
            </a:r>
            <a:endParaRPr lang="en-CA" sz="1800" dirty="0" smtClean="0"/>
          </a:p>
          <a:p>
            <a:r>
              <a:rPr lang="en-CA" sz="1800" dirty="0" smtClean="0"/>
              <a:t>1.2. </a:t>
            </a:r>
            <a:r>
              <a:rPr lang="en-CA" sz="1800" dirty="0" smtClean="0"/>
              <a:t>The </a:t>
            </a:r>
            <a:r>
              <a:rPr lang="en-CA" sz="1800" dirty="0" smtClean="0"/>
              <a:t>Data : The Workflow</a:t>
            </a:r>
          </a:p>
          <a:p>
            <a:pPr marL="457200" lvl="1" indent="0">
              <a:buNone/>
            </a:pPr>
            <a:r>
              <a:rPr lang="en-CA" sz="1800" dirty="0" smtClean="0"/>
              <a:t>	1.2.2. Selecting Principal Components</a:t>
            </a:r>
          </a:p>
          <a:p>
            <a:pPr marL="457200" lvl="1" indent="0">
              <a:buNone/>
            </a:pPr>
            <a:r>
              <a:rPr lang="en-CA" sz="1800" dirty="0" smtClean="0"/>
              <a:t>	1.2.3. Silhouette Score</a:t>
            </a:r>
          </a:p>
          <a:p>
            <a:pPr marL="457200" lvl="1" indent="0">
              <a:buNone/>
            </a:pPr>
            <a:r>
              <a:rPr lang="en-CA" sz="1800" dirty="0" smtClean="0"/>
              <a:t>	1.2.4. Elbow Method </a:t>
            </a:r>
          </a:p>
          <a:p>
            <a:pPr marL="457200" lvl="1" indent="0">
              <a:buNone/>
            </a:pPr>
            <a:r>
              <a:rPr lang="en-CA" sz="1800" dirty="0"/>
              <a:t>	</a:t>
            </a:r>
            <a:r>
              <a:rPr lang="en-CA" sz="1800" dirty="0" smtClean="0"/>
              <a:t>1.2.5 Cluster Visualization</a:t>
            </a:r>
            <a:endParaRPr lang="en-CA" sz="1800" dirty="0" smtClean="0"/>
          </a:p>
          <a:p>
            <a:r>
              <a:rPr lang="en-CA" sz="1800" dirty="0" smtClean="0"/>
              <a:t>3. The Conclusion</a:t>
            </a:r>
            <a:endParaRPr lang="en-CA" sz="1800" dirty="0"/>
          </a:p>
        </p:txBody>
      </p:sp>
      <p:sp>
        <p:nvSpPr>
          <p:cNvPr id="4" name="Slide Number Placeholder 3"/>
          <p:cNvSpPr>
            <a:spLocks noGrp="1"/>
          </p:cNvSpPr>
          <p:nvPr>
            <p:ph type="sldNum" sz="quarter" idx="12"/>
          </p:nvPr>
        </p:nvSpPr>
        <p:spPr/>
        <p:txBody>
          <a:bodyPr/>
          <a:lstStyle/>
          <a:p>
            <a:fld id="{61FB7511-70DD-4829-98C1-343097BEF90D}" type="slidenum">
              <a:rPr lang="en-CA" smtClean="0"/>
              <a:t>2</a:t>
            </a:fld>
            <a:endParaRPr lang="en-CA"/>
          </a:p>
        </p:txBody>
      </p:sp>
    </p:spTree>
    <p:extLst>
      <p:ext uri="{BB962C8B-B14F-4D97-AF65-F5344CB8AC3E}">
        <p14:creationId xmlns:p14="http://schemas.microsoft.com/office/powerpoint/2010/main" val="2067453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1.1.</a:t>
            </a:r>
            <a:r>
              <a:rPr lang="en-CA" dirty="0"/>
              <a:t> The </a:t>
            </a:r>
            <a:r>
              <a:rPr lang="en-CA" dirty="0" smtClean="0"/>
              <a:t>Introduction – </a:t>
            </a:r>
            <a:r>
              <a:rPr lang="en-CA" i="1" dirty="0" smtClean="0"/>
              <a:t>The Big Question</a:t>
            </a:r>
            <a:r>
              <a:rPr lang="en-CA" dirty="0"/>
              <a:t/>
            </a:r>
            <a:br>
              <a:rPr lang="en-CA" dirty="0"/>
            </a:br>
            <a:endParaRPr lang="en-CA" dirty="0"/>
          </a:p>
        </p:txBody>
      </p:sp>
      <p:sp>
        <p:nvSpPr>
          <p:cNvPr id="3" name="Content Placeholder 2"/>
          <p:cNvSpPr>
            <a:spLocks noGrp="1"/>
          </p:cNvSpPr>
          <p:nvPr>
            <p:ph idx="1"/>
          </p:nvPr>
        </p:nvSpPr>
        <p:spPr/>
        <p:txBody>
          <a:bodyPr/>
          <a:lstStyle/>
          <a:p>
            <a:r>
              <a:rPr lang="en-CA" dirty="0" smtClean="0"/>
              <a:t>In this project, we will look at a hypothetical situation where a resident of the city of Toronto decides to move to New York for a new job. That person has lived for several years in Toronto and has been accustomed to a certain lifestyle: eating out in specific restaurants, leisure locations, etc.</a:t>
            </a:r>
          </a:p>
          <a:p>
            <a:r>
              <a:rPr lang="en-CA" dirty="0" smtClean="0"/>
              <a:t>The big question is to which neighborhood should she or he </a:t>
            </a:r>
            <a:r>
              <a:rPr lang="en-CA" dirty="0" smtClean="0"/>
              <a:t>move in New York </a:t>
            </a:r>
            <a:r>
              <a:rPr lang="en-CA" dirty="0" smtClean="0"/>
              <a:t>in order to be the closest to the particular amenities. </a:t>
            </a:r>
          </a:p>
          <a:p>
            <a:endParaRPr lang="en-CA" dirty="0"/>
          </a:p>
        </p:txBody>
      </p:sp>
      <p:sp>
        <p:nvSpPr>
          <p:cNvPr id="4" name="Slide Number Placeholder 3"/>
          <p:cNvSpPr>
            <a:spLocks noGrp="1"/>
          </p:cNvSpPr>
          <p:nvPr>
            <p:ph type="sldNum" sz="quarter" idx="12"/>
          </p:nvPr>
        </p:nvSpPr>
        <p:spPr/>
        <p:txBody>
          <a:bodyPr/>
          <a:lstStyle/>
          <a:p>
            <a:fld id="{61FB7511-70DD-4829-98C1-343097BEF90D}" type="slidenum">
              <a:rPr lang="en-CA" smtClean="0"/>
              <a:t>3</a:t>
            </a:fld>
            <a:endParaRPr lang="en-CA"/>
          </a:p>
        </p:txBody>
      </p:sp>
    </p:spTree>
    <p:extLst>
      <p:ext uri="{BB962C8B-B14F-4D97-AF65-F5344CB8AC3E}">
        <p14:creationId xmlns:p14="http://schemas.microsoft.com/office/powerpoint/2010/main" val="3793698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1.2.The Objective</a:t>
            </a:r>
            <a:endParaRPr lang="en-CA" dirty="0"/>
          </a:p>
        </p:txBody>
      </p:sp>
      <p:sp>
        <p:nvSpPr>
          <p:cNvPr id="3" name="Content Placeholder 2"/>
          <p:cNvSpPr>
            <a:spLocks noGrp="1"/>
          </p:cNvSpPr>
          <p:nvPr>
            <p:ph idx="1"/>
          </p:nvPr>
        </p:nvSpPr>
        <p:spPr/>
        <p:txBody>
          <a:bodyPr/>
          <a:lstStyle/>
          <a:p>
            <a:pPr marL="285750" indent="-285750"/>
            <a:r>
              <a:rPr lang="en-US" dirty="0">
                <a:solidFill>
                  <a:srgbClr val="000000"/>
                </a:solidFill>
                <a:latin typeface="Cambria" panose="02040503050406030204" pitchFamily="18" charset="0"/>
              </a:rPr>
              <a:t>We will use the K-Mean Algorithm to cluster the different neighborhoods based on their similarities (Toronto-NY) (Amenities, Venues, etc.)</a:t>
            </a:r>
            <a:endParaRPr lang="en-US" dirty="0">
              <a:latin typeface="Calibri" panose="020F0502020204030204" pitchFamily="34" charset="0"/>
              <a:ea typeface="Calibri" panose="020F0502020204030204" pitchFamily="34" charset="0"/>
            </a:endParaRPr>
          </a:p>
          <a:p>
            <a:pPr marL="285750" indent="-285750"/>
            <a:r>
              <a:rPr lang="en-US" dirty="0">
                <a:latin typeface="Calibri" panose="020F0502020204030204" pitchFamily="34" charset="0"/>
                <a:ea typeface="Calibri" panose="020F0502020204030204" pitchFamily="34" charset="0"/>
              </a:rPr>
              <a:t>For defining success we will try to figure out the optimal cluster size by doing some exploratory data analysis on different clusters and trying to observe their similarities.</a:t>
            </a:r>
          </a:p>
          <a:p>
            <a:pPr marL="0" indent="0">
              <a:buNone/>
            </a:pPr>
            <a:endParaRPr lang="en-CA" dirty="0"/>
          </a:p>
        </p:txBody>
      </p:sp>
      <p:sp>
        <p:nvSpPr>
          <p:cNvPr id="4" name="Slide Number Placeholder 3"/>
          <p:cNvSpPr>
            <a:spLocks noGrp="1"/>
          </p:cNvSpPr>
          <p:nvPr>
            <p:ph type="sldNum" sz="quarter" idx="12"/>
          </p:nvPr>
        </p:nvSpPr>
        <p:spPr/>
        <p:txBody>
          <a:bodyPr/>
          <a:lstStyle/>
          <a:p>
            <a:fld id="{61FB7511-70DD-4829-98C1-343097BEF90D}" type="slidenum">
              <a:rPr lang="en-CA" smtClean="0"/>
              <a:t>4</a:t>
            </a:fld>
            <a:endParaRPr lang="en-CA"/>
          </a:p>
        </p:txBody>
      </p:sp>
    </p:spTree>
    <p:extLst>
      <p:ext uri="{BB962C8B-B14F-4D97-AF65-F5344CB8AC3E}">
        <p14:creationId xmlns:p14="http://schemas.microsoft.com/office/powerpoint/2010/main" val="2969194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1.2 The Data: The </a:t>
            </a:r>
            <a:r>
              <a:rPr lang="en-CA" dirty="0" smtClean="0"/>
              <a:t>Workflow</a:t>
            </a:r>
            <a:endParaRPr lang="en-CA" dirty="0"/>
          </a:p>
        </p:txBody>
      </p:sp>
      <p:sp>
        <p:nvSpPr>
          <p:cNvPr id="4" name="Slide Number Placeholder 3"/>
          <p:cNvSpPr>
            <a:spLocks noGrp="1"/>
          </p:cNvSpPr>
          <p:nvPr>
            <p:ph type="sldNum" sz="quarter" idx="12"/>
          </p:nvPr>
        </p:nvSpPr>
        <p:spPr/>
        <p:txBody>
          <a:bodyPr/>
          <a:lstStyle/>
          <a:p>
            <a:fld id="{61FB7511-70DD-4829-98C1-343097BEF90D}" type="slidenum">
              <a:rPr lang="en-CA" smtClean="0"/>
              <a:t>5</a:t>
            </a:fld>
            <a:endParaRPr lang="en-CA"/>
          </a:p>
        </p:txBody>
      </p:sp>
      <p:pic>
        <p:nvPicPr>
          <p:cNvPr id="5" name="Content Placeholder 4">
            <a:extLst>
              <a:ext uri="{FF2B5EF4-FFF2-40B4-BE49-F238E27FC236}">
                <a16:creationId xmlns:a16="http://schemas.microsoft.com/office/drawing/2014/main" id="{241FDE50-4188-4B02-9477-9810EBD6319C}"/>
              </a:ext>
            </a:extLst>
          </p:cNvPr>
          <p:cNvPicPr>
            <a:picLocks noGrp="1" noChangeAspect="1"/>
          </p:cNvPicPr>
          <p:nvPr>
            <p:ph idx="1"/>
          </p:nvPr>
        </p:nvPicPr>
        <p:blipFill>
          <a:blip r:embed="rId2"/>
          <a:stretch>
            <a:fillRect/>
          </a:stretch>
        </p:blipFill>
        <p:spPr>
          <a:xfrm>
            <a:off x="3830696" y="1337953"/>
            <a:ext cx="5068375" cy="5371133"/>
          </a:xfrm>
          <a:prstGeom prst="rect">
            <a:avLst/>
          </a:prstGeom>
        </p:spPr>
      </p:pic>
      <p:sp>
        <p:nvSpPr>
          <p:cNvPr id="10" name="Down Arrow 9"/>
          <p:cNvSpPr/>
          <p:nvPr/>
        </p:nvSpPr>
        <p:spPr>
          <a:xfrm>
            <a:off x="1714500" y="1690688"/>
            <a:ext cx="1600200" cy="418011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81625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lvl="1" indent="0">
              <a:buNone/>
            </a:pPr>
            <a:r>
              <a:rPr lang="en-CA" sz="1800" dirty="0" smtClean="0"/>
              <a:t>	</a:t>
            </a:r>
            <a:r>
              <a:rPr lang="en-CA" sz="4400" dirty="0" smtClean="0"/>
              <a:t>1.2.2. Selecting Principal Components</a:t>
            </a:r>
            <a:endParaRPr lang="en-CA" sz="4400" dirty="0" smtClean="0"/>
          </a:p>
        </p:txBody>
      </p:sp>
      <p:sp>
        <p:nvSpPr>
          <p:cNvPr id="4" name="Slide Number Placeholder 3"/>
          <p:cNvSpPr>
            <a:spLocks noGrp="1"/>
          </p:cNvSpPr>
          <p:nvPr>
            <p:ph type="sldNum" sz="quarter" idx="12"/>
          </p:nvPr>
        </p:nvSpPr>
        <p:spPr/>
        <p:txBody>
          <a:bodyPr/>
          <a:lstStyle/>
          <a:p>
            <a:fld id="{61FB7511-70DD-4829-98C1-343097BEF90D}" type="slidenum">
              <a:rPr lang="en-CA" smtClean="0"/>
              <a:t>6</a:t>
            </a:fld>
            <a:endParaRPr lang="en-CA"/>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943" y="2167475"/>
            <a:ext cx="5106113" cy="3667637"/>
          </a:xfrm>
          <a:prstGeom prst="rect">
            <a:avLst/>
          </a:prstGeom>
        </p:spPr>
      </p:pic>
    </p:spTree>
    <p:extLst>
      <p:ext uri="{BB962C8B-B14F-4D97-AF65-F5344CB8AC3E}">
        <p14:creationId xmlns:p14="http://schemas.microsoft.com/office/powerpoint/2010/main" val="1810850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lvl="1" indent="0" algn="ctr">
              <a:buNone/>
            </a:pPr>
            <a:r>
              <a:rPr lang="en-CA" sz="4400" dirty="0" smtClean="0"/>
              <a:t>1.2.3. Silhouette Score</a:t>
            </a:r>
            <a:endParaRPr lang="en-CA" sz="4400" dirty="0" smtClean="0"/>
          </a:p>
        </p:txBody>
      </p:sp>
      <p:sp>
        <p:nvSpPr>
          <p:cNvPr id="4" name="Slide Number Placeholder 3"/>
          <p:cNvSpPr>
            <a:spLocks noGrp="1"/>
          </p:cNvSpPr>
          <p:nvPr>
            <p:ph type="sldNum" sz="quarter" idx="12"/>
          </p:nvPr>
        </p:nvSpPr>
        <p:spPr/>
        <p:txBody>
          <a:bodyPr/>
          <a:lstStyle/>
          <a:p>
            <a:fld id="{61FB7511-70DD-4829-98C1-343097BEF90D}" type="slidenum">
              <a:rPr lang="en-CA" smtClean="0"/>
              <a:t>7</a:t>
            </a:fld>
            <a:endParaRPr lang="en-CA"/>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605" y="1690688"/>
            <a:ext cx="5326789" cy="4017773"/>
          </a:xfrm>
          <a:prstGeom prst="rect">
            <a:avLst/>
          </a:prstGeom>
        </p:spPr>
      </p:pic>
    </p:spTree>
    <p:extLst>
      <p:ext uri="{BB962C8B-B14F-4D97-AF65-F5344CB8AC3E}">
        <p14:creationId xmlns:p14="http://schemas.microsoft.com/office/powerpoint/2010/main" val="3729863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lvl="1" indent="0">
              <a:buNone/>
            </a:pPr>
            <a:r>
              <a:rPr lang="en-CA" sz="4400" dirty="0" smtClean="0"/>
              <a:t>			1.2.4. Elbow Method </a:t>
            </a:r>
            <a:endParaRPr lang="en-CA" sz="4400" dirty="0" smtClean="0"/>
          </a:p>
        </p:txBody>
      </p:sp>
      <p:sp>
        <p:nvSpPr>
          <p:cNvPr id="4" name="Slide Number Placeholder 3"/>
          <p:cNvSpPr>
            <a:spLocks noGrp="1"/>
          </p:cNvSpPr>
          <p:nvPr>
            <p:ph type="sldNum" sz="quarter" idx="12"/>
          </p:nvPr>
        </p:nvSpPr>
        <p:spPr/>
        <p:txBody>
          <a:bodyPr/>
          <a:lstStyle/>
          <a:p>
            <a:fld id="{61FB7511-70DD-4829-98C1-343097BEF90D}" type="slidenum">
              <a:rPr lang="en-CA" smtClean="0"/>
              <a:t>8</a:t>
            </a:fld>
            <a:endParaRPr lang="en-CA"/>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7232232" cy="4481512"/>
          </a:xfrm>
          <a:prstGeom prst="rect">
            <a:avLst/>
          </a:prstGeom>
        </p:spPr>
      </p:pic>
      <p:sp>
        <p:nvSpPr>
          <p:cNvPr id="6" name="Rectangle 5">
            <a:extLst>
              <a:ext uri="{FF2B5EF4-FFF2-40B4-BE49-F238E27FC236}">
                <a16:creationId xmlns:a16="http://schemas.microsoft.com/office/drawing/2014/main" id="{F91C74BB-0D4A-48AC-8FD8-5FEF7A3DEE41}"/>
              </a:ext>
            </a:extLst>
          </p:cNvPr>
          <p:cNvSpPr/>
          <p:nvPr/>
        </p:nvSpPr>
        <p:spPr>
          <a:xfrm>
            <a:off x="8070432" y="1921151"/>
            <a:ext cx="5469237" cy="646331"/>
          </a:xfrm>
          <a:prstGeom prst="rect">
            <a:avLst/>
          </a:prstGeom>
        </p:spPr>
        <p:txBody>
          <a:bodyPr wrap="square">
            <a:spAutoFit/>
          </a:bodyPr>
          <a:lstStyle/>
          <a:p>
            <a:r>
              <a:rPr lang="en-US" b="1" i="1" dirty="0">
                <a:solidFill>
                  <a:srgbClr val="000000"/>
                </a:solidFill>
                <a:latin typeface="Times New Roman" panose="02020603050405020304" pitchFamily="18" charset="0"/>
              </a:rPr>
              <a:t>Figure </a:t>
            </a:r>
            <a:r>
              <a:rPr lang="en-US" b="1" i="1" dirty="0" smtClean="0">
                <a:solidFill>
                  <a:srgbClr val="000000"/>
                </a:solidFill>
                <a:latin typeface="Times New Roman" panose="02020603050405020304" pitchFamily="18" charset="0"/>
              </a:rPr>
              <a:t>4.</a:t>
            </a:r>
            <a:r>
              <a:rPr lang="en-US" b="1" dirty="0" smtClean="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Elbow found at k </a:t>
            </a:r>
            <a:r>
              <a:rPr lang="en-US" b="1" i="1" dirty="0" smtClean="0">
                <a:solidFill>
                  <a:srgbClr val="000000"/>
                </a:solidFill>
                <a:latin typeface="Times New Roman" panose="02020603050405020304" pitchFamily="18" charset="0"/>
              </a:rPr>
              <a:t>=</a:t>
            </a:r>
            <a:r>
              <a:rPr lang="en-US" b="1" i="1" dirty="0" smtClean="0">
                <a:solidFill>
                  <a:srgbClr val="000000"/>
                </a:solidFill>
                <a:latin typeface="Times New Roman" panose="02020603050405020304" pitchFamily="18" charset="0"/>
              </a:rPr>
              <a:t>5</a:t>
            </a:r>
          </a:p>
          <a:p>
            <a:r>
              <a:rPr lang="en-US" b="1" i="1" dirty="0" smtClean="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(K is number of Clusters)</a:t>
            </a:r>
            <a:endParaRPr lang="en-US" dirty="0"/>
          </a:p>
        </p:txBody>
      </p:sp>
    </p:spTree>
    <p:extLst>
      <p:ext uri="{BB962C8B-B14F-4D97-AF65-F5344CB8AC3E}">
        <p14:creationId xmlns:p14="http://schemas.microsoft.com/office/powerpoint/2010/main" val="2066325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1.2.5. Cluster Visualization (1)</a:t>
            </a:r>
            <a:endParaRPr lang="en-CA" dirty="0"/>
          </a:p>
        </p:txBody>
      </p:sp>
      <p:sp>
        <p:nvSpPr>
          <p:cNvPr id="4" name="Slide Number Placeholder 3"/>
          <p:cNvSpPr>
            <a:spLocks noGrp="1"/>
          </p:cNvSpPr>
          <p:nvPr>
            <p:ph type="sldNum" sz="quarter" idx="12"/>
          </p:nvPr>
        </p:nvSpPr>
        <p:spPr/>
        <p:txBody>
          <a:bodyPr/>
          <a:lstStyle/>
          <a:p>
            <a:fld id="{61FB7511-70DD-4829-98C1-343097BEF90D}" type="slidenum">
              <a:rPr lang="en-CA" smtClean="0"/>
              <a:t>9</a:t>
            </a:fld>
            <a:endParaRPr lang="en-CA"/>
          </a:p>
        </p:txBody>
      </p:sp>
      <p:sp>
        <p:nvSpPr>
          <p:cNvPr id="6" name="Rectangle 5">
            <a:extLst>
              <a:ext uri="{FF2B5EF4-FFF2-40B4-BE49-F238E27FC236}">
                <a16:creationId xmlns:a16="http://schemas.microsoft.com/office/drawing/2014/main" id="{813A8309-CC60-44AC-B5A6-4AAAB8FE7492}"/>
              </a:ext>
            </a:extLst>
          </p:cNvPr>
          <p:cNvSpPr/>
          <p:nvPr/>
        </p:nvSpPr>
        <p:spPr>
          <a:xfrm>
            <a:off x="2697689" y="4831926"/>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7" name="Rectangle 6">
            <a:extLst>
              <a:ext uri="{FF2B5EF4-FFF2-40B4-BE49-F238E27FC236}">
                <a16:creationId xmlns:a16="http://schemas.microsoft.com/office/drawing/2014/main" id="{9BF388DA-8A65-482A-9ED4-07438F518242}"/>
              </a:ext>
            </a:extLst>
          </p:cNvPr>
          <p:cNvSpPr/>
          <p:nvPr/>
        </p:nvSpPr>
        <p:spPr>
          <a:xfrm>
            <a:off x="6904047" y="4831926"/>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2175" y="1938977"/>
            <a:ext cx="3511131" cy="2624213"/>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6821" y="1938977"/>
            <a:ext cx="3946185" cy="2624213"/>
          </a:xfrm>
          <a:prstGeom prst="rect">
            <a:avLst/>
          </a:prstGeom>
        </p:spPr>
      </p:pic>
    </p:spTree>
    <p:extLst>
      <p:ext uri="{BB962C8B-B14F-4D97-AF65-F5344CB8AC3E}">
        <p14:creationId xmlns:p14="http://schemas.microsoft.com/office/powerpoint/2010/main" val="4035962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352</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Calibri</vt:lpstr>
      <vt:lpstr>Calibri Light</vt:lpstr>
      <vt:lpstr>Cambria</vt:lpstr>
      <vt:lpstr>Times New Roman</vt:lpstr>
      <vt:lpstr>Office Theme</vt:lpstr>
      <vt:lpstr>The Battle of Neighborhoods Hamza Enzo Safadi Coursera IBM Data Science Capstone   </vt:lpstr>
      <vt:lpstr>Presentation Subjects</vt:lpstr>
      <vt:lpstr>1.1. The Introduction – The Big Question </vt:lpstr>
      <vt:lpstr>1.2.The Objective</vt:lpstr>
      <vt:lpstr>1.2 The Data: The Workflow</vt:lpstr>
      <vt:lpstr> 1.2.2. Selecting Principal Components</vt:lpstr>
      <vt:lpstr>1.2.3. Silhouette Score</vt:lpstr>
      <vt:lpstr>   1.2.4. Elbow Method </vt:lpstr>
      <vt:lpstr>  1.2.5. Cluster Visualization (1)</vt:lpstr>
      <vt:lpstr>1.2.5. Cluster Visualization (2)</vt:lpstr>
      <vt:lpstr>3.Conclusion</vt:lpstr>
      <vt:lpstr>PowerPoint Presentation</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Hamza Enzo Safadi Coursera IBM Data Science Capstone</dc:title>
  <dc:creator>Hamza-Ali Enzo S.S</dc:creator>
  <cp:lastModifiedBy>Hamza-Ali Enzo S.S</cp:lastModifiedBy>
  <cp:revision>15</cp:revision>
  <dcterms:created xsi:type="dcterms:W3CDTF">2021-02-27T18:05:59Z</dcterms:created>
  <dcterms:modified xsi:type="dcterms:W3CDTF">2021-05-02T14:30:28Z</dcterms:modified>
</cp:coreProperties>
</file>