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1abd3a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e1abd3a8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2be8e1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e2be8e1e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1abd3a8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1e1abd3a8b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1abd3a8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1e1abd3a8b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2be8e1e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e2be8e1e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2be8e1e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e2be8e1e3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2be8e1e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e2be8e1e3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2be8e1e3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e2be8e1e3_4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2be8e1e3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e2be8e1e3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e2be8e1e3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e2be8e1e3_4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e2e6c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2e2e6c6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e1abd3a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e1abd3a8b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2e2e6c6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2e2e6c61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2e2e6c6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22e2e6c610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2e2e6c6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2e2e6c61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2e2e6c6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22e2e6c61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2e2e6c61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22e2e6c610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2e2e6c61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22e2e6c610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2e2e6c61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22e2e6c610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e1abd3a8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1e1abd3a8b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e2be8e1e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1e2be8e1e3_8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e2be8e1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1e2be8e1e3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1abd3a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1e1abd3a8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e3a0964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1e3a0964b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e3a0964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1e3a0964b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e2be8e1e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1e2be8e1e3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e3a0964b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1e3a0964bf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e2be8e1e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1e2be8e1e3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e3a0964b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1e3a0964bf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e3a0964b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1e3a0964bf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e3a0964b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1e3a0964bf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e3a0964b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1e3a0964bf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e2be8e1e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1e2be8e1e3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2be8e1e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1e2be8e1e3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e2be8e1e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1e2be8e1e3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e2be8e1e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1e2be8e1e3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2be8e1e3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e2be8e1e3_6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1abd3a8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1e1abd3a8b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1abd3a8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e1abd3a8b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1abd3a8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e1abd3a8b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2be8e1e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e2be8e1e3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7.png"/><Relationship Id="rId13" Type="http://schemas.openxmlformats.org/officeDocument/2006/relationships/image" Target="../media/image34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Relationship Id="rId4" Type="http://schemas.openxmlformats.org/officeDocument/2006/relationships/hyperlink" Target="http://milprogramadores.unsa.edu.ar/" TargetMode="External"/><Relationship Id="rId5" Type="http://schemas.openxmlformats.org/officeDocument/2006/relationships/hyperlink" Target="https://t.me/milprogramadoressaltenios" TargetMode="External"/><Relationship Id="rId6" Type="http://schemas.openxmlformats.org/officeDocument/2006/relationships/hyperlink" Target="http://ayudamilprogramadore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35382" y="2288"/>
            <a:ext cx="9144003" cy="5138928"/>
            <a:chOff x="-1" y="0"/>
            <a:chExt cx="12192004" cy="6851904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7" cy="50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5099304"/>
              <a:ext cx="12192004" cy="175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4"/>
          <p:cNvSpPr txBox="1"/>
          <p:nvPr/>
        </p:nvSpPr>
        <p:spPr>
          <a:xfrm>
            <a:off x="2355975" y="558938"/>
            <a:ext cx="40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Módulo</a:t>
            </a:r>
            <a:r>
              <a:rPr b="1" lang="es-419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b="1"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ArrayList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850" y="1353150"/>
            <a:ext cx="7986450" cy="21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973850" y="1042450"/>
            <a:ext cx="833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Anteriormente vimos que podemos utilizar arrays o ArrayList para proporcionar en forma de lista. Sin embargo a veces los datos se proporcionarán en forma de tabla (MATRIZ)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973850" y="1042450"/>
            <a:ext cx="8332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Arreglo bidimensional: Es una colección de un número fijo de elementos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dispuestos en filas y columnas (es decir, en dos dimensiones), donde todos los elementos son del mismo tipo.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Una sintaxis para declarar una matriz bidimensional 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tipoDato [ ] [ ] identificador;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general para instanciar un objeto de una matriz es: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nombreMatriz = new tipoDato [TamF] [TamC];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973850" y="1042450"/>
            <a:ext cx="8332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double [ ] [ ] matriz = new double [5] [5];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La matriz es creada con el valor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predeterminado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 0.0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5">
            <a:alphaModFix/>
          </a:blip>
          <a:srcRect b="0" l="0" r="1748" t="0"/>
          <a:stretch/>
        </p:blipFill>
        <p:spPr>
          <a:xfrm>
            <a:off x="4954975" y="2421600"/>
            <a:ext cx="3006125" cy="202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973850" y="1042450"/>
            <a:ext cx="8332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accedemos a un elemento de la Matriz?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Para acceder a un elemento de la matriz necesitamos dos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índices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Uno para la posición de la fila y otro para la posición de la columna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matriz [indiceF] [indiceC]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indiceF indica la posición de la fila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indiceC indica la posición de la Columna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973850" y="1042450"/>
            <a:ext cx="8332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matriz [5] [3] = 12.3;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Roboto"/>
                <a:ea typeface="Roboto"/>
                <a:cs typeface="Roboto"/>
                <a:sym typeface="Roboto"/>
              </a:rPr>
              <a:t>almacena 12.3 en la fila 5 columna 3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401" y="2335350"/>
            <a:ext cx="3759550" cy="25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8"/>
          <p:cNvSpPr txBox="1"/>
          <p:nvPr/>
        </p:nvSpPr>
        <p:spPr>
          <a:xfrm>
            <a:off x="6383850" y="3467875"/>
            <a:ext cx="7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4118575" y="2748300"/>
            <a:ext cx="3304500" cy="182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973850" y="1042450"/>
            <a:ext cx="8332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Cómo Recorrer una Matriz en Java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Podemos recorrer una matriz de varias formas. En cualquier caso, al ser un recorrido de dos dimensiones, necesitaremos dos índices: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filas y Columnas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columnas y filas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80575" y="1029125"/>
            <a:ext cx="8332200" cy="4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filas y columnas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RecorrerMatrizPorFilasYColumnas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int[][] matriz = new int[50][100]; 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Matriz de números enteros que supondremos llena.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			   // 50 filas y 100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 = 0; i &lt; 50; i++)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primer índice recorre las filas.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for (int j = 0; j &lt; 100; j++){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segundo índice recorre las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Procesamos cada elemento de la matriz.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System.out.println(matriz[i][j]);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871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880575" y="1042450"/>
            <a:ext cx="83322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columnas y filas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RecorrerMatrizPorColumnasYFilas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int[][] matriz = new int[50][100]; 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Matriz de números enteros que supondremos llena.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			   // 50 filas y 100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 = 0; i &lt; 100; i++)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primer índice recorre las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for (int j = 0; j &lt; 50; j++){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segundo índice recorre las filas.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Procesamos cada elemento de la matriz.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System.out.println(matriz[j][i]);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¡Índices cambiados de orden!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 en Java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973850" y="894275"/>
            <a:ext cx="792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método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 un bloque de código que contiene una serie de instrucciones. Un programa hace que se ejecuten las instrucciones al llamar al </a:t>
            </a: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método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y especificando los </a:t>
            </a: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argumentos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de método necesarios. Un metodo tambien representa a una funcionalidad que podemos crear para resolver un determinado problema.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38" y="2571750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/>
          <p:nvPr/>
        </p:nvSpPr>
        <p:spPr>
          <a:xfrm>
            <a:off x="5711425" y="2527925"/>
            <a:ext cx="1725300" cy="630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CalcularSuma</a:t>
            </a:r>
            <a:endParaRPr b="1" sz="1800"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979" y="2778547"/>
            <a:ext cx="3795970" cy="1154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2"/>
          <p:cNvSpPr/>
          <p:nvPr/>
        </p:nvSpPr>
        <p:spPr>
          <a:xfrm>
            <a:off x="6215075" y="3302050"/>
            <a:ext cx="1950300" cy="630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calcularSalario</a:t>
            </a:r>
            <a:endParaRPr b="1" sz="1800"/>
          </a:p>
        </p:txBody>
      </p:sp>
      <p:sp>
        <p:nvSpPr>
          <p:cNvPr id="254" name="Google Shape;254;p32"/>
          <p:cNvSpPr/>
          <p:nvPr/>
        </p:nvSpPr>
        <p:spPr>
          <a:xfrm>
            <a:off x="6765150" y="4076175"/>
            <a:ext cx="1124700" cy="630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primo</a:t>
            </a:r>
            <a:endParaRPr b="1" sz="1800"/>
          </a:p>
        </p:txBody>
      </p:sp>
      <p:sp>
        <p:nvSpPr>
          <p:cNvPr id="255" name="Google Shape;255;p32"/>
          <p:cNvSpPr/>
          <p:nvPr/>
        </p:nvSpPr>
        <p:spPr>
          <a:xfrm>
            <a:off x="1914500" y="4245850"/>
            <a:ext cx="1725300" cy="630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intercambio</a:t>
            </a:r>
            <a:endParaRPr b="1" sz="1800"/>
          </a:p>
        </p:txBody>
      </p:sp>
      <p:sp>
        <p:nvSpPr>
          <p:cNvPr id="256" name="Google Shape;256;p32"/>
          <p:cNvSpPr/>
          <p:nvPr/>
        </p:nvSpPr>
        <p:spPr>
          <a:xfrm>
            <a:off x="3905275" y="4194425"/>
            <a:ext cx="2594400" cy="630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calcularDescuento</a:t>
            </a:r>
            <a:endParaRPr b="1" sz="1800"/>
          </a:p>
        </p:txBody>
      </p:sp>
      <p:sp>
        <p:nvSpPr>
          <p:cNvPr id="257" name="Google Shape;257;p32"/>
          <p:cNvSpPr/>
          <p:nvPr/>
        </p:nvSpPr>
        <p:spPr>
          <a:xfrm>
            <a:off x="5026950" y="3285275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-908823" y="2335457"/>
            <a:ext cx="981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Arreglos. Vectores.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 Metodos de ordenamiento.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Búsquedas.</a:t>
            </a:r>
            <a:endParaRPr b="1"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-978798" y="1229807"/>
            <a:ext cx="981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MÓDULO 1</a:t>
            </a:r>
            <a:endParaRPr sz="3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622500" y="2082650"/>
            <a:ext cx="5521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Como crear mi primer 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973850" y="771325"/>
            <a:ext cx="792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vamos a tomar una ejemplo de la vida real para entender el tema de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63" y="1701337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/>
          <p:nvPr/>
        </p:nvSpPr>
        <p:spPr>
          <a:xfrm>
            <a:off x="1627076" y="2336100"/>
            <a:ext cx="5580900" cy="235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70" name="Google Shape;270;p33"/>
          <p:cNvSpPr/>
          <p:nvPr/>
        </p:nvSpPr>
        <p:spPr>
          <a:xfrm>
            <a:off x="1276950" y="2581975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9225" y="1581949"/>
            <a:ext cx="922075" cy="12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1300" y="1817608"/>
            <a:ext cx="1254200" cy="113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8394" y="1797196"/>
            <a:ext cx="825075" cy="117988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/>
          <p:nvPr/>
        </p:nvSpPr>
        <p:spPr>
          <a:xfrm flipH="1" rot="-5400000">
            <a:off x="4712350" y="1202600"/>
            <a:ext cx="455100" cy="56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 flipH="1" rot="-5400000">
            <a:off x="5797125" y="1338888"/>
            <a:ext cx="455100" cy="56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 flipH="1" rot="-5400000">
            <a:off x="6984400" y="1288250"/>
            <a:ext cx="455100" cy="56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2360838" y="2259038"/>
            <a:ext cx="1897800" cy="256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crearBicochuelo</a:t>
            </a:r>
            <a:endParaRPr b="1"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535776" y="2742250"/>
            <a:ext cx="1680024" cy="16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/>
          <p:nvPr/>
        </p:nvSpPr>
        <p:spPr>
          <a:xfrm rot="10800000">
            <a:off x="4350575" y="2825725"/>
            <a:ext cx="452700" cy="65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 rot="10800000">
            <a:off x="5353400" y="2825725"/>
            <a:ext cx="452700" cy="65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 rot="10800000">
            <a:off x="6417675" y="2825725"/>
            <a:ext cx="452700" cy="65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09898" y="3720621"/>
            <a:ext cx="1720374" cy="104835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/>
          <p:nvPr/>
        </p:nvSpPr>
        <p:spPr>
          <a:xfrm>
            <a:off x="4286600" y="3792000"/>
            <a:ext cx="31236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7595275" y="1193125"/>
            <a:ext cx="1195800" cy="455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Entrada</a:t>
            </a:r>
            <a:endParaRPr b="1"/>
          </a:p>
        </p:txBody>
      </p:sp>
      <p:sp>
        <p:nvSpPr>
          <p:cNvPr id="285" name="Google Shape;285;p33"/>
          <p:cNvSpPr/>
          <p:nvPr/>
        </p:nvSpPr>
        <p:spPr>
          <a:xfrm>
            <a:off x="1746900" y="4108775"/>
            <a:ext cx="968400" cy="38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Proceso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7889800" y="3334350"/>
            <a:ext cx="922200" cy="35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Salida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895777" y="63426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 de un 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803423" y="630250"/>
            <a:ext cx="7073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son los datos que necesita el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para lograr su funcionalidad.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puede tener 0 ,1 o n parametros eso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dependerá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del problema a resolver.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cada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parámetro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tiene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tipo de dato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938" y="2663337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/>
          <p:nvPr/>
        </p:nvSpPr>
        <p:spPr>
          <a:xfrm>
            <a:off x="1883225" y="2899022"/>
            <a:ext cx="5385000" cy="1833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99" name="Google Shape;299;p34"/>
          <p:cNvSpPr/>
          <p:nvPr/>
        </p:nvSpPr>
        <p:spPr>
          <a:xfrm>
            <a:off x="1308237" y="3038750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1646" y="2311262"/>
            <a:ext cx="889731" cy="9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1379" y="2494926"/>
            <a:ext cx="1210207" cy="88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1924" y="2479018"/>
            <a:ext cx="796135" cy="91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/>
          <p:nvPr/>
        </p:nvSpPr>
        <p:spPr>
          <a:xfrm flipH="1" rot="-5400000">
            <a:off x="4902370" y="1963528"/>
            <a:ext cx="354900" cy="54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flipH="1" rot="-5400000">
            <a:off x="5949095" y="2069746"/>
            <a:ext cx="354900" cy="54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 flipH="1" rot="-5400000">
            <a:off x="7094726" y="2030281"/>
            <a:ext cx="354900" cy="54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2591249" y="2838962"/>
            <a:ext cx="1830900" cy="199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crearBicochuelo</a:t>
            </a:r>
            <a:endParaRPr b="1"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760052" y="3215562"/>
            <a:ext cx="1621096" cy="130935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/>
          <p:nvPr/>
        </p:nvSpPr>
        <p:spPr>
          <a:xfrm rot="10800000">
            <a:off x="4511217" y="3280899"/>
            <a:ext cx="436800" cy="51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 rot="10800000">
            <a:off x="5478867" y="3280899"/>
            <a:ext cx="436800" cy="51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 rot="10800000">
            <a:off x="6505811" y="3280899"/>
            <a:ext cx="436800" cy="51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66718" y="3978072"/>
            <a:ext cx="1660032" cy="817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>
            <a:off x="4449464" y="4033703"/>
            <a:ext cx="3013800" cy="6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7642085" y="2008225"/>
            <a:ext cx="1154100" cy="354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Entrada</a:t>
            </a:r>
            <a:endParaRPr b="1"/>
          </a:p>
        </p:txBody>
      </p:sp>
      <p:sp>
        <p:nvSpPr>
          <p:cNvPr id="314" name="Google Shape;314;p34"/>
          <p:cNvSpPr/>
          <p:nvPr/>
        </p:nvSpPr>
        <p:spPr>
          <a:xfrm>
            <a:off x="1998846" y="4280587"/>
            <a:ext cx="934800" cy="29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Proceso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7926279" y="3677025"/>
            <a:ext cx="889500" cy="277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Salida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4444500" y="1915999"/>
            <a:ext cx="4438800" cy="140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973852" y="131676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Tipos de 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973850" y="661650"/>
            <a:ext cx="792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podemos diferenciar dos tipos de metodos en Java.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que retornan un valor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específico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que no retornan un valor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específico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63" y="1701337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/>
          <p:nvPr/>
        </p:nvSpPr>
        <p:spPr>
          <a:xfrm>
            <a:off x="1620650" y="2465550"/>
            <a:ext cx="2242200" cy="1224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29" name="Google Shape;329;p35"/>
          <p:cNvSpPr/>
          <p:nvPr/>
        </p:nvSpPr>
        <p:spPr>
          <a:xfrm rot="5400000">
            <a:off x="2209349" y="3729553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 rot="10800000">
            <a:off x="2852063" y="2619375"/>
            <a:ext cx="452700" cy="65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2913625" y="3121050"/>
            <a:ext cx="12543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2625950" y="2116650"/>
            <a:ext cx="1195800" cy="455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Entrada</a:t>
            </a:r>
            <a:endParaRPr b="1"/>
          </a:p>
        </p:txBody>
      </p:sp>
      <p:sp>
        <p:nvSpPr>
          <p:cNvPr id="333" name="Google Shape;333;p35"/>
          <p:cNvSpPr/>
          <p:nvPr/>
        </p:nvSpPr>
        <p:spPr>
          <a:xfrm>
            <a:off x="1879888" y="3045850"/>
            <a:ext cx="968400" cy="38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Proceso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4147025" y="3170550"/>
            <a:ext cx="922200" cy="35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Salida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5404650" y="2415825"/>
            <a:ext cx="2242200" cy="1224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6" name="Google Shape;336;p35"/>
          <p:cNvSpPr/>
          <p:nvPr/>
        </p:nvSpPr>
        <p:spPr>
          <a:xfrm rot="10800000">
            <a:off x="6636063" y="2569650"/>
            <a:ext cx="452700" cy="65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6409950" y="2066925"/>
            <a:ext cx="1195800" cy="455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Entrada</a:t>
            </a:r>
            <a:endParaRPr b="1"/>
          </a:p>
        </p:txBody>
      </p:sp>
      <p:sp>
        <p:nvSpPr>
          <p:cNvPr id="338" name="Google Shape;338;p35"/>
          <p:cNvSpPr/>
          <p:nvPr/>
        </p:nvSpPr>
        <p:spPr>
          <a:xfrm>
            <a:off x="5663888" y="2996125"/>
            <a:ext cx="968400" cy="38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Proceso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9" name="Google Shape;339;p35"/>
          <p:cNvSpPr/>
          <p:nvPr/>
        </p:nvSpPr>
        <p:spPr>
          <a:xfrm rot="5400000">
            <a:off x="6136649" y="3692428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576838" y="4526813"/>
            <a:ext cx="1897800" cy="256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usan void</a:t>
            </a:r>
            <a:endParaRPr b="1"/>
          </a:p>
        </p:txBody>
      </p:sp>
      <p:sp>
        <p:nvSpPr>
          <p:cNvPr id="341" name="Google Shape;341;p35"/>
          <p:cNvSpPr/>
          <p:nvPr/>
        </p:nvSpPr>
        <p:spPr>
          <a:xfrm>
            <a:off x="1773038" y="4703738"/>
            <a:ext cx="1897800" cy="256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usan Return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895777" y="63426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Ejemplo de 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38" y="1122975"/>
            <a:ext cx="1055300" cy="23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990" y="694323"/>
            <a:ext cx="5527224" cy="20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5912" y="2899886"/>
            <a:ext cx="3104989" cy="204965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8762" y="3462300"/>
            <a:ext cx="4424776" cy="142825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895777" y="63426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como llamar y utilizar un 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38" y="2475912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>
            <a:off x="994325" y="694325"/>
            <a:ext cx="7591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Los metodos que retornan un valor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específico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pueden ser guardados en variables del mismo tipo de dato que devuelve el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que no retornan un valor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específico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(void) no pueden ser guardados en una variable.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312" y="2418100"/>
            <a:ext cx="5308947" cy="24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7"/>
          <p:cNvSpPr/>
          <p:nvPr/>
        </p:nvSpPr>
        <p:spPr>
          <a:xfrm>
            <a:off x="1800037" y="3073900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895777" y="63426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como llamar y utilizar un método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313" y="2281837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8"/>
          <p:cNvSpPr txBox="1"/>
          <p:nvPr/>
        </p:nvSpPr>
        <p:spPr>
          <a:xfrm>
            <a:off x="994325" y="694325"/>
            <a:ext cx="759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 actuales: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son la variables que son enviadas a los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. (opc)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 formales: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son las declaradas en el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creado. (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opción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1000" y="1796487"/>
            <a:ext cx="4205875" cy="31732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/>
          <p:nvPr/>
        </p:nvSpPr>
        <p:spPr>
          <a:xfrm>
            <a:off x="2240512" y="2864550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895777" y="63426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como llamar y utilizar un método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313" y="2281837"/>
            <a:ext cx="1055300" cy="2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9"/>
          <p:cNvSpPr txBox="1"/>
          <p:nvPr/>
        </p:nvSpPr>
        <p:spPr>
          <a:xfrm>
            <a:off x="994325" y="694325"/>
            <a:ext cx="759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parámetros actuales: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son la variables que son enviadas a los métodos. (x,y)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parámetros formales: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son las declaradas en el método creado. (a,b)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240512" y="2864550"/>
            <a:ext cx="778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0099" y="1891726"/>
            <a:ext cx="4802926" cy="28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/>
          <p:nvPr/>
        </p:nvSpPr>
        <p:spPr>
          <a:xfrm>
            <a:off x="6701350" y="2281828"/>
            <a:ext cx="2263800" cy="73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los </a:t>
            </a:r>
            <a:r>
              <a:rPr b="1" lang="es-419">
                <a:solidFill>
                  <a:schemeClr val="lt1"/>
                </a:solidFill>
              </a:rPr>
              <a:t>métodos</a:t>
            </a:r>
            <a:r>
              <a:rPr b="1" lang="es-419">
                <a:solidFill>
                  <a:schemeClr val="lt1"/>
                </a:solidFill>
              </a:rPr>
              <a:t> void no se guardan en variables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973850" y="894275"/>
            <a:ext cx="8075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Una de las operaciones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comunes con arrays es la ordenación. Un algoritmo de ordenación clasifica un conjunto de datos de forma ascendente o descendente.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 u="sng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b="1" lang="es-419" sz="2000" u="sng">
                <a:latin typeface="Roboto"/>
                <a:ea typeface="Roboto"/>
                <a:cs typeface="Roboto"/>
                <a:sym typeface="Roboto"/>
              </a:rPr>
              <a:t> iterativos</a:t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Estos métodos son simples de entender y de programar ya que son  iterativos, simples ciclos y sentencias que hacen que el vector pueda ser ordenado.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Selección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Inserción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Burbuja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973850" y="894275"/>
            <a:ext cx="80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5" name="Google Shape;415;p41"/>
          <p:cNvPicPr preferRelativeResize="0"/>
          <p:nvPr/>
        </p:nvPicPr>
        <p:blipFill rotWithShape="1">
          <a:blip r:embed="rId5">
            <a:alphaModFix/>
          </a:blip>
          <a:srcRect b="0" l="0" r="32650" t="0"/>
          <a:stretch/>
        </p:blipFill>
        <p:spPr>
          <a:xfrm>
            <a:off x="1906421" y="1280125"/>
            <a:ext cx="2050950" cy="31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7325" y="1401000"/>
            <a:ext cx="1859450" cy="27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1"/>
          <p:cNvSpPr txBox="1"/>
          <p:nvPr/>
        </p:nvSpPr>
        <p:spPr>
          <a:xfrm>
            <a:off x="6083550" y="3428675"/>
            <a:ext cx="301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array ordenado con </a:t>
            </a:r>
            <a:r>
              <a:rPr lang="es-419"/>
              <a:t>algún</a:t>
            </a:r>
            <a:r>
              <a:rPr lang="es-419"/>
              <a:t> </a:t>
            </a:r>
            <a:r>
              <a:rPr lang="es-419"/>
              <a:t>método de ordenamiento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480650" y="1181825"/>
            <a:ext cx="61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1480650" y="1751225"/>
            <a:ext cx="66873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Es </a:t>
            </a: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el algoritmo de ordenamiento para un vector de n números.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Su funcionamiento es el siguiente: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1.Buscar el mínimo elemento de la lista.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2.Intercambiar con el primer elemento.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3.Buscar el mínimo del resto de la lista.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4.Intercambiar el segundo.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5.Y así sucesivamente.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1404450" y="1181825"/>
            <a:ext cx="618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SELECCIÓN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0432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43275" y="894275"/>
            <a:ext cx="742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Java proporciona una estructura de almacenamiento denominada array que permite almacenar muchos objetos de la misma clase e identificarlos con el mismo nombre.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10137" l="-1080" r="1080" t="10597"/>
          <a:stretch/>
        </p:blipFill>
        <p:spPr>
          <a:xfrm>
            <a:off x="2014513" y="2361300"/>
            <a:ext cx="5114975" cy="25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1480650" y="1181825"/>
            <a:ext cx="61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1480650" y="1181825"/>
            <a:ext cx="61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SELECCIÓN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3"/>
          <p:cNvPicPr preferRelativeResize="0"/>
          <p:nvPr/>
        </p:nvPicPr>
        <p:blipFill rotWithShape="1">
          <a:blip r:embed="rId5">
            <a:alphaModFix/>
          </a:blip>
          <a:srcRect b="0" l="0" r="0" t="22534"/>
          <a:stretch/>
        </p:blipFill>
        <p:spPr>
          <a:xfrm>
            <a:off x="912725" y="1823900"/>
            <a:ext cx="2449225" cy="8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3425" y="1853587"/>
            <a:ext cx="2137150" cy="7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3374" y="1861649"/>
            <a:ext cx="2003450" cy="79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1025" y="2728275"/>
            <a:ext cx="2029550" cy="8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8650" y="2746261"/>
            <a:ext cx="2137150" cy="86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1688" y="2805538"/>
            <a:ext cx="2003291" cy="7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1800" y="3642050"/>
            <a:ext cx="2130846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14150" y="3647625"/>
            <a:ext cx="2182575" cy="9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3375" y="3856600"/>
            <a:ext cx="2003450" cy="10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/>
          <p:nvPr/>
        </p:nvSpPr>
        <p:spPr>
          <a:xfrm>
            <a:off x="3309200" y="2206125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5694925" y="2206125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3346350" y="3107138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>
            <a:off x="5724088" y="3107150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3346350" y="3958688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5694913" y="4008175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4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1480650" y="1181825"/>
            <a:ext cx="61827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SELECCIÓN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Seleccion(int[]vector){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i, j, k, p, auxiliar, limit = vector.length-1;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for(k = 0; k &lt; limit; k++){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 = k;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for(i = k+1; i &lt; = limit; 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if(vector[i] &lt; vector[p]) p = i;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if(p != k){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auxiliar = vector[p];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 [p] = vector[k];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vector[k] = auxiliar;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" name="Google Shape;4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5"/>
          <p:cNvSpPr txBox="1"/>
          <p:nvPr/>
        </p:nvSpPr>
        <p:spPr>
          <a:xfrm>
            <a:off x="1480650" y="1181825"/>
            <a:ext cx="6182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INSERCIÓN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45"/>
          <p:cNvPicPr preferRelativeResize="0"/>
          <p:nvPr/>
        </p:nvPicPr>
        <p:blipFill rotWithShape="1">
          <a:blip r:embed="rId5">
            <a:alphaModFix/>
          </a:blip>
          <a:srcRect b="4240" l="61315" r="0" t="22391"/>
          <a:stretch/>
        </p:blipFill>
        <p:spPr>
          <a:xfrm>
            <a:off x="5444975" y="1181825"/>
            <a:ext cx="2444825" cy="34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5"/>
          <p:cNvSpPr txBox="1"/>
          <p:nvPr/>
        </p:nvSpPr>
        <p:spPr>
          <a:xfrm>
            <a:off x="1495488" y="1794100"/>
            <a:ext cx="3257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Es una manera muy natural de ordenar para un ser humano, y puede usarse fácilmente para ordenar un mazo de cartas numeradas en forma arbitraria.</a:t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6"/>
          <p:cNvSpPr txBox="1"/>
          <p:nvPr/>
        </p:nvSpPr>
        <p:spPr>
          <a:xfrm>
            <a:off x="1480650" y="1181825"/>
            <a:ext cx="61827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INSERCIÓN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Insercion (int[] vector)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i=1; i &lt; vector.length; i++)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int aux = vector[i];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int j;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for (j=i-1; j &gt; =0 &amp;&amp; vector[j] &gt; aux; j--){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vector[j+1] = vector[j];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vector[j+1] = aux;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3" name="Google Shape;4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7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1480650" y="1181825"/>
            <a:ext cx="618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BURBUJA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Es un sencillo algoritmo de ordenamiento. Funciona revisando cada elemento de la lista que va a ser ordenada con el siguiente, intercambiandolos de 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si 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en orden equivocado. Es necesario revisar varias veces la lista hasta que no se necesiten 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intercambios.</a:t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3" name="Google Shape;5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8"/>
          <p:cNvSpPr txBox="1"/>
          <p:nvPr/>
        </p:nvSpPr>
        <p:spPr>
          <a:xfrm>
            <a:off x="1480650" y="1181825"/>
            <a:ext cx="61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BURBUJA</a:t>
            </a:r>
            <a:endParaRPr/>
          </a:p>
        </p:txBody>
      </p:sp>
      <p:pic>
        <p:nvPicPr>
          <p:cNvPr id="508" name="Google Shape;50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329" y="1643525"/>
            <a:ext cx="6959540" cy="3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Google Shape;5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>
            <a:off x="1480650" y="1181825"/>
            <a:ext cx="61827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BURBUJA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burbuja(int[]vector){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temp;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for(int i=1;i &lt; vector.length;i++){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(int j=0 ; j &lt; vector.length- 1; j++){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(vector[j] &gt; vector[j+1]){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temp = vector[j];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vector[j] = vector[j+1];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vector[j+1] = temp;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5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0"/>
          <p:cNvSpPr txBox="1"/>
          <p:nvPr/>
        </p:nvSpPr>
        <p:spPr>
          <a:xfrm>
            <a:off x="1113125" y="1157300"/>
            <a:ext cx="43278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METODO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BUSQUEDA SECUENCIAL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utiliza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un ciclo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para recorrer todo el vector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hasta encontrar el elemento 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buscado.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50"/>
          <p:cNvPicPr preferRelativeResize="0"/>
          <p:nvPr/>
        </p:nvPicPr>
        <p:blipFill rotWithShape="1">
          <a:blip r:embed="rId5">
            <a:alphaModFix/>
          </a:blip>
          <a:srcRect b="0" l="-3060" r="3059" t="13141"/>
          <a:stretch/>
        </p:blipFill>
        <p:spPr>
          <a:xfrm>
            <a:off x="4306875" y="1488975"/>
            <a:ext cx="4327875" cy="31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5" name="Google Shape;53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51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51"/>
          <p:cNvSpPr txBox="1"/>
          <p:nvPr/>
        </p:nvSpPr>
        <p:spPr>
          <a:xfrm>
            <a:off x="1213700" y="1142925"/>
            <a:ext cx="84876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BUSQUEDA SECUENCIAL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 int busquedaSecuencial(int []arreglo,int dato){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posicion = 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 = 0; i &lt; arreglo.length; i++){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//recorremos todo el array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if(arreglo[i] == dato){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//comparamos el elemento en el arreglo con el buscado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posicion = i;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//Si es verdadero guardamos la posicion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break;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//Para el ciclo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posicion;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5" name="Google Shape;5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5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52"/>
          <p:cNvSpPr txBox="1"/>
          <p:nvPr/>
        </p:nvSpPr>
        <p:spPr>
          <a:xfrm>
            <a:off x="1213700" y="1142925"/>
            <a:ext cx="8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BÚSQUEDA BINARIA (CON ARRAY ORDENADO)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 rotWithShape="1">
          <a:blip r:embed="rId5">
            <a:alphaModFix/>
          </a:blip>
          <a:srcRect b="3717" l="6160" r="4169" t="3336"/>
          <a:stretch/>
        </p:blipFill>
        <p:spPr>
          <a:xfrm>
            <a:off x="2426300" y="1625275"/>
            <a:ext cx="4032408" cy="31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0432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043275" y="894275"/>
            <a:ext cx="7424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La declaración de un array tiene la siguiente sintaxis: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ejemplo, un array de números enteros se puede declarar de dos formas: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           int [ ] numeros;       o      int numeros[ 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9406" y="1563925"/>
            <a:ext cx="4505192" cy="1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6" name="Google Shape;5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5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53"/>
          <p:cNvSpPr txBox="1"/>
          <p:nvPr/>
        </p:nvSpPr>
        <p:spPr>
          <a:xfrm>
            <a:off x="1213700" y="1142925"/>
            <a:ext cx="8487600" cy="4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</a:t>
            </a: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BINARIA (CON ARRAY ORDENADO)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busquedaBin( int [] arreglo, int dato)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inicio 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fin = arreglo.length - 1;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pos;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(inicio &lt;= fin)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pos = (inicio+fin) / 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 arreglo[pos] == dato 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pos;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else if ( arreglo[pos] &lt; dato 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inicio = pos+1;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else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fin = pos-1;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285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4"/>
          <p:cNvSpPr txBox="1"/>
          <p:nvPr/>
        </p:nvSpPr>
        <p:spPr>
          <a:xfrm>
            <a:off x="401594" y="2562966"/>
            <a:ext cx="61722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lang="es-419" sz="2000" u="sng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http://milprogramadores.unsa.edu.ar/</a:t>
            </a:r>
            <a:endParaRPr sz="20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lang="es-419" sz="2000" u="sng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https://t.me/milprogramadoressaltenios</a:t>
            </a:r>
            <a:endParaRPr sz="20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lang="es-419" sz="2000" u="sng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http://ayudamilprogramadores.com/</a:t>
            </a:r>
            <a:endParaRPr sz="20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56741" y="1266188"/>
            <a:ext cx="5031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213" y="589750"/>
            <a:ext cx="6243574" cy="36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432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043275" y="894275"/>
            <a:ext cx="7424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array también se puede inicializar indicando la lista de valores que va a almacenar: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String [ ] diasLaborables = { “Lunes”, “Martes”, “</a:t>
            </a: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Miércoles</a:t>
            </a: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”, “Jueves” , “Viernes” } ;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int [ ] enteros = {0,1,2,3,4,5,6,7,8,9,10};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El array </a:t>
            </a:r>
            <a:r>
              <a:rPr lang="es-419" sz="2000">
                <a:latin typeface="Montserrat"/>
                <a:ea typeface="Montserrat"/>
                <a:cs typeface="Montserrat"/>
                <a:sym typeface="Montserrat"/>
              </a:rPr>
              <a:t>diasLaborables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almacena 5 objetos de tipo String con los nombres de los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días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laborables de la semana. El array de </a:t>
            </a:r>
            <a:r>
              <a:rPr lang="es-419" sz="2000">
                <a:latin typeface="Montserrat"/>
                <a:ea typeface="Montserrat"/>
                <a:cs typeface="Montserrat"/>
                <a:sym typeface="Montserrat"/>
              </a:rPr>
              <a:t>enteros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almacena 11 números enteros con valores de 0 a 10.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ArrayList en Java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973850" y="1042450"/>
            <a:ext cx="8332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es-419" sz="2000"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 un array redimensionable. Puede almacenar un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indefinido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 elementos.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 un </a:t>
            </a:r>
            <a:r>
              <a:rPr lang="es-419" sz="2000"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tiene la siguiente sintaxis: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ArrayList &lt;tipo-o-clase&gt; identificador - lista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ejemplo , el ArrayList palabras del tipo String se inicializa: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 palabras = new ArrayList &lt;String&gt; ();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 de ArrayList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438" y="1078493"/>
            <a:ext cx="7405284" cy="346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ArrayList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813" y="1046668"/>
            <a:ext cx="8035786" cy="338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