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92000"/>
  <p:notesSz cx="6858000" cy="9144000"/>
  <p:embeddedFontLs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hHo6tCFoSQf9/ud0kEaaGQ2yeK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e20ba336e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11e20ba336e_2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e20ba336e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g11e20ba336e_2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e185a177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g11e185a1772_0_2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e185a17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g11e185a177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e185a177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g11e185a1772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e185a177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g11e185a1772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e185a177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g11e185a1772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e185a177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g11e185a1772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e185a177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g11e185a1772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e185a177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g11e185a1772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e185a177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g11e185a1772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e185a177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g11e185a1772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e185a177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g11e185a1772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e185a177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8" name="Google Shape;308;g11e185a1772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e185a177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0" name="Google Shape;320;g11e185a1772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e185a177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9" name="Google Shape;329;g11e185a1772_0_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e185a177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8" name="Google Shape;338;g11e185a1772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1e185a177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g11e185a1772_0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e185a177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9" name="Google Shape;359;g11e185a1772_0_1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1e185a177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9" name="Google Shape;369;g11e185a1772_0_1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9" name="Google Shape;37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e20ba336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11e20ba336e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e20ba336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g11e20ba336e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e20ba336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11e20ba336e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5.png"/><Relationship Id="rId6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Relationship Id="rId4" Type="http://schemas.openxmlformats.org/officeDocument/2006/relationships/hyperlink" Target="http://milprogramadores.unsa.edu.ar/" TargetMode="External"/><Relationship Id="rId5" Type="http://schemas.openxmlformats.org/officeDocument/2006/relationships/hyperlink" Target="https://t.me/milprogramadoressaltenios" TargetMode="External"/><Relationship Id="rId6" Type="http://schemas.openxmlformats.org/officeDocument/2006/relationships/hyperlink" Target="http://ayudamilprogramadores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-1" y="0"/>
            <a:ext cx="12192001" cy="6851904"/>
            <a:chOff x="-1" y="0"/>
            <a:chExt cx="12192001" cy="6851904"/>
          </a:xfrm>
        </p:grpSpPr>
        <p:pic>
          <p:nvPicPr>
            <p:cNvPr id="85" name="Google Shape;85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2000" cy="50993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1" y="5099304"/>
              <a:ext cx="12192001" cy="1752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g11e20ba336e_2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11e20ba336e_2_16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A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7" name="Google Shape;187;g11e20ba336e_2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1e20ba336e_2_16"/>
          <p:cNvSpPr txBox="1"/>
          <p:nvPr/>
        </p:nvSpPr>
        <p:spPr>
          <a:xfrm>
            <a:off x="1499875" y="996625"/>
            <a:ext cx="729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-AR" sz="2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Identificadores</a:t>
            </a:r>
            <a:endParaRPr b="1" i="0" sz="2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g11e20ba336e_2_16"/>
          <p:cNvSpPr txBox="1"/>
          <p:nvPr/>
        </p:nvSpPr>
        <p:spPr>
          <a:xfrm>
            <a:off x="1628150" y="1707100"/>
            <a:ext cx="8121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 programador tiene la libertad para elegir el nombre de las variables, los métodos y nombres de otros elementos de un programa.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Todo identificador debe empezar con una letra que puede estar seguida de más letras o números.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Una letra es cualquier símbolo del alfabeto y el carácter ‘_’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 dígito es cualquier carácter entre 0 y 9.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11e20ba336e_2_16"/>
          <p:cNvSpPr txBox="1"/>
          <p:nvPr/>
        </p:nvSpPr>
        <p:spPr>
          <a:xfrm>
            <a:off x="1746275" y="3581400"/>
            <a:ext cx="6653700" cy="67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AR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Identificadores válidos: cadena, hola, numero, numeroPar, numero_impar, apellido2, Nombre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g11e20ba336e_2_16"/>
          <p:cNvSpPr txBox="1"/>
          <p:nvPr/>
        </p:nvSpPr>
        <p:spPr>
          <a:xfrm>
            <a:off x="1746275" y="4617380"/>
            <a:ext cx="6653700" cy="431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AR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Identificadores no válidos: 1numero, @variable, #nombre, 485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g11e20ba336e_2_16"/>
          <p:cNvSpPr txBox="1"/>
          <p:nvPr/>
        </p:nvSpPr>
        <p:spPr>
          <a:xfrm>
            <a:off x="1739550" y="5445550"/>
            <a:ext cx="742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 es case sensitive, esto quiere decir que distingue de mayusculas y minusculas.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Ej: 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numeroPar </a:t>
            </a:r>
            <a:r>
              <a:rPr b="0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numeropar </a:t>
            </a:r>
            <a:r>
              <a:rPr b="0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son identificadores disntintos.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g11e20ba336e_2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11e20ba336e_2_28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A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9" name="Google Shape;199;g11e20ba336e_2_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11e20ba336e_2_28"/>
          <p:cNvSpPr txBox="1"/>
          <p:nvPr/>
        </p:nvSpPr>
        <p:spPr>
          <a:xfrm>
            <a:off x="1499875" y="996625"/>
            <a:ext cx="729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-AR" sz="2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Normas básicas para identificadores</a:t>
            </a:r>
            <a:endParaRPr b="1" i="0" sz="2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g11e20ba336e_2_28"/>
          <p:cNvSpPr txBox="1"/>
          <p:nvPr/>
        </p:nvSpPr>
        <p:spPr>
          <a:xfrm>
            <a:off x="1628150" y="1707100"/>
            <a:ext cx="8121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Existen unas normas básicas para los identificadores que se deben respetar.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➔"/>
            </a:pPr>
            <a:r>
              <a:rPr b="0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Los nombres de variables y métodos empiezan con minúsculas. Si se trata de un nombre compuesto cada palabra debe empezar con mayúscula y no se debe utilizar el guión bajo para separar las palabras. Por ejemplo, los identificadores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calcularSueldo</a:t>
            </a:r>
            <a:r>
              <a:rPr b="0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setNombre </a:t>
            </a:r>
            <a:r>
              <a:rPr b="0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getNombre </a:t>
            </a:r>
            <a:r>
              <a:rPr b="0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son válidos.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➔"/>
            </a:pPr>
            <a:r>
              <a:rPr b="0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Los nombres de clases empiezan siempre con mayúsculas. En los nombres compuestos, cada palabra comienza con mayúscula y no se debe utilizar el guión bajo para separar las palabras. Por ejemplo,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HolaMundo</a:t>
            </a:r>
            <a:r>
              <a:rPr b="0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PerimetroCircunferencia</a:t>
            </a:r>
            <a:r>
              <a:rPr b="0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Alumno </a:t>
            </a:r>
            <a:r>
              <a:rPr b="0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Profesor </a:t>
            </a:r>
            <a:r>
              <a:rPr b="0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son nombres válidos.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➔"/>
            </a:pPr>
            <a:r>
              <a:rPr b="0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Los nombres de constantes se escriben en mayúsculas. Para nombres compuestos se utiliza el guión bajo para separar las palabras. Por ejemplo,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PI</a:t>
            </a:r>
            <a:r>
              <a:rPr b="0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MINIMO</a:t>
            </a:r>
            <a:r>
              <a:rPr b="0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MAXIMO </a:t>
            </a:r>
            <a:r>
              <a:rPr b="0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TOTAL_ELEMENTOS </a:t>
            </a:r>
            <a:r>
              <a:rPr b="0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son nombres válidos.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g11e185a1772_0_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11e185a1772_0_200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A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g11e185a1772_0_2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11e185a1772_0_200"/>
          <p:cNvSpPr txBox="1"/>
          <p:nvPr/>
        </p:nvSpPr>
        <p:spPr>
          <a:xfrm>
            <a:off x="1499875" y="996625"/>
            <a:ext cx="729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s-AR" sz="2500">
                <a:latin typeface="Roboto"/>
                <a:ea typeface="Roboto"/>
                <a:cs typeface="Roboto"/>
                <a:sym typeface="Roboto"/>
              </a:rPr>
              <a:t>Palabras reservadas</a:t>
            </a:r>
            <a:endParaRPr b="1" i="0" sz="2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g11e185a1772_0_200"/>
          <p:cNvSpPr txBox="1"/>
          <p:nvPr/>
        </p:nvSpPr>
        <p:spPr>
          <a:xfrm>
            <a:off x="1628150" y="1707100"/>
            <a:ext cx="812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latin typeface="Roboto"/>
                <a:ea typeface="Roboto"/>
                <a:cs typeface="Roboto"/>
                <a:sym typeface="Roboto"/>
              </a:rPr>
              <a:t>En todos los lenguajes de programación existen palabras con un significado especial. Estas palabras son reservadas y no se pueden utilizar como nombres de variables (</a:t>
            </a:r>
            <a:r>
              <a:rPr b="1" i="1" lang="es-AR">
                <a:latin typeface="Roboto"/>
                <a:ea typeface="Roboto"/>
                <a:cs typeface="Roboto"/>
                <a:sym typeface="Roboto"/>
              </a:rPr>
              <a:t>identificadores</a:t>
            </a:r>
            <a:r>
              <a:rPr lang="es-AR">
                <a:latin typeface="Roboto"/>
                <a:ea typeface="Roboto"/>
                <a:cs typeface="Roboto"/>
                <a:sym typeface="Roboto"/>
              </a:rPr>
              <a:t>).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g11e185a1772_0_2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1066" y="2463775"/>
            <a:ext cx="4377158" cy="423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g11e185a177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11e185a1772_0_0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A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g11e185a1772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11e185a1772_0_0"/>
          <p:cNvSpPr txBox="1"/>
          <p:nvPr/>
        </p:nvSpPr>
        <p:spPr>
          <a:xfrm>
            <a:off x="1499875" y="996625"/>
            <a:ext cx="729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s-AR" sz="2500">
                <a:latin typeface="Roboto"/>
                <a:ea typeface="Roboto"/>
                <a:cs typeface="Roboto"/>
                <a:sym typeface="Roboto"/>
              </a:rPr>
              <a:t>Variables y Valores</a:t>
            </a:r>
            <a:endParaRPr b="1" i="0" sz="2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g11e185a1772_0_0"/>
          <p:cNvSpPr txBox="1"/>
          <p:nvPr/>
        </p:nvSpPr>
        <p:spPr>
          <a:xfrm>
            <a:off x="1551950" y="1707100"/>
            <a:ext cx="81210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700">
                <a:latin typeface="Roboto"/>
                <a:ea typeface="Roboto"/>
                <a:cs typeface="Roboto"/>
                <a:sym typeface="Roboto"/>
              </a:rPr>
              <a:t>Un programa Java utiliza variables para almacenar valores, realizar cálculos, modificar los valores almacenados, mostrarlos por la consola, almacenarlos en disco, enviarlos por la red, etc.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AR" sz="1700">
                <a:latin typeface="Roboto"/>
                <a:ea typeface="Roboto"/>
                <a:cs typeface="Roboto"/>
                <a:sym typeface="Roboto"/>
              </a:rPr>
              <a:t>Una variable almacena un único valor.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g11e185a1772_0_0"/>
          <p:cNvSpPr txBox="1"/>
          <p:nvPr/>
        </p:nvSpPr>
        <p:spPr>
          <a:xfrm>
            <a:off x="1551950" y="3307300"/>
            <a:ext cx="8121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700">
                <a:latin typeface="Roboto"/>
                <a:ea typeface="Roboto"/>
                <a:cs typeface="Roboto"/>
                <a:sym typeface="Roboto"/>
              </a:rPr>
              <a:t>Una variable es un contenedor de datos identificado mediante un nombre. (Como vimos antes, es el </a:t>
            </a:r>
            <a:r>
              <a:rPr b="1" lang="es-AR" sz="1700">
                <a:latin typeface="Roboto"/>
                <a:ea typeface="Roboto"/>
                <a:cs typeface="Roboto"/>
                <a:sym typeface="Roboto"/>
              </a:rPr>
              <a:t>identificador</a:t>
            </a:r>
            <a:r>
              <a:rPr lang="es-AR" sz="1700">
                <a:latin typeface="Roboto"/>
                <a:ea typeface="Roboto"/>
                <a:cs typeface="Roboto"/>
                <a:sym typeface="Roboto"/>
              </a:rPr>
              <a:t>)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700">
                <a:latin typeface="Roboto"/>
                <a:ea typeface="Roboto"/>
                <a:cs typeface="Roboto"/>
                <a:sym typeface="Roboto"/>
              </a:rPr>
              <a:t>Toda variable debe llevar asociado un tipo que describe el tipo de dato que guarda.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g11e185a1772_0_0"/>
          <p:cNvSpPr txBox="1"/>
          <p:nvPr/>
        </p:nvSpPr>
        <p:spPr>
          <a:xfrm>
            <a:off x="1551950" y="4695600"/>
            <a:ext cx="758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latin typeface="Roboto"/>
                <a:ea typeface="Roboto"/>
                <a:cs typeface="Roboto"/>
                <a:sym typeface="Roboto"/>
              </a:rPr>
              <a:t>En java como en otros lenguajes existen diferentes tipos de datos para almacenar valores. Ej: fechas, nombres, edad, </a:t>
            </a:r>
            <a:r>
              <a:rPr lang="es-AR" sz="1800">
                <a:latin typeface="Roboto"/>
                <a:ea typeface="Roboto"/>
                <a:cs typeface="Roboto"/>
                <a:sym typeface="Roboto"/>
              </a:rPr>
              <a:t>dirección</a:t>
            </a:r>
            <a:r>
              <a:rPr lang="es-AR" sz="1800">
                <a:latin typeface="Roboto"/>
                <a:ea typeface="Roboto"/>
                <a:cs typeface="Roboto"/>
                <a:sym typeface="Roboto"/>
              </a:rPr>
              <a:t>, email, etc.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g11e185a1772_0_0"/>
          <p:cNvSpPr txBox="1"/>
          <p:nvPr/>
        </p:nvSpPr>
        <p:spPr>
          <a:xfrm>
            <a:off x="1724775" y="5446075"/>
            <a:ext cx="7583700" cy="1293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latin typeface="Roboto"/>
                <a:ea typeface="Roboto"/>
                <a:cs typeface="Roboto"/>
                <a:sym typeface="Roboto"/>
              </a:rPr>
              <a:t>Por lo tanto, una variable tiene: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latin typeface="Roboto"/>
                <a:ea typeface="Roboto"/>
                <a:cs typeface="Roboto"/>
                <a:sym typeface="Roboto"/>
              </a:rPr>
              <a:t>Un tipo;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latin typeface="Roboto"/>
                <a:ea typeface="Roboto"/>
                <a:cs typeface="Roboto"/>
                <a:sym typeface="Roboto"/>
              </a:rPr>
              <a:t>Un identificador;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latin typeface="Roboto"/>
                <a:ea typeface="Roboto"/>
                <a:cs typeface="Roboto"/>
                <a:sym typeface="Roboto"/>
              </a:rPr>
              <a:t>Un dato (valor)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g11e185a1772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11e185a1772_0_14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A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g11e185a1772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11e185a1772_0_14"/>
          <p:cNvSpPr txBox="1"/>
          <p:nvPr/>
        </p:nvSpPr>
        <p:spPr>
          <a:xfrm>
            <a:off x="1499875" y="996625"/>
            <a:ext cx="729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s-AR" sz="2500">
                <a:latin typeface="Roboto"/>
                <a:ea typeface="Roboto"/>
                <a:cs typeface="Roboto"/>
                <a:sym typeface="Roboto"/>
              </a:rPr>
              <a:t>Declaración de Variables</a:t>
            </a:r>
            <a:endParaRPr b="1" i="0" sz="2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g11e185a1772_0_14"/>
          <p:cNvSpPr txBox="1"/>
          <p:nvPr/>
        </p:nvSpPr>
        <p:spPr>
          <a:xfrm>
            <a:off x="1658950" y="1711625"/>
            <a:ext cx="84132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700">
                <a:latin typeface="Roboto"/>
                <a:ea typeface="Roboto"/>
                <a:cs typeface="Roboto"/>
                <a:sym typeface="Roboto"/>
              </a:rPr>
              <a:t>Es la sentencia mediante la cual se define una variable, asignándole un tipo y un identificador: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AR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tipo identificador;</a:t>
            </a:r>
            <a:endParaRPr b="1" i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7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b="1" lang="es-AR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contador;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700">
                <a:latin typeface="Roboto"/>
                <a:ea typeface="Roboto"/>
                <a:cs typeface="Roboto"/>
                <a:sym typeface="Roboto"/>
              </a:rPr>
              <a:t>Adicionalmente se le puede asignar un valor inicial mediante una asignación: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AR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tipo identificador = valor;</a:t>
            </a:r>
            <a:endParaRPr b="1" i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7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b="1" lang="es-AR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contador = 10;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700">
                <a:latin typeface="Roboto"/>
                <a:ea typeface="Roboto"/>
                <a:cs typeface="Roboto"/>
                <a:sym typeface="Roboto"/>
              </a:rPr>
              <a:t>Si no se le asigna un valor, se inicializará con el valor por defecto para ese tipo.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700">
                <a:latin typeface="Roboto"/>
                <a:ea typeface="Roboto"/>
                <a:cs typeface="Roboto"/>
                <a:sym typeface="Roboto"/>
              </a:rPr>
              <a:t>Cada tipo de dato tiene un valor por defecto.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g11e185a1772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11e185a1772_0_27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A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9" name="Google Shape;239;g11e185a1772_0_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11e185a1772_0_27"/>
          <p:cNvSpPr txBox="1"/>
          <p:nvPr/>
        </p:nvSpPr>
        <p:spPr>
          <a:xfrm>
            <a:off x="1499875" y="996625"/>
            <a:ext cx="729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s-AR" sz="2500">
                <a:latin typeface="Roboto"/>
                <a:ea typeface="Roboto"/>
                <a:cs typeface="Roboto"/>
                <a:sym typeface="Roboto"/>
              </a:rPr>
              <a:t>Tipos de datos</a:t>
            </a:r>
            <a:endParaRPr b="1" i="0" sz="2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g11e185a1772_0_27"/>
          <p:cNvSpPr txBox="1"/>
          <p:nvPr/>
        </p:nvSpPr>
        <p:spPr>
          <a:xfrm>
            <a:off x="1658950" y="1711625"/>
            <a:ext cx="8413200" cy="43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900">
                <a:latin typeface="Roboto"/>
                <a:ea typeface="Roboto"/>
                <a:cs typeface="Roboto"/>
                <a:sym typeface="Roboto"/>
              </a:rPr>
              <a:t>En Java existen dos tipos de datos genéricos: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100">
                <a:latin typeface="Roboto"/>
                <a:ea typeface="Roboto"/>
                <a:cs typeface="Roboto"/>
                <a:sym typeface="Roboto"/>
              </a:rPr>
              <a:t>Tipos primitivos.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100">
                <a:latin typeface="Roboto"/>
                <a:ea typeface="Roboto"/>
                <a:cs typeface="Roboto"/>
                <a:sym typeface="Roboto"/>
              </a:rPr>
              <a:t>Tipos complejos: clases.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900">
                <a:latin typeface="Roboto"/>
                <a:ea typeface="Roboto"/>
                <a:cs typeface="Roboto"/>
                <a:sym typeface="Roboto"/>
              </a:rPr>
              <a:t>Existen ocho tipos de datos primitivos clasificados en cuatro grupos diferentes: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100">
                <a:latin typeface="Roboto"/>
                <a:ea typeface="Roboto"/>
                <a:cs typeface="Roboto"/>
                <a:sym typeface="Roboto"/>
              </a:rPr>
              <a:t>Carácter: char.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100">
                <a:latin typeface="Roboto"/>
                <a:ea typeface="Roboto"/>
                <a:cs typeface="Roboto"/>
                <a:sym typeface="Roboto"/>
              </a:rPr>
              <a:t>Lógico: boolean.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100">
                <a:latin typeface="Roboto"/>
                <a:ea typeface="Roboto"/>
                <a:cs typeface="Roboto"/>
                <a:sym typeface="Roboto"/>
              </a:rPr>
              <a:t>Números enteros: byte, short, int y long.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100">
                <a:latin typeface="Roboto"/>
                <a:ea typeface="Roboto"/>
                <a:cs typeface="Roboto"/>
                <a:sym typeface="Roboto"/>
              </a:rPr>
              <a:t>Números reales: double y float.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g11e185a1772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11e185a1772_0_41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A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g11e185a1772_0_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11e185a1772_0_41"/>
          <p:cNvSpPr txBox="1"/>
          <p:nvPr/>
        </p:nvSpPr>
        <p:spPr>
          <a:xfrm>
            <a:off x="1499875" y="996625"/>
            <a:ext cx="729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s-AR" sz="2500">
                <a:latin typeface="Roboto"/>
                <a:ea typeface="Roboto"/>
                <a:cs typeface="Roboto"/>
                <a:sym typeface="Roboto"/>
              </a:rPr>
              <a:t>Tipos de datos</a:t>
            </a:r>
            <a:endParaRPr b="1" i="0" sz="2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g11e185a1772_0_41"/>
          <p:cNvSpPr txBox="1"/>
          <p:nvPr/>
        </p:nvSpPr>
        <p:spPr>
          <a:xfrm>
            <a:off x="1658950" y="1711625"/>
            <a:ext cx="80841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900">
                <a:latin typeface="Roboto"/>
                <a:ea typeface="Roboto"/>
                <a:cs typeface="Roboto"/>
                <a:sym typeface="Roboto"/>
              </a:rPr>
              <a:t>Números enteros</a:t>
            </a:r>
            <a:r>
              <a:rPr lang="es-AR" sz="1900">
                <a:latin typeface="Roboto"/>
                <a:ea typeface="Roboto"/>
                <a:cs typeface="Roboto"/>
                <a:sym typeface="Roboto"/>
              </a:rPr>
              <a:t>. Representan números enteros positivos y negativos con distintos rangos de valores, desde cientos a trillones. Los tipos enteros de Java son </a:t>
            </a:r>
            <a:r>
              <a:rPr b="1" i="1" lang="es-AR" sz="1900">
                <a:latin typeface="Roboto"/>
                <a:ea typeface="Roboto"/>
                <a:cs typeface="Roboto"/>
                <a:sym typeface="Roboto"/>
              </a:rPr>
              <a:t>byte</a:t>
            </a:r>
            <a:r>
              <a:rPr lang="es-AR" sz="19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i="1" lang="es-AR" sz="1900">
                <a:latin typeface="Roboto"/>
                <a:ea typeface="Roboto"/>
                <a:cs typeface="Roboto"/>
                <a:sym typeface="Roboto"/>
              </a:rPr>
              <a:t>int, short </a:t>
            </a:r>
            <a:r>
              <a:rPr lang="es-AR" sz="1900">
                <a:latin typeface="Roboto"/>
                <a:ea typeface="Roboto"/>
                <a:cs typeface="Roboto"/>
                <a:sym typeface="Roboto"/>
              </a:rPr>
              <a:t>y </a:t>
            </a:r>
            <a:r>
              <a:rPr b="1" i="1" lang="es-AR" sz="1900">
                <a:latin typeface="Roboto"/>
                <a:ea typeface="Roboto"/>
                <a:cs typeface="Roboto"/>
                <a:sym typeface="Roboto"/>
              </a:rPr>
              <a:t>long.</a:t>
            </a:r>
            <a:endParaRPr b="1" i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900">
                <a:latin typeface="Roboto"/>
                <a:ea typeface="Roboto"/>
                <a:cs typeface="Roboto"/>
                <a:sym typeface="Roboto"/>
              </a:rPr>
              <a:t>Números reales. </a:t>
            </a:r>
            <a:r>
              <a:rPr lang="es-AR" sz="1900">
                <a:latin typeface="Roboto"/>
                <a:ea typeface="Roboto"/>
                <a:cs typeface="Roboto"/>
                <a:sym typeface="Roboto"/>
              </a:rPr>
              <a:t>Existen dos tipos de números reales en Java, </a:t>
            </a:r>
            <a:r>
              <a:rPr b="1" i="1" lang="es-AR" sz="1900">
                <a:latin typeface="Roboto"/>
                <a:ea typeface="Roboto"/>
                <a:cs typeface="Roboto"/>
                <a:sym typeface="Roboto"/>
              </a:rPr>
              <a:t>float </a:t>
            </a:r>
            <a:r>
              <a:rPr lang="es-AR" sz="1900">
                <a:latin typeface="Roboto"/>
                <a:ea typeface="Roboto"/>
                <a:cs typeface="Roboto"/>
                <a:sym typeface="Roboto"/>
              </a:rPr>
              <a:t>y </a:t>
            </a:r>
            <a:r>
              <a:rPr b="1" i="1" lang="es-AR" sz="1900">
                <a:latin typeface="Roboto"/>
                <a:ea typeface="Roboto"/>
                <a:cs typeface="Roboto"/>
                <a:sym typeface="Roboto"/>
              </a:rPr>
              <a:t>double</a:t>
            </a:r>
            <a:r>
              <a:rPr lang="es-AR" sz="1900">
                <a:latin typeface="Roboto"/>
                <a:ea typeface="Roboto"/>
                <a:cs typeface="Roboto"/>
                <a:sym typeface="Roboto"/>
              </a:rPr>
              <a:t>. La diferencia entre ellos está en el número de decimales que tienen capacidad para expresar y en sus rangos de valores.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900">
                <a:latin typeface="Roboto"/>
                <a:ea typeface="Roboto"/>
                <a:cs typeface="Roboto"/>
                <a:sym typeface="Roboto"/>
              </a:rPr>
              <a:t>Caracteres.</a:t>
            </a:r>
            <a:r>
              <a:rPr lang="es-AR" sz="1900">
                <a:latin typeface="Roboto"/>
                <a:ea typeface="Roboto"/>
                <a:cs typeface="Roboto"/>
                <a:sym typeface="Roboto"/>
              </a:rPr>
              <a:t> El tipo char permite representar cualquier carácter </a:t>
            </a:r>
            <a:r>
              <a:rPr i="1" lang="es-AR" sz="1900">
                <a:latin typeface="Roboto"/>
                <a:ea typeface="Roboto"/>
                <a:cs typeface="Roboto"/>
                <a:sym typeface="Roboto"/>
              </a:rPr>
              <a:t>Unicode</a:t>
            </a:r>
            <a:r>
              <a:rPr lang="es-AR" sz="1900">
                <a:latin typeface="Roboto"/>
                <a:ea typeface="Roboto"/>
                <a:cs typeface="Roboto"/>
                <a:sym typeface="Roboto"/>
              </a:rPr>
              <a:t>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900">
                <a:latin typeface="Roboto"/>
                <a:ea typeface="Roboto"/>
                <a:cs typeface="Roboto"/>
                <a:sym typeface="Roboto"/>
              </a:rPr>
              <a:t>Los caracteres Unicode contienen todos los caracteres del alfabeto de la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900">
                <a:latin typeface="Roboto"/>
                <a:ea typeface="Roboto"/>
                <a:cs typeface="Roboto"/>
                <a:sym typeface="Roboto"/>
              </a:rPr>
              <a:t>lengua española.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900">
                <a:latin typeface="Roboto"/>
                <a:ea typeface="Roboto"/>
                <a:cs typeface="Roboto"/>
                <a:sym typeface="Roboto"/>
              </a:rPr>
              <a:t>Booleano. </a:t>
            </a:r>
            <a:r>
              <a:rPr lang="es-AR" sz="1900">
                <a:latin typeface="Roboto"/>
                <a:ea typeface="Roboto"/>
                <a:cs typeface="Roboto"/>
                <a:sym typeface="Roboto"/>
              </a:rPr>
              <a:t>Se utiliza para representar los valores lógicos verdadero y falso.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900">
                <a:latin typeface="Roboto"/>
                <a:ea typeface="Roboto"/>
                <a:cs typeface="Roboto"/>
                <a:sym typeface="Roboto"/>
              </a:rPr>
              <a:t>Solo tiene dos valores </a:t>
            </a:r>
            <a:r>
              <a:rPr b="1" i="1" lang="es-AR" sz="1900">
                <a:latin typeface="Roboto"/>
                <a:ea typeface="Roboto"/>
                <a:cs typeface="Roboto"/>
                <a:sym typeface="Roboto"/>
              </a:rPr>
              <a:t>true </a:t>
            </a:r>
            <a:r>
              <a:rPr lang="es-AR" sz="1900">
                <a:latin typeface="Roboto"/>
                <a:ea typeface="Roboto"/>
                <a:cs typeface="Roboto"/>
                <a:sym typeface="Roboto"/>
              </a:rPr>
              <a:t>y </a:t>
            </a:r>
            <a:r>
              <a:rPr b="1" i="1" lang="es-AR" sz="1900">
                <a:latin typeface="Roboto"/>
                <a:ea typeface="Roboto"/>
                <a:cs typeface="Roboto"/>
                <a:sym typeface="Roboto"/>
              </a:rPr>
              <a:t>false</a:t>
            </a:r>
            <a:r>
              <a:rPr lang="es-AR" sz="1900">
                <a:latin typeface="Roboto"/>
                <a:ea typeface="Roboto"/>
                <a:cs typeface="Roboto"/>
                <a:sym typeface="Roboto"/>
              </a:rPr>
              <a:t>.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g11e185a1772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11e185a1772_0_54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A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7" name="Google Shape;257;g11e185a1772_0_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11e185a1772_0_54"/>
          <p:cNvSpPr txBox="1"/>
          <p:nvPr/>
        </p:nvSpPr>
        <p:spPr>
          <a:xfrm>
            <a:off x="1499875" y="996625"/>
            <a:ext cx="729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s-AR" sz="2500">
                <a:latin typeface="Roboto"/>
                <a:ea typeface="Roboto"/>
                <a:cs typeface="Roboto"/>
                <a:sym typeface="Roboto"/>
              </a:rPr>
              <a:t>Tipos de datos</a:t>
            </a:r>
            <a:endParaRPr b="1" i="0" sz="2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9" name="Google Shape;259;g11e185a1772_0_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0616" y="1566025"/>
            <a:ext cx="8367993" cy="498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g11e185a1772_0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11e185a1772_0_74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A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6" name="Google Shape;266;g11e185a1772_0_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11e185a1772_0_74"/>
          <p:cNvSpPr txBox="1"/>
          <p:nvPr/>
        </p:nvSpPr>
        <p:spPr>
          <a:xfrm>
            <a:off x="1499875" y="996625"/>
            <a:ext cx="729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s-AR" sz="2500">
                <a:latin typeface="Roboto"/>
                <a:ea typeface="Roboto"/>
                <a:cs typeface="Roboto"/>
                <a:sym typeface="Roboto"/>
              </a:rPr>
              <a:t>Tipo de dato : caracter</a:t>
            </a:r>
            <a:endParaRPr b="1" i="0" sz="2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g11e185a1772_0_74"/>
          <p:cNvSpPr txBox="1"/>
          <p:nvPr/>
        </p:nvSpPr>
        <p:spPr>
          <a:xfrm>
            <a:off x="1711625" y="1803775"/>
            <a:ext cx="86502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Los valores de tipo </a:t>
            </a: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caracter</a:t>
            </a: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 representan un carácter </a:t>
            </a:r>
            <a:r>
              <a:rPr b="1" lang="es-AR" sz="1900">
                <a:latin typeface="Calibri"/>
                <a:ea typeface="Calibri"/>
                <a:cs typeface="Calibri"/>
                <a:sym typeface="Calibri"/>
              </a:rPr>
              <a:t>Unicode</a:t>
            </a: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Se escriben siempre entre comillas simples, por ejemplo 'a', 'A', '0', '9'. En Java un caracter se puede expresar por su código de la tabla Unicode en octal o en </a:t>
            </a: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hexadecimal</a:t>
            </a: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. Los caracteres que tienen una representación especial se indican en la siguiente tabla.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g11e185a1772_0_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0216" y="3526975"/>
            <a:ext cx="7248097" cy="310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g11e185a1772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11e185a1772_0_63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A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6" name="Google Shape;276;g11e185a1772_0_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11e185a1772_0_63"/>
          <p:cNvSpPr txBox="1"/>
          <p:nvPr/>
        </p:nvSpPr>
        <p:spPr>
          <a:xfrm>
            <a:off x="1499875" y="996625"/>
            <a:ext cx="729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s-AR" sz="2500">
                <a:latin typeface="Roboto"/>
                <a:ea typeface="Roboto"/>
                <a:cs typeface="Roboto"/>
                <a:sym typeface="Roboto"/>
              </a:rPr>
              <a:t>Tipo de dato : Textos</a:t>
            </a:r>
            <a:endParaRPr b="1" i="0" sz="2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g11e185a1772_0_63"/>
          <p:cNvSpPr txBox="1"/>
          <p:nvPr/>
        </p:nvSpPr>
        <p:spPr>
          <a:xfrm>
            <a:off x="1698450" y="1869625"/>
            <a:ext cx="7583700" cy="4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Un texto en Java pertenece a la clase </a:t>
            </a:r>
            <a:r>
              <a:rPr b="1" lang="es-AR" sz="1900"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y se expresa como el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texto entre comillas dobles. Un texto siempre debe aparecer en una sola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línea. Para dividir un texto en varias líneas se debe utilizar el operador +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para concatenar textos.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Un texto puede estar vacío o contener uno o más caracteres.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Por ejemplo: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“Hola Mundo” es un texto de 10 caracteres, mientras que “” es un texto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vacío y tiene 0 caracteres.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El texto “a” es diferente del carácter 'a' de tipo char.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19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                      String texto = “Mil Programadores Salteños”;</a:t>
            </a:r>
            <a:endParaRPr b="1" sz="19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 rot="-5400000">
            <a:off x="-248426" y="5711642"/>
            <a:ext cx="153926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A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1772652" y="2859632"/>
            <a:ext cx="9818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AR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Estructura de un programa en 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AR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Comentario - Identificadores - Variables - Tipos de Datos - Tipos Primitivos - Literales - Operadores - Expresiones - Conversión de tipos - Palabras reservadas 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1772652" y="1666707"/>
            <a:ext cx="981798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AR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AR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0" i="0" sz="4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9193427" y="6219568"/>
            <a:ext cx="268553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2"/>
          <p:cNvCxnSpPr/>
          <p:nvPr/>
        </p:nvCxnSpPr>
        <p:spPr>
          <a:xfrm>
            <a:off x="4100513" y="2731791"/>
            <a:ext cx="74901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g11e185a1772_0_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11e185a1772_0_85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A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5" name="Google Shape;285;g11e185a1772_0_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11e185a1772_0_85"/>
          <p:cNvSpPr txBox="1"/>
          <p:nvPr/>
        </p:nvSpPr>
        <p:spPr>
          <a:xfrm>
            <a:off x="1499875" y="996625"/>
            <a:ext cx="729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s-AR" sz="2500">
                <a:latin typeface="Roboto"/>
                <a:ea typeface="Roboto"/>
                <a:cs typeface="Roboto"/>
                <a:sym typeface="Roboto"/>
              </a:rPr>
              <a:t>Operadores</a:t>
            </a:r>
            <a:endParaRPr b="1" i="0" sz="2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g11e185a1772_0_85"/>
          <p:cNvSpPr txBox="1"/>
          <p:nvPr/>
        </p:nvSpPr>
        <p:spPr>
          <a:xfrm>
            <a:off x="1698450" y="1869625"/>
            <a:ext cx="9753600" cy="50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Cada tipo puede utilizar determinados operadores para realizar operaciones o cálculos.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900">
                <a:latin typeface="Calibri"/>
                <a:ea typeface="Calibri"/>
                <a:cs typeface="Calibri"/>
                <a:sym typeface="Calibri"/>
              </a:rPr>
              <a:t>Números enteros.</a:t>
            </a: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 Al realizar una operación entre dos números enteros, el resultado siempre es un número entero.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➔"/>
            </a:pP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Una operación unaria permite poner un signo delante: +5, -2.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➔"/>
            </a:pP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Una operación aditiva se refiere a la suma y la resta: 2+3, 5-2.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➔"/>
            </a:pP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Una operación multiplicativa multiplica o divide dos valores: 5*2, 5/2. El operador % calcula el resto de la división entera 5%2.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➔"/>
            </a:pP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Un incremento o decremento aumenta o decrementa en 1 el valor de una variable: ++numero, numero++, --numero, numero--. Si el operador va antes de la variable, primero se realiza la operación y se modifica el valor de la variable. Si el operador va después de la variable, su valor se modifica al final.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g11e185a1772_0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11e185a1772_0_96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A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4" name="Google Shape;294;g11e185a1772_0_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11e185a1772_0_96"/>
          <p:cNvSpPr txBox="1"/>
          <p:nvPr/>
        </p:nvSpPr>
        <p:spPr>
          <a:xfrm>
            <a:off x="1499875" y="996625"/>
            <a:ext cx="729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s-AR" sz="2500">
                <a:latin typeface="Roboto"/>
                <a:ea typeface="Roboto"/>
                <a:cs typeface="Roboto"/>
                <a:sym typeface="Roboto"/>
              </a:rPr>
              <a:t>Operadores</a:t>
            </a:r>
            <a:endParaRPr b="1" i="0" sz="2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g11e185a1772_0_96"/>
          <p:cNvSpPr txBox="1"/>
          <p:nvPr/>
        </p:nvSpPr>
        <p:spPr>
          <a:xfrm>
            <a:off x="1698450" y="1869625"/>
            <a:ext cx="9753600" cy="47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➔"/>
            </a:pPr>
            <a:r>
              <a:rPr lang="es-A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operador relacional permiten comparar dos valores: &gt;, &lt;, &gt;= y &lt;=.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resultado de la comparación es un valor booleano que indica si la relación es verdadera o falsa.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➔"/>
            </a:pPr>
            <a:r>
              <a:rPr lang="es-A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operador de igualdad compara si dos valores son iguales o no. El operador == devuelve  verdadero si los dos valores son iguales, el operador != devuelve verdadero si son diferentes. El resultado de la comparación es un valor booleano que indica si la igualdad o desigualdad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verdadera o falsa.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➔"/>
            </a:pPr>
            <a:r>
              <a:rPr lang="es-A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operador de asignación permite asignar un valor o el resultado de una operación a una variable: =, +=, -=, *=, /=, %=.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g11e185a1772_0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11e185a1772_0_105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A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3" name="Google Shape;303;g11e185a1772_0_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11e185a1772_0_105"/>
          <p:cNvSpPr txBox="1"/>
          <p:nvPr/>
        </p:nvSpPr>
        <p:spPr>
          <a:xfrm>
            <a:off x="1499875" y="996625"/>
            <a:ext cx="729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s-AR" sz="2500">
                <a:latin typeface="Roboto"/>
                <a:ea typeface="Roboto"/>
                <a:cs typeface="Roboto"/>
                <a:sym typeface="Roboto"/>
              </a:rPr>
              <a:t>Operadores</a:t>
            </a:r>
            <a:endParaRPr b="1" i="0" sz="2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g11e185a1772_0_105"/>
          <p:cNvSpPr txBox="1"/>
          <p:nvPr/>
        </p:nvSpPr>
        <p:spPr>
          <a:xfrm>
            <a:off x="1698450" y="1869625"/>
            <a:ext cx="97536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Números reales.</a:t>
            </a:r>
            <a:r>
              <a:rPr lang="es-A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los números reales se aplican los mismos operadores que con los números enteros. Si se realizan operaciones unarias, aditivas o multiplicativas, el resultado es un número real. También se pueden aplicar los operadores relacionales para comparar dos números reales.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a = 15.56;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b = 20.45;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+ b  ,  a * b  ,   a / b   ,   a - b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&lt; b   ,   a == b   , b  &lt;   a   a &lt;&gt; b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g11e185a1772_0_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11e185a1772_0_114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A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2" name="Google Shape;312;g11e185a1772_0_1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11e185a1772_0_114"/>
          <p:cNvSpPr txBox="1"/>
          <p:nvPr/>
        </p:nvSpPr>
        <p:spPr>
          <a:xfrm>
            <a:off x="1499875" y="996625"/>
            <a:ext cx="729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s-AR" sz="2500">
                <a:latin typeface="Roboto"/>
                <a:ea typeface="Roboto"/>
                <a:cs typeface="Roboto"/>
                <a:sym typeface="Roboto"/>
              </a:rPr>
              <a:t>Operadores Lógicos</a:t>
            </a:r>
            <a:endParaRPr b="1" i="0" sz="2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g11e185a1772_0_114"/>
          <p:cNvSpPr txBox="1"/>
          <p:nvPr/>
        </p:nvSpPr>
        <p:spPr>
          <a:xfrm>
            <a:off x="1698450" y="1869625"/>
            <a:ext cx="9753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operadores que se aplican a los valores lógicos son: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negación</a:t>
            </a:r>
            <a:r>
              <a:rPr lang="es-A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s-A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lógico</a:t>
            </a:r>
            <a:r>
              <a:rPr lang="es-A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s-A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lógico</a:t>
            </a:r>
            <a:r>
              <a:rPr lang="es-A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negación (!) devuelve </a:t>
            </a:r>
            <a:r>
              <a:rPr i="1" lang="es-A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</a:t>
            </a:r>
            <a:r>
              <a:rPr lang="es-A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operando es false.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i="1" lang="es-A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</a:t>
            </a:r>
            <a:r>
              <a:rPr lang="es-A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lógico (&amp;&amp;) devuelve </a:t>
            </a:r>
            <a:r>
              <a:rPr i="1" lang="es-A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 </a:t>
            </a:r>
            <a:r>
              <a:rPr lang="es-A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uno de los operandos es </a:t>
            </a:r>
            <a:r>
              <a:rPr i="1" lang="es-A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lang="es-A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i="1" lang="es-A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s-A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lógico (||) devuelve </a:t>
            </a:r>
            <a:r>
              <a:rPr i="1" lang="es-A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</a:t>
            </a:r>
            <a:r>
              <a:rPr lang="es-A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uno de los operandos es </a:t>
            </a:r>
            <a:r>
              <a:rPr i="1" lang="es-A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s-A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g11e185a1772_0_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1616" y="4863625"/>
            <a:ext cx="249555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1e185a1772_0_1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43166" y="4711225"/>
            <a:ext cx="2476500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1e185a1772_0_114"/>
          <p:cNvSpPr txBox="1"/>
          <p:nvPr/>
        </p:nvSpPr>
        <p:spPr>
          <a:xfrm>
            <a:off x="1698450" y="4476550"/>
            <a:ext cx="82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latin typeface="Calibri"/>
                <a:ea typeface="Calibri"/>
                <a:cs typeface="Calibri"/>
                <a:sym typeface="Calibri"/>
              </a:rPr>
              <a:t>           &amp;: AND lógico a nivel de bit (op1 &amp; op2).                                              |: OR lógico a nivel de bit (op1 | op2).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g11e185a1772_0_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11e185a1772_0_128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A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4" name="Google Shape;324;g11e185a1772_0_1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11e185a1772_0_128"/>
          <p:cNvSpPr txBox="1"/>
          <p:nvPr/>
        </p:nvSpPr>
        <p:spPr>
          <a:xfrm>
            <a:off x="1499875" y="996625"/>
            <a:ext cx="729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s-AR" sz="2500">
                <a:latin typeface="Roboto"/>
                <a:ea typeface="Roboto"/>
                <a:cs typeface="Roboto"/>
                <a:sym typeface="Roboto"/>
              </a:rPr>
              <a:t>Expresiones</a:t>
            </a:r>
            <a:endParaRPr b="1" i="0" sz="2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g11e185a1772_0_128"/>
          <p:cNvSpPr txBox="1"/>
          <p:nvPr/>
        </p:nvSpPr>
        <p:spPr>
          <a:xfrm>
            <a:off x="1698450" y="1869625"/>
            <a:ext cx="9753600" cy="55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Una expresión permite realizar operaciones entre valores utilizando distintos operadores. Las expresiones son útiles para representar las fórmulas matemáticas que se utilizan para realizar cálculos.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En Java se pueden definir expresiones tan complejas como sea necesario.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Por ejemplo, para convertir una temperatura de grados Fahrenheit a Centígrados se utiliza la fórmula: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900">
                <a:latin typeface="Calibri"/>
                <a:ea typeface="Calibri"/>
                <a:cs typeface="Calibri"/>
                <a:sym typeface="Calibri"/>
              </a:rPr>
              <a:t>C = ((F – 32) * 5) / 9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En este ejemplo </a:t>
            </a:r>
            <a:r>
              <a:rPr b="1" lang="es-AR" sz="19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 representa la temperatura en grados centígrados y </a:t>
            </a:r>
            <a:r>
              <a:rPr b="1" lang="es-AR" sz="190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 en grados Fahrenheit. La fórmula en Java, utilizando las variables </a:t>
            </a: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centígrados</a:t>
            </a: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 y fahrenheit de tipo double.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900">
                <a:latin typeface="Calibri"/>
                <a:ea typeface="Calibri"/>
                <a:cs typeface="Calibri"/>
                <a:sym typeface="Calibri"/>
              </a:rPr>
              <a:t>centigrados = ((fahrenheit – 32.0) * 5.0)) / 9.0;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g11e185a1772_0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11e185a1772_0_141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A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3" name="Google Shape;333;g11e185a1772_0_1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11e185a1772_0_141"/>
          <p:cNvSpPr txBox="1"/>
          <p:nvPr/>
        </p:nvSpPr>
        <p:spPr>
          <a:xfrm>
            <a:off x="1499875" y="996625"/>
            <a:ext cx="729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s-AR" sz="2500">
                <a:latin typeface="Roboto"/>
                <a:ea typeface="Roboto"/>
                <a:cs typeface="Roboto"/>
                <a:sym typeface="Roboto"/>
              </a:rPr>
              <a:t>Expresiones - Prioridad de operadores</a:t>
            </a:r>
            <a:endParaRPr b="1" i="0" sz="2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g11e185a1772_0_141"/>
          <p:cNvSpPr txBox="1"/>
          <p:nvPr/>
        </p:nvSpPr>
        <p:spPr>
          <a:xfrm>
            <a:off x="1698450" y="1717225"/>
            <a:ext cx="9753600" cy="57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Toda la expresión se evalúa a un valor. El orden de los cálculos depende del orden de prioridad de los operadores: primero los operadores unarios, después los multiplicativos, de izquierda a derecha, después los operadores aditivos, de izquierda a derecha, después los operadores de relación y por último los operadores de asignación.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Por ejemplo, la expresión </a:t>
            </a:r>
            <a:r>
              <a:rPr b="1" lang="es-AR" sz="1900">
                <a:latin typeface="Calibri"/>
                <a:ea typeface="Calibri"/>
                <a:cs typeface="Calibri"/>
                <a:sym typeface="Calibri"/>
              </a:rPr>
              <a:t>x = -3 + 2 * 4 – 12 / 6 + 5</a:t>
            </a: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 se calcula en el orden siguiente: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900">
                <a:solidFill>
                  <a:srgbClr val="85200C"/>
                </a:solidFill>
                <a:latin typeface="Calibri"/>
                <a:ea typeface="Calibri"/>
                <a:cs typeface="Calibri"/>
                <a:sym typeface="Calibri"/>
              </a:rPr>
              <a:t>Primero se aplica el operador unario (-) a 3 y se obtiene -3. A continuación se evalúan los operadores multiplicativos de izquierda a derecha. Se calcula el producto de 2 * 4 y se obtiene 8, después se divide 12 / 6 y se obtiene 2. Al finalizar estas operaciones la expresión queda x = -3 + 8 – 2 + 5. Por último, se evalúan los operadores aditivos de izquierda a derecha y se obtiene 8.</a:t>
            </a:r>
            <a:endParaRPr sz="1900">
              <a:solidFill>
                <a:srgbClr val="8520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9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Cuando se desea modificar el orden de prioridad de los operadores es necesario utilizar paréntesis para indicar el orden de evaluación. Por ejemplo, al calcular el valor de y = -3 + 2 * (14 – 2) / 6 + 5 se obtiene 6.</a:t>
            </a:r>
            <a:endParaRPr sz="19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g11e185a1772_0_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g11e185a1772_0_152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A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2" name="Google Shape;342;g11e185a1772_0_1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11e185a1772_0_152"/>
          <p:cNvSpPr txBox="1"/>
          <p:nvPr/>
        </p:nvSpPr>
        <p:spPr>
          <a:xfrm>
            <a:off x="1499875" y="996625"/>
            <a:ext cx="729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s-AR" sz="2500">
                <a:latin typeface="Roboto"/>
                <a:ea typeface="Roboto"/>
                <a:cs typeface="Roboto"/>
                <a:sym typeface="Roboto"/>
              </a:rPr>
              <a:t>Expresiones - </a:t>
            </a:r>
            <a:r>
              <a:rPr b="1" lang="es-AR" sz="2500">
                <a:latin typeface="Roboto"/>
                <a:ea typeface="Roboto"/>
                <a:cs typeface="Roboto"/>
                <a:sym typeface="Roboto"/>
              </a:rPr>
              <a:t>Aritmético</a:t>
            </a:r>
            <a:r>
              <a:rPr b="1" lang="es-AR" sz="2500"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b="1" lang="es-AR" sz="2500">
                <a:latin typeface="Roboto"/>
                <a:ea typeface="Roboto"/>
                <a:cs typeface="Roboto"/>
                <a:sym typeface="Roboto"/>
              </a:rPr>
              <a:t>Lógicas</a:t>
            </a:r>
            <a:endParaRPr b="1" i="0" sz="2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g11e185a1772_0_152"/>
          <p:cNvSpPr txBox="1"/>
          <p:nvPr/>
        </p:nvSpPr>
        <p:spPr>
          <a:xfrm>
            <a:off x="1698450" y="1717225"/>
            <a:ext cx="97536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Una expresión </a:t>
            </a:r>
            <a:r>
              <a:rPr i="1" lang="es-AR" sz="1900">
                <a:latin typeface="Calibri"/>
                <a:ea typeface="Calibri"/>
                <a:cs typeface="Calibri"/>
                <a:sym typeface="Calibri"/>
              </a:rPr>
              <a:t>aritmético-lógica</a:t>
            </a: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 devuelve un valor lógico verdadero o falso. En este tipo de expresiones se utilizan operadores aritméticos, operadores relacionales y de igualdad. Por ejemplo, una expresión lógica puede ser: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900">
                <a:latin typeface="Calibri"/>
                <a:ea typeface="Calibri"/>
                <a:cs typeface="Calibri"/>
                <a:sym typeface="Calibri"/>
              </a:rPr>
              <a:t>(10 – 2) &gt; (5 – 3)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11e185a1772_0_152"/>
          <p:cNvSpPr txBox="1"/>
          <p:nvPr/>
        </p:nvSpPr>
        <p:spPr>
          <a:xfrm>
            <a:off x="1882775" y="3875675"/>
            <a:ext cx="8637000" cy="2247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>
                <a:latin typeface="Calibri"/>
                <a:ea typeface="Calibri"/>
                <a:cs typeface="Calibri"/>
                <a:sym typeface="Calibri"/>
              </a:rPr>
              <a:t>En una expresión aritmético-lógica se pueden combinar varias expresiones con operadores lógicos. La </a:t>
            </a:r>
            <a:r>
              <a:rPr lang="es-AR" sz="2000">
                <a:latin typeface="Calibri"/>
                <a:ea typeface="Calibri"/>
                <a:cs typeface="Calibri"/>
                <a:sym typeface="Calibri"/>
              </a:rPr>
              <a:t>precedencia</a:t>
            </a:r>
            <a:r>
              <a:rPr lang="es-AR" sz="2000">
                <a:latin typeface="Calibri"/>
                <a:ea typeface="Calibri"/>
                <a:cs typeface="Calibri"/>
                <a:sym typeface="Calibri"/>
              </a:rPr>
              <a:t> de los operadores lógicos es menor que la de los operadores relacionales, por lo que primero se evalúan las desigualdades y después los operadores lógicos. El orden de prioridad de los operadores lógicos es el siguiente: primero la negación, después el Y lógico y por último el O lógico. La prioridad de los operadores de asignación es la menor de todas.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g11e185a1772_0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13964" y="2453331"/>
            <a:ext cx="1225378" cy="88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11e185a1772_0_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11e185a1772_0_163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A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3" name="Google Shape;353;g11e185a1772_0_1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g11e185a1772_0_1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48212" y="2929411"/>
            <a:ext cx="3495675" cy="39285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g11e185a1772_0_163"/>
          <p:cNvSpPr/>
          <p:nvPr/>
        </p:nvSpPr>
        <p:spPr>
          <a:xfrm>
            <a:off x="7677975" y="1174088"/>
            <a:ext cx="3271800" cy="2357400"/>
          </a:xfrm>
          <a:prstGeom prst="cloudCallout">
            <a:avLst>
              <a:gd fmla="val -72040" name="adj1"/>
              <a:gd fmla="val 39192" name="adj2"/>
            </a:avLst>
          </a:prstGeom>
          <a:noFill/>
          <a:ln cap="flat" cmpd="sng" w="28575">
            <a:solidFill>
              <a:srgbClr val="1938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Mejor me lo explicas con un ejemplito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11e185a1772_0_163"/>
          <p:cNvSpPr/>
          <p:nvPr/>
        </p:nvSpPr>
        <p:spPr>
          <a:xfrm>
            <a:off x="2814638" y="2114550"/>
            <a:ext cx="2385900" cy="1455600"/>
          </a:xfrm>
          <a:prstGeom prst="wedgeEllipseCallout">
            <a:avLst>
              <a:gd fmla="val 55797" name="adj1"/>
              <a:gd fmla="val 37309" name="adj2"/>
            </a:avLst>
          </a:prstGeom>
          <a:noFill/>
          <a:ln cap="flat" cmpd="sng" w="28575">
            <a:solidFill>
              <a:srgbClr val="1938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Necesito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una ayudita</a:t>
            </a:r>
            <a:endParaRPr b="0" i="0" sz="18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g11e185a1772_0_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11e185a1772_0_173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A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3" name="Google Shape;363;g11e185a1772_0_1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g11e185a1772_0_173"/>
          <p:cNvSpPr txBox="1"/>
          <p:nvPr/>
        </p:nvSpPr>
        <p:spPr>
          <a:xfrm>
            <a:off x="1499875" y="996625"/>
            <a:ext cx="729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s-AR" sz="2500">
                <a:latin typeface="Roboto"/>
                <a:ea typeface="Roboto"/>
                <a:cs typeface="Roboto"/>
                <a:sym typeface="Roboto"/>
              </a:rPr>
              <a:t>Expresiones - Aritmético-Lógicas</a:t>
            </a:r>
            <a:endParaRPr b="1" i="0" sz="2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g11e185a1772_0_173"/>
          <p:cNvSpPr txBox="1"/>
          <p:nvPr/>
        </p:nvSpPr>
        <p:spPr>
          <a:xfrm>
            <a:off x="1698450" y="1717225"/>
            <a:ext cx="9753600" cy="3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Por ejemplo, la expresión </a:t>
            </a:r>
            <a:r>
              <a:rPr b="1" lang="es-AR" sz="2000">
                <a:latin typeface="Calibri"/>
                <a:ea typeface="Calibri"/>
                <a:cs typeface="Calibri"/>
                <a:sym typeface="Calibri"/>
              </a:rPr>
              <a:t>3 + 5 &lt; 5 * 2 || 3 &gt; 8 &amp;&amp; 7 &gt; 6 – 2</a:t>
            </a: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 se evalúa en el orden siguiente.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Primero se evalúan las expresiones aritméticas y se obtiene la expresión lógica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900">
                <a:latin typeface="Calibri"/>
                <a:ea typeface="Calibri"/>
                <a:cs typeface="Calibri"/>
                <a:sym typeface="Calibri"/>
              </a:rPr>
              <a:t>8 &lt; 10 || 3 &gt; 8 &amp;&amp; 7 &gt; 4</a:t>
            </a: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.  A continuación se evalúan los operadores relacionales y se obtiene </a:t>
            </a:r>
            <a:r>
              <a:rPr i="1" lang="es-AR" sz="1900">
                <a:latin typeface="Calibri"/>
                <a:ea typeface="Calibri"/>
                <a:cs typeface="Calibri"/>
                <a:sym typeface="Calibri"/>
              </a:rPr>
              <a:t>true </a:t>
            </a: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|| </a:t>
            </a:r>
            <a:r>
              <a:rPr i="1" lang="es-AR" sz="1900">
                <a:latin typeface="Calibri"/>
                <a:ea typeface="Calibri"/>
                <a:cs typeface="Calibri"/>
                <a:sym typeface="Calibri"/>
              </a:rPr>
              <a:t>false </a:t>
            </a: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&amp;&amp; </a:t>
            </a:r>
            <a:r>
              <a:rPr i="1" lang="es-AR" sz="1900"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.  Ahora se evalúa el operador </a:t>
            </a:r>
            <a:r>
              <a:rPr i="1" lang="es-AR" sz="1900"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lógico con los operandos </a:t>
            </a:r>
            <a:r>
              <a:rPr i="1" lang="es-AR" sz="1900">
                <a:latin typeface="Calibri"/>
                <a:ea typeface="Calibri"/>
                <a:cs typeface="Calibri"/>
                <a:sym typeface="Calibri"/>
              </a:rPr>
              <a:t>false </a:t>
            </a: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&amp;&amp; </a:t>
            </a:r>
            <a:r>
              <a:rPr i="1" lang="es-AR" sz="1900">
                <a:latin typeface="Calibri"/>
                <a:ea typeface="Calibri"/>
                <a:cs typeface="Calibri"/>
                <a:sym typeface="Calibri"/>
              </a:rPr>
              <a:t>true </a:t>
            </a: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y se obtiene </a:t>
            </a:r>
            <a:r>
              <a:rPr i="1" lang="es-AR" sz="1900"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.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Por último, se evalúa el operador </a:t>
            </a:r>
            <a:r>
              <a:rPr i="1" lang="es-AR" sz="19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 lógico con los operandos </a:t>
            </a:r>
            <a:r>
              <a:rPr i="1" lang="es-AR" sz="1900">
                <a:latin typeface="Calibri"/>
                <a:ea typeface="Calibri"/>
                <a:cs typeface="Calibri"/>
                <a:sym typeface="Calibri"/>
              </a:rPr>
              <a:t>true </a:t>
            </a: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|| </a:t>
            </a:r>
            <a:r>
              <a:rPr i="1" lang="es-AR" sz="1900">
                <a:latin typeface="Calibri"/>
                <a:ea typeface="Calibri"/>
                <a:cs typeface="Calibri"/>
                <a:sym typeface="Calibri"/>
              </a:rPr>
              <a:t>false </a:t>
            </a: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y se obtiene </a:t>
            </a:r>
            <a:r>
              <a:rPr i="1" lang="es-AR" sz="1900"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, el valor final de la expresión.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g11e185a1772_0_173"/>
          <p:cNvSpPr txBox="1"/>
          <p:nvPr/>
        </p:nvSpPr>
        <p:spPr>
          <a:xfrm>
            <a:off x="2035175" y="4866275"/>
            <a:ext cx="8637000" cy="1416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latin typeface="Calibri"/>
                <a:ea typeface="Calibri"/>
                <a:cs typeface="Calibri"/>
                <a:sym typeface="Calibri"/>
              </a:rPr>
              <a:t>Los operadores lógicos </a:t>
            </a:r>
            <a:r>
              <a:rPr b="1" lang="es-AR" sz="2000">
                <a:latin typeface="Calibri"/>
                <a:ea typeface="Calibri"/>
                <a:cs typeface="Calibri"/>
                <a:sym typeface="Calibri"/>
              </a:rPr>
              <a:t>&amp;&amp;</a:t>
            </a:r>
            <a:r>
              <a:rPr lang="es-AR" sz="2000"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b="1" lang="es-AR" sz="2000">
                <a:latin typeface="Calibri"/>
                <a:ea typeface="Calibri"/>
                <a:cs typeface="Calibri"/>
                <a:sym typeface="Calibri"/>
              </a:rPr>
              <a:t>||</a:t>
            </a:r>
            <a:r>
              <a:rPr lang="es-AR" sz="2000">
                <a:latin typeface="Calibri"/>
                <a:ea typeface="Calibri"/>
                <a:cs typeface="Calibri"/>
                <a:sym typeface="Calibri"/>
              </a:rPr>
              <a:t> se evalúan por cortocircuito. Esto significa que al evaluar a &amp;&amp; b, si a es </a:t>
            </a:r>
            <a:r>
              <a:rPr i="1" lang="es-AR" sz="2000">
                <a:latin typeface="Calibri"/>
                <a:ea typeface="Calibri"/>
                <a:cs typeface="Calibri"/>
                <a:sym typeface="Calibri"/>
              </a:rPr>
              <a:t>falso</a:t>
            </a:r>
            <a:r>
              <a:rPr lang="es-AR" sz="2000">
                <a:latin typeface="Calibri"/>
                <a:ea typeface="Calibri"/>
                <a:cs typeface="Calibri"/>
                <a:sym typeface="Calibri"/>
              </a:rPr>
              <a:t>, no es necesario evaluar b porque la expresión es </a:t>
            </a:r>
            <a:r>
              <a:rPr i="1" lang="es-AR" sz="2000">
                <a:latin typeface="Calibri"/>
                <a:ea typeface="Calibri"/>
                <a:cs typeface="Calibri"/>
                <a:sym typeface="Calibri"/>
              </a:rPr>
              <a:t>falsa</a:t>
            </a:r>
            <a:r>
              <a:rPr lang="es-AR" sz="2000">
                <a:latin typeface="Calibri"/>
                <a:ea typeface="Calibri"/>
                <a:cs typeface="Calibri"/>
                <a:sym typeface="Calibri"/>
              </a:rPr>
              <a:t>. De forma similar, al evaluar a || b, si a es </a:t>
            </a:r>
            <a:r>
              <a:rPr i="1" lang="es-AR" sz="2000">
                <a:latin typeface="Calibri"/>
                <a:ea typeface="Calibri"/>
                <a:cs typeface="Calibri"/>
                <a:sym typeface="Calibri"/>
              </a:rPr>
              <a:t>verdadero</a:t>
            </a:r>
            <a:r>
              <a:rPr lang="es-AR" sz="2000">
                <a:latin typeface="Calibri"/>
                <a:ea typeface="Calibri"/>
                <a:cs typeface="Calibri"/>
                <a:sym typeface="Calibri"/>
              </a:rPr>
              <a:t>, no es necesario evaluar b porque la expresión es </a:t>
            </a:r>
            <a:r>
              <a:rPr i="1" lang="es-AR" sz="2000">
                <a:latin typeface="Calibri"/>
                <a:ea typeface="Calibri"/>
                <a:cs typeface="Calibri"/>
                <a:sym typeface="Calibri"/>
              </a:rPr>
              <a:t>verdadera</a:t>
            </a:r>
            <a:r>
              <a:rPr lang="es-AR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g11e185a1772_0_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11e185a1772_0_186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A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3" name="Google Shape;373;g11e185a1772_0_1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g11e185a1772_0_186"/>
          <p:cNvSpPr txBox="1"/>
          <p:nvPr/>
        </p:nvSpPr>
        <p:spPr>
          <a:xfrm>
            <a:off x="1499875" y="996625"/>
            <a:ext cx="729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s-AR" sz="2500">
                <a:latin typeface="Roboto"/>
                <a:ea typeface="Roboto"/>
                <a:cs typeface="Roboto"/>
                <a:sym typeface="Roboto"/>
              </a:rPr>
              <a:t>Conversión</a:t>
            </a:r>
            <a:r>
              <a:rPr b="1" lang="es-AR" sz="2500">
                <a:latin typeface="Roboto"/>
                <a:ea typeface="Roboto"/>
                <a:cs typeface="Roboto"/>
                <a:sym typeface="Roboto"/>
              </a:rPr>
              <a:t> de tipos</a:t>
            </a:r>
            <a:endParaRPr b="1" i="0" sz="2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g11e185a1772_0_186"/>
          <p:cNvSpPr txBox="1"/>
          <p:nvPr/>
        </p:nvSpPr>
        <p:spPr>
          <a:xfrm>
            <a:off x="1698450" y="1641025"/>
            <a:ext cx="9753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Muchas veces es necesario realizar conversiones de tipos cuando se evalúa una expresión aritmética. Por ejemplo, si después de realizar el cálculo de conversión de grados Fahrenheit a Centígrados se quiere almacenar el resultado en la variable de tipo entero temperatura, es necesario hacer una conversión de tipos. La fórmula en Java, utilizando las variables </a:t>
            </a: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centígrados</a:t>
            </a: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 y fahrenheit de tipo double.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900">
                <a:latin typeface="Calibri"/>
                <a:ea typeface="Calibri"/>
                <a:cs typeface="Calibri"/>
                <a:sym typeface="Calibri"/>
              </a:rPr>
              <a:t>centigrados = ((fahrenheit – 32.0) * 5.0)) / 9.0;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Antes de asignar el valor resultante a la variable temperatura, que almacena un valor entero, es necesario convertir el valor de tipo double de la variable </a:t>
            </a: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centígrados</a:t>
            </a: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 a int.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900">
                <a:latin typeface="Calibri"/>
                <a:ea typeface="Calibri"/>
                <a:cs typeface="Calibri"/>
                <a:sym typeface="Calibri"/>
              </a:rPr>
              <a:t>int temperatura = (int) centigrados;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11e185a1772_0_186"/>
          <p:cNvSpPr txBox="1"/>
          <p:nvPr/>
        </p:nvSpPr>
        <p:spPr>
          <a:xfrm>
            <a:off x="2035175" y="5323475"/>
            <a:ext cx="8637000" cy="1416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➔"/>
            </a:pPr>
            <a:r>
              <a:rPr lang="es-AR" sz="2000">
                <a:latin typeface="Calibri"/>
                <a:ea typeface="Calibri"/>
                <a:cs typeface="Calibri"/>
                <a:sym typeface="Calibri"/>
              </a:rPr>
              <a:t>Las conversiones implícitas se resuelven en tiempo de compilación.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➔"/>
            </a:pPr>
            <a:r>
              <a:rPr lang="es-AR" sz="2000">
                <a:latin typeface="Calibri"/>
                <a:ea typeface="Calibri"/>
                <a:cs typeface="Calibri"/>
                <a:sym typeface="Calibri"/>
              </a:rPr>
              <a:t>El upcasting se realizan implícitamente.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➔"/>
            </a:pPr>
            <a:r>
              <a:rPr lang="es-AR" sz="2000">
                <a:latin typeface="Calibri"/>
                <a:ea typeface="Calibri"/>
                <a:cs typeface="Calibri"/>
                <a:sym typeface="Calibri"/>
              </a:rPr>
              <a:t>El downcasting se realizan explícitamente y se resuelve en tiempo de ejecución.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 rot="-5400000">
            <a:off x="-248426" y="5711642"/>
            <a:ext cx="153926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A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/>
          <p:nvPr>
            <p:ph type="title"/>
          </p:nvPr>
        </p:nvSpPr>
        <p:spPr>
          <a:xfrm>
            <a:off x="1614820" y="1502834"/>
            <a:ext cx="9958055" cy="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</a:pPr>
            <a:r>
              <a:rPr b="1" lang="es-AR" sz="2400">
                <a:latin typeface="Roboto"/>
                <a:ea typeface="Roboto"/>
                <a:cs typeface="Roboto"/>
                <a:sym typeface="Roboto"/>
              </a:rPr>
              <a:t>Estructura de un programa en Java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1614820" y="2282457"/>
            <a:ext cx="9958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733425" marR="63182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rgbClr val="19385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99625" y="2131450"/>
            <a:ext cx="8610406" cy="45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7142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3"/>
          <p:cNvSpPr txBox="1"/>
          <p:nvPr/>
        </p:nvSpPr>
        <p:spPr>
          <a:xfrm>
            <a:off x="535459" y="3417288"/>
            <a:ext cx="82296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WEB: </a:t>
            </a:r>
            <a:r>
              <a:rPr b="0" i="0" lang="es-AR" sz="1200" u="sng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http://milprogramadores.unsa.edu.ar/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CANAL TELEGRAM: </a:t>
            </a:r>
            <a:r>
              <a:rPr b="0" i="0" lang="es-AR" sz="1200" u="sng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https://t.me/milprogramadoressaltenios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CENTRO DE AYUDA: </a:t>
            </a:r>
            <a:r>
              <a:rPr b="0" i="0" lang="es-AR" sz="1200" u="sng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http://ayudamilprogramadores.com/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23"/>
          <p:cNvSpPr txBox="1"/>
          <p:nvPr/>
        </p:nvSpPr>
        <p:spPr>
          <a:xfrm>
            <a:off x="75655" y="1688250"/>
            <a:ext cx="67086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AR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Gracias.</a:t>
            </a:r>
            <a:endParaRPr b="1" i="0" sz="4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 txBox="1"/>
          <p:nvPr/>
        </p:nvSpPr>
        <p:spPr>
          <a:xfrm rot="-5400000">
            <a:off x="-248426" y="5711642"/>
            <a:ext cx="153926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A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 txBox="1"/>
          <p:nvPr>
            <p:ph type="title"/>
          </p:nvPr>
        </p:nvSpPr>
        <p:spPr>
          <a:xfrm>
            <a:off x="1253209" y="1192350"/>
            <a:ext cx="5612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1" lang="es-AR" sz="2800">
                <a:latin typeface="Roboto"/>
                <a:ea typeface="Roboto"/>
                <a:cs typeface="Roboto"/>
                <a:sym typeface="Roboto"/>
              </a:rPr>
              <a:t>Distintas partes de un programa</a:t>
            </a:r>
            <a:endParaRPr b="1"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1509750" y="1864975"/>
            <a:ext cx="87921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35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193859"/>
                </a:solidFill>
                <a:latin typeface="Roboto"/>
                <a:ea typeface="Roboto"/>
                <a:cs typeface="Roboto"/>
                <a:sym typeface="Roboto"/>
              </a:rPr>
              <a:t>En la estructura del programa podemos ver los diferentes componentes que tiene cualquier programa escrito en Java, estos son:</a:t>
            </a:r>
            <a:endParaRPr b="0" i="0" sz="1800" u="none" cap="none" strike="noStrike">
              <a:solidFill>
                <a:srgbClr val="1938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1509750" y="2779375"/>
            <a:ext cx="87921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5600" lvl="0" marL="45720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3859"/>
              </a:buClr>
              <a:buSzPts val="2000"/>
              <a:buFont typeface="Roboto"/>
              <a:buChar char="●"/>
            </a:pPr>
            <a:r>
              <a:rPr b="1" i="0" lang="es-AR" sz="2000" u="none" cap="none" strike="noStrike">
                <a:solidFill>
                  <a:srgbClr val="193859"/>
                </a:solidFill>
                <a:latin typeface="Roboto"/>
                <a:ea typeface="Roboto"/>
                <a:cs typeface="Roboto"/>
                <a:sym typeface="Roboto"/>
              </a:rPr>
              <a:t>Comentarios</a:t>
            </a:r>
            <a:endParaRPr b="1" i="0" sz="2000" u="none" cap="none" strike="noStrike">
              <a:solidFill>
                <a:srgbClr val="1938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3859"/>
              </a:buClr>
              <a:buSzPts val="2000"/>
              <a:buFont typeface="Roboto"/>
              <a:buChar char="●"/>
            </a:pPr>
            <a:r>
              <a:rPr b="1" i="0" lang="es-AR" sz="2000" u="none" cap="none" strike="noStrike">
                <a:solidFill>
                  <a:srgbClr val="193859"/>
                </a:solidFill>
                <a:latin typeface="Roboto"/>
                <a:ea typeface="Roboto"/>
                <a:cs typeface="Roboto"/>
                <a:sym typeface="Roboto"/>
              </a:rPr>
              <a:t>Definición de la clase</a:t>
            </a:r>
            <a:endParaRPr b="1" i="0" sz="2000" u="none" cap="none" strike="noStrike">
              <a:solidFill>
                <a:srgbClr val="1938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3859"/>
              </a:buClr>
              <a:buSzPts val="2000"/>
              <a:buFont typeface="Roboto"/>
              <a:buChar char="●"/>
            </a:pPr>
            <a:r>
              <a:rPr b="1" i="0" lang="es-AR" sz="2000" u="none" cap="none" strike="noStrike">
                <a:solidFill>
                  <a:srgbClr val="193859"/>
                </a:solidFill>
                <a:latin typeface="Roboto"/>
                <a:ea typeface="Roboto"/>
                <a:cs typeface="Roboto"/>
                <a:sym typeface="Roboto"/>
              </a:rPr>
              <a:t>Definición de un método</a:t>
            </a:r>
            <a:endParaRPr b="1" i="0" sz="2000" u="none" cap="none" strike="noStrike">
              <a:solidFill>
                <a:srgbClr val="1938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3859"/>
              </a:buClr>
              <a:buSzPts val="2000"/>
              <a:buFont typeface="Roboto"/>
              <a:buChar char="●"/>
            </a:pPr>
            <a:r>
              <a:rPr b="1" i="0" lang="es-AR" sz="2000" u="none" cap="none" strike="noStrike">
                <a:solidFill>
                  <a:srgbClr val="193859"/>
                </a:solidFill>
                <a:latin typeface="Roboto"/>
                <a:ea typeface="Roboto"/>
                <a:cs typeface="Roboto"/>
                <a:sym typeface="Roboto"/>
              </a:rPr>
              <a:t>Sentencia</a:t>
            </a:r>
            <a:endParaRPr b="1" i="0" sz="2000" u="none" cap="none" strike="noStrike">
              <a:solidFill>
                <a:srgbClr val="1938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 txBox="1"/>
          <p:nvPr/>
        </p:nvSpPr>
        <p:spPr>
          <a:xfrm rot="-5400000">
            <a:off x="-248426" y="5711642"/>
            <a:ext cx="153926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A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>
            <p:ph type="title"/>
          </p:nvPr>
        </p:nvSpPr>
        <p:spPr>
          <a:xfrm>
            <a:off x="1519225" y="1310475"/>
            <a:ext cx="52242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1" lang="es-AR" sz="2800">
                <a:latin typeface="Roboto"/>
                <a:ea typeface="Roboto"/>
                <a:cs typeface="Roboto"/>
                <a:sym typeface="Roboto"/>
              </a:rPr>
              <a:t>Distintas partes de un programa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99625" y="2131450"/>
            <a:ext cx="8610406" cy="454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/>
          <p:nvPr/>
        </p:nvSpPr>
        <p:spPr>
          <a:xfrm>
            <a:off x="1490000" y="2299150"/>
            <a:ext cx="8476200" cy="14307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1499875" y="3976650"/>
            <a:ext cx="3295800" cy="572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1776175" y="4716725"/>
            <a:ext cx="5763000" cy="522900"/>
          </a:xfrm>
          <a:prstGeom prst="rect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2220225" y="5269300"/>
            <a:ext cx="5131200" cy="335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10203125" y="2822150"/>
            <a:ext cx="15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Comentario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10131325" y="2810022"/>
            <a:ext cx="1297578" cy="443026"/>
          </a:xfrm>
          <a:custGeom>
            <a:rect b="b" l="l" r="r" t="t"/>
            <a:pathLst>
              <a:path extrusionOk="0" h="615314" w="2043430">
                <a:moveTo>
                  <a:pt x="0" y="102551"/>
                </a:moveTo>
                <a:lnTo>
                  <a:pt x="8059" y="62634"/>
                </a:lnTo>
                <a:lnTo>
                  <a:pt x="30036" y="30036"/>
                </a:lnTo>
                <a:lnTo>
                  <a:pt x="62634" y="8059"/>
                </a:lnTo>
                <a:lnTo>
                  <a:pt x="102552" y="0"/>
                </a:lnTo>
                <a:lnTo>
                  <a:pt x="1940447" y="0"/>
                </a:lnTo>
                <a:lnTo>
                  <a:pt x="1979692" y="7806"/>
                </a:lnTo>
                <a:lnTo>
                  <a:pt x="2012963" y="30036"/>
                </a:lnTo>
                <a:lnTo>
                  <a:pt x="2035193" y="63307"/>
                </a:lnTo>
                <a:lnTo>
                  <a:pt x="2042999" y="102551"/>
                </a:lnTo>
                <a:lnTo>
                  <a:pt x="2042999" y="512747"/>
                </a:lnTo>
                <a:lnTo>
                  <a:pt x="2034940" y="552665"/>
                </a:lnTo>
                <a:lnTo>
                  <a:pt x="2012963" y="585263"/>
                </a:lnTo>
                <a:lnTo>
                  <a:pt x="1980365" y="607240"/>
                </a:lnTo>
                <a:lnTo>
                  <a:pt x="1940447" y="615299"/>
                </a:lnTo>
                <a:lnTo>
                  <a:pt x="102552" y="615299"/>
                </a:lnTo>
                <a:lnTo>
                  <a:pt x="62634" y="607240"/>
                </a:lnTo>
                <a:lnTo>
                  <a:pt x="30036" y="585263"/>
                </a:lnTo>
                <a:lnTo>
                  <a:pt x="8059" y="552665"/>
                </a:lnTo>
                <a:lnTo>
                  <a:pt x="0" y="512747"/>
                </a:lnTo>
                <a:lnTo>
                  <a:pt x="0" y="102551"/>
                </a:lnTo>
                <a:close/>
              </a:path>
            </a:pathLst>
          </a:custGeom>
          <a:noFill/>
          <a:ln cap="flat" cmpd="sng" w="381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5631125" y="4074242"/>
            <a:ext cx="15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Clase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5254525" y="4062114"/>
            <a:ext cx="1297578" cy="443026"/>
          </a:xfrm>
          <a:custGeom>
            <a:rect b="b" l="l" r="r" t="t"/>
            <a:pathLst>
              <a:path extrusionOk="0" h="615314" w="2043430">
                <a:moveTo>
                  <a:pt x="0" y="102551"/>
                </a:moveTo>
                <a:lnTo>
                  <a:pt x="8059" y="62634"/>
                </a:lnTo>
                <a:lnTo>
                  <a:pt x="30036" y="30036"/>
                </a:lnTo>
                <a:lnTo>
                  <a:pt x="62634" y="8059"/>
                </a:lnTo>
                <a:lnTo>
                  <a:pt x="102552" y="0"/>
                </a:lnTo>
                <a:lnTo>
                  <a:pt x="1940447" y="0"/>
                </a:lnTo>
                <a:lnTo>
                  <a:pt x="1979692" y="7806"/>
                </a:lnTo>
                <a:lnTo>
                  <a:pt x="2012963" y="30036"/>
                </a:lnTo>
                <a:lnTo>
                  <a:pt x="2035193" y="63307"/>
                </a:lnTo>
                <a:lnTo>
                  <a:pt x="2042999" y="102551"/>
                </a:lnTo>
                <a:lnTo>
                  <a:pt x="2042999" y="512747"/>
                </a:lnTo>
                <a:lnTo>
                  <a:pt x="2034940" y="552665"/>
                </a:lnTo>
                <a:lnTo>
                  <a:pt x="2012963" y="585263"/>
                </a:lnTo>
                <a:lnTo>
                  <a:pt x="1980365" y="607240"/>
                </a:lnTo>
                <a:lnTo>
                  <a:pt x="1940447" y="615299"/>
                </a:lnTo>
                <a:lnTo>
                  <a:pt x="102552" y="615299"/>
                </a:lnTo>
                <a:lnTo>
                  <a:pt x="62634" y="607240"/>
                </a:lnTo>
                <a:lnTo>
                  <a:pt x="30036" y="585263"/>
                </a:lnTo>
                <a:lnTo>
                  <a:pt x="8059" y="552665"/>
                </a:lnTo>
                <a:lnTo>
                  <a:pt x="0" y="512747"/>
                </a:lnTo>
                <a:lnTo>
                  <a:pt x="0" y="102551"/>
                </a:lnTo>
                <a:close/>
              </a:path>
            </a:pathLst>
          </a:custGeom>
          <a:noFill/>
          <a:ln cap="flat" cmpd="sng" w="381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7993325" y="4727150"/>
            <a:ext cx="15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Método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7921525" y="4715022"/>
            <a:ext cx="1297578" cy="443026"/>
          </a:xfrm>
          <a:custGeom>
            <a:rect b="b" l="l" r="r" t="t"/>
            <a:pathLst>
              <a:path extrusionOk="0" h="615314" w="2043430">
                <a:moveTo>
                  <a:pt x="0" y="102551"/>
                </a:moveTo>
                <a:lnTo>
                  <a:pt x="8059" y="62634"/>
                </a:lnTo>
                <a:lnTo>
                  <a:pt x="30036" y="30036"/>
                </a:lnTo>
                <a:lnTo>
                  <a:pt x="62634" y="8059"/>
                </a:lnTo>
                <a:lnTo>
                  <a:pt x="102552" y="0"/>
                </a:lnTo>
                <a:lnTo>
                  <a:pt x="1940447" y="0"/>
                </a:lnTo>
                <a:lnTo>
                  <a:pt x="1979692" y="7806"/>
                </a:lnTo>
                <a:lnTo>
                  <a:pt x="2012963" y="30036"/>
                </a:lnTo>
                <a:lnTo>
                  <a:pt x="2035193" y="63307"/>
                </a:lnTo>
                <a:lnTo>
                  <a:pt x="2042999" y="102551"/>
                </a:lnTo>
                <a:lnTo>
                  <a:pt x="2042999" y="512747"/>
                </a:lnTo>
                <a:lnTo>
                  <a:pt x="2034940" y="552665"/>
                </a:lnTo>
                <a:lnTo>
                  <a:pt x="2012963" y="585263"/>
                </a:lnTo>
                <a:lnTo>
                  <a:pt x="1980365" y="607240"/>
                </a:lnTo>
                <a:lnTo>
                  <a:pt x="1940447" y="615299"/>
                </a:lnTo>
                <a:lnTo>
                  <a:pt x="102552" y="615299"/>
                </a:lnTo>
                <a:lnTo>
                  <a:pt x="62634" y="607240"/>
                </a:lnTo>
                <a:lnTo>
                  <a:pt x="30036" y="585263"/>
                </a:lnTo>
                <a:lnTo>
                  <a:pt x="8059" y="552665"/>
                </a:lnTo>
                <a:lnTo>
                  <a:pt x="0" y="512747"/>
                </a:lnTo>
                <a:lnTo>
                  <a:pt x="0" y="102551"/>
                </a:lnTo>
                <a:close/>
              </a:path>
            </a:pathLst>
          </a:custGeom>
          <a:noFill/>
          <a:ln cap="flat" cmpd="sng" w="381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7840925" y="5336750"/>
            <a:ext cx="15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Sentencia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7769125" y="5324622"/>
            <a:ext cx="1297578" cy="443026"/>
          </a:xfrm>
          <a:custGeom>
            <a:rect b="b" l="l" r="r" t="t"/>
            <a:pathLst>
              <a:path extrusionOk="0" h="615314" w="2043430">
                <a:moveTo>
                  <a:pt x="0" y="102551"/>
                </a:moveTo>
                <a:lnTo>
                  <a:pt x="8059" y="62634"/>
                </a:lnTo>
                <a:lnTo>
                  <a:pt x="30036" y="30036"/>
                </a:lnTo>
                <a:lnTo>
                  <a:pt x="62634" y="8059"/>
                </a:lnTo>
                <a:lnTo>
                  <a:pt x="102552" y="0"/>
                </a:lnTo>
                <a:lnTo>
                  <a:pt x="1940447" y="0"/>
                </a:lnTo>
                <a:lnTo>
                  <a:pt x="1979692" y="7806"/>
                </a:lnTo>
                <a:lnTo>
                  <a:pt x="2012963" y="30036"/>
                </a:lnTo>
                <a:lnTo>
                  <a:pt x="2035193" y="63307"/>
                </a:lnTo>
                <a:lnTo>
                  <a:pt x="2042999" y="102551"/>
                </a:lnTo>
                <a:lnTo>
                  <a:pt x="2042999" y="512747"/>
                </a:lnTo>
                <a:lnTo>
                  <a:pt x="2034940" y="552665"/>
                </a:lnTo>
                <a:lnTo>
                  <a:pt x="2012963" y="585263"/>
                </a:lnTo>
                <a:lnTo>
                  <a:pt x="1980365" y="607240"/>
                </a:lnTo>
                <a:lnTo>
                  <a:pt x="1940447" y="615299"/>
                </a:lnTo>
                <a:lnTo>
                  <a:pt x="102552" y="615299"/>
                </a:lnTo>
                <a:lnTo>
                  <a:pt x="62634" y="607240"/>
                </a:lnTo>
                <a:lnTo>
                  <a:pt x="30036" y="585263"/>
                </a:lnTo>
                <a:lnTo>
                  <a:pt x="8059" y="552665"/>
                </a:lnTo>
                <a:lnTo>
                  <a:pt x="0" y="512747"/>
                </a:lnTo>
                <a:lnTo>
                  <a:pt x="0" y="102551"/>
                </a:lnTo>
                <a:close/>
              </a:path>
            </a:pathLst>
          </a:custGeom>
          <a:noFill/>
          <a:ln cap="flat" cmpd="sng" w="381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0164" y="2758131"/>
            <a:ext cx="1225379" cy="88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04241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 txBox="1"/>
          <p:nvPr/>
        </p:nvSpPr>
        <p:spPr>
          <a:xfrm rot="-5400000">
            <a:off x="-248426" y="5711642"/>
            <a:ext cx="153926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A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48212" y="2929411"/>
            <a:ext cx="3495675" cy="392858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/>
          <p:nvPr/>
        </p:nvSpPr>
        <p:spPr>
          <a:xfrm>
            <a:off x="7743825" y="1528763"/>
            <a:ext cx="3271838" cy="2357437"/>
          </a:xfrm>
          <a:prstGeom prst="cloudCallout">
            <a:avLst>
              <a:gd fmla="val -72040" name="adj1"/>
              <a:gd fmla="val 39192" name="adj2"/>
            </a:avLst>
          </a:prstGeom>
          <a:noFill/>
          <a:ln cap="flat" cmpd="sng" w="28575">
            <a:solidFill>
              <a:srgbClr val="1938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recuerdo donde debo poner todas esas cosas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2814638" y="2114550"/>
            <a:ext cx="2386012" cy="1455467"/>
          </a:xfrm>
          <a:prstGeom prst="wedgeEllipseCallout">
            <a:avLst>
              <a:gd fmla="val 55797" name="adj1"/>
              <a:gd fmla="val 37309" name="adj2"/>
            </a:avLst>
          </a:prstGeom>
          <a:noFill/>
          <a:ln cap="flat" cmpd="sng" w="28575">
            <a:solidFill>
              <a:srgbClr val="1938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Guenas!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Necesito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una ayudita</a:t>
            </a:r>
            <a:endParaRPr b="0" i="0" sz="18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11e20ba336e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11e20ba336e_0_15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A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g11e20ba336e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11e20ba336e_0_15"/>
          <p:cNvSpPr txBox="1"/>
          <p:nvPr/>
        </p:nvSpPr>
        <p:spPr>
          <a:xfrm>
            <a:off x="1499875" y="996625"/>
            <a:ext cx="729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-AR" sz="2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Elementos de un programa en Java</a:t>
            </a:r>
            <a:endParaRPr b="1" i="0" sz="2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g11e20ba336e_0_15"/>
          <p:cNvSpPr txBox="1"/>
          <p:nvPr/>
        </p:nvSpPr>
        <p:spPr>
          <a:xfrm>
            <a:off x="1628150" y="1707100"/>
            <a:ext cx="8121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Comentarios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Los comentarios son ignorados por el compilador y solo son útiles para el programador. Ayudan a explicar los aspectos relevantes de un programa y lo hacen más legibles.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 un programa Java hay tres tipos de comentarios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Comentario de Bloque:</a:t>
            </a:r>
            <a:r>
              <a:rPr b="0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Empieza por /* y termina con */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g11e20ba336e_0_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99616" y="3844300"/>
            <a:ext cx="718185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11e20ba336e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11e20ba336e_0_32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A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g11e20ba336e_0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11e20ba336e_0_32"/>
          <p:cNvSpPr txBox="1"/>
          <p:nvPr/>
        </p:nvSpPr>
        <p:spPr>
          <a:xfrm>
            <a:off x="1499875" y="996625"/>
            <a:ext cx="729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-AR" sz="2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Elementos de un programa en Java</a:t>
            </a:r>
            <a:endParaRPr b="1" i="0" sz="2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g11e20ba336e_0_32"/>
          <p:cNvSpPr txBox="1"/>
          <p:nvPr/>
        </p:nvSpPr>
        <p:spPr>
          <a:xfrm>
            <a:off x="1628150" y="1707100"/>
            <a:ext cx="8121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Comentario de Documentación:</a:t>
            </a:r>
            <a:r>
              <a:rPr b="0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Empieza por /** y termina con */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un comentario de documentación normalmente se indica el autor y la versión del software.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g11e20ba336e_0_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8141" y="2984275"/>
            <a:ext cx="562927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11e20ba336e_2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4241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11e20ba336e_2_5"/>
          <p:cNvSpPr txBox="1"/>
          <p:nvPr/>
        </p:nvSpPr>
        <p:spPr>
          <a:xfrm rot="-5400000">
            <a:off x="-248397" y="5711581"/>
            <a:ext cx="15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-A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A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Google Shape;176;g11e20ba336e_2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9719" y="0"/>
            <a:ext cx="1672281" cy="11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11e20ba336e_2_5"/>
          <p:cNvSpPr txBox="1"/>
          <p:nvPr/>
        </p:nvSpPr>
        <p:spPr>
          <a:xfrm>
            <a:off x="1499875" y="996625"/>
            <a:ext cx="729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-AR" sz="2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Elementos de un programa en Java</a:t>
            </a:r>
            <a:endParaRPr b="1" i="0" sz="2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g11e20ba336e_2_5"/>
          <p:cNvSpPr txBox="1"/>
          <p:nvPr/>
        </p:nvSpPr>
        <p:spPr>
          <a:xfrm>
            <a:off x="1628150" y="1707100"/>
            <a:ext cx="8121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Comentario de Línea:</a:t>
            </a:r>
            <a:r>
              <a:rPr b="0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Empieza por //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 comentario comienza con estos caracteres y termina al final de la línea.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Cada línea es un comentario.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g11e20ba336e_2_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46725" y="2906200"/>
            <a:ext cx="646747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11e20ba336e_2_5"/>
          <p:cNvSpPr txBox="1"/>
          <p:nvPr/>
        </p:nvSpPr>
        <p:spPr>
          <a:xfrm>
            <a:off x="2759775" y="4723450"/>
            <a:ext cx="6653700" cy="67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AR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Conviene utilizar comentarios siempre que valga la pena hacer una aclaración sobre el programa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2022-03-16T15:00:51Z</dcterms:created>
  <dc:creator>René</dc:creator>
</cp:coreProperties>
</file>