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301" r:id="rId5"/>
    <p:sldId id="300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277" r:id="rId14"/>
  </p:sldIdLst>
  <p:sldSz cx="12192000" cy="6858000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0" roundtripDataSignature="AMtx7mitKLt+n1rmlXJtWN4PaMHjv4lg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A07BAAB-CE25-41B2-AD90-46AD8D52C126}">
  <a:tblStyle styleId="{DA07BAAB-CE25-41B2-AD90-46AD8D52C12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660"/>
  </p:normalViewPr>
  <p:slideViewPr>
    <p:cSldViewPr snapToGrid="0">
      <p:cViewPr>
        <p:scale>
          <a:sx n="76" d="100"/>
          <a:sy n="76" d="100"/>
        </p:scale>
        <p:origin x="-4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6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72454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yudamilprogramadores.com/" TargetMode="External"/><Relationship Id="rId5" Type="http://schemas.openxmlformats.org/officeDocument/2006/relationships/hyperlink" Target="https://t.me/milprogramadoressaltenios" TargetMode="External"/><Relationship Id="rId4" Type="http://schemas.openxmlformats.org/officeDocument/2006/relationships/hyperlink" Target="http://milprogramadores.unsa.edu.a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1" y="0"/>
            <a:ext cx="12192001" cy="6851904"/>
            <a:chOff x="-1" y="0"/>
            <a:chExt cx="12192001" cy="6851904"/>
          </a:xfrm>
        </p:grpSpPr>
        <p:pic>
          <p:nvPicPr>
            <p:cNvPr id="85" name="Google Shape;8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50993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" y="5099304"/>
              <a:ext cx="12192001" cy="1752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4241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 rot="-5400000">
            <a:off x="-248426" y="5711642"/>
            <a:ext cx="15392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1.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1614820" y="1502834"/>
            <a:ext cx="995805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</a:pPr>
            <a:r>
              <a:rPr lang="es-AR" sz="2400" b="1" dirty="0" smtClean="0">
                <a:latin typeface="Roboto"/>
                <a:ea typeface="Roboto"/>
                <a:cs typeface="Roboto"/>
                <a:sym typeface="Roboto"/>
              </a:rPr>
              <a:t>Tipos de Sentencia – Sentencias de Control - Bucles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614820" y="2282457"/>
            <a:ext cx="9958055" cy="109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Los bucles nos 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van a permitir ejecutar un bloque de sentencias tantas veces </a:t>
            </a:r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como 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queramos, o tantas veces como se cumpla una </a:t>
            </a:r>
            <a:r>
              <a:rPr lang="es-AR" sz="2000" b="1" i="1" dirty="0">
                <a:latin typeface="Roboto" panose="020B0604020202020204" charset="0"/>
                <a:ea typeface="Roboto" panose="020B0604020202020204" charset="0"/>
              </a:rPr>
              <a:t>condición 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(expresión que puede ser evaluada como verdadera o falsa). Esta se divide en </a:t>
            </a:r>
            <a:r>
              <a:rPr lang="es-AR" sz="2000" smtClean="0">
                <a:latin typeface="Roboto" panose="020B0604020202020204" charset="0"/>
                <a:ea typeface="Roboto" panose="020B0604020202020204" charset="0"/>
              </a:rPr>
              <a:t>2.</a:t>
            </a:r>
            <a:endParaRPr lang="es-AR" sz="2800" dirty="0"/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AR" sz="2800" dirty="0">
              <a:latin typeface="Calibri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768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4241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 rot="-5400000">
            <a:off x="-248426" y="5711642"/>
            <a:ext cx="15392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1.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1614820" y="1502834"/>
            <a:ext cx="995805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</a:pPr>
            <a:r>
              <a:rPr lang="es-AR" sz="2400" b="1" dirty="0" smtClean="0">
                <a:latin typeface="Roboto"/>
                <a:ea typeface="Roboto"/>
                <a:cs typeface="Roboto"/>
                <a:sym typeface="Roboto"/>
              </a:rPr>
              <a:t>Tipos de Sentencia – Sentencias de Control - Bucles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614820" y="2282457"/>
            <a:ext cx="9958055" cy="247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000" b="1" i="1" dirty="0" err="1">
                <a:latin typeface="Roboto" panose="020B0604020202020204" charset="0"/>
                <a:ea typeface="Roboto" panose="020B0604020202020204" charset="0"/>
              </a:rPr>
              <a:t>while</a:t>
            </a:r>
            <a:r>
              <a:rPr lang="es-AR" sz="2000" b="1" i="1" dirty="0">
                <a:latin typeface="Roboto" panose="020B0604020202020204" charset="0"/>
                <a:ea typeface="Roboto" panose="020B0604020202020204" charset="0"/>
              </a:rPr>
              <a:t>: 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estructura de control que permite la ejecución de un conjunto de sentencias una cantidad desconocida de </a:t>
            </a:r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veces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AR" sz="2000" dirty="0" smtClean="0"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2000" b="1" dirty="0" smtClean="0">
                <a:solidFill>
                  <a:srgbClr val="008800"/>
                </a:solidFill>
                <a:latin typeface="Courier New"/>
                <a:ea typeface="Times New Roman"/>
                <a:cs typeface="Times New Roman"/>
              </a:rPr>
              <a:t>				</a:t>
            </a:r>
            <a:r>
              <a:rPr lang="es-AR" sz="2000" b="1" dirty="0" err="1" smtClean="0">
                <a:solidFill>
                  <a:srgbClr val="008800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AR" sz="2000" dirty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AR" sz="2000" dirty="0" err="1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condicion</a:t>
            </a: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){</a:t>
            </a: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AR" sz="2000" dirty="0" smtClean="0">
              <a:solidFill>
                <a:srgbClr val="333333"/>
              </a:solidFill>
              <a:latin typeface="Courier New"/>
              <a:ea typeface="Times New Roman"/>
              <a:cs typeface="Times New Roman"/>
            </a:endParaRP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AR" sz="2800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2000" dirty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	 			sentencia1</a:t>
            </a:r>
            <a:endParaRPr lang="es-AR" sz="2800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2000" dirty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     </a:t>
            </a: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					...</a:t>
            </a: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2800" dirty="0" smtClean="0">
                <a:latin typeface="Calibri"/>
                <a:ea typeface="Times New Roman"/>
                <a:cs typeface="Times New Roman"/>
              </a:rPr>
              <a:t>	</a:t>
            </a:r>
            <a:endParaRPr lang="es-AR" sz="2800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2000" dirty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     </a:t>
            </a: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				sentencian</a:t>
            </a:r>
            <a:endParaRPr lang="es-AR" sz="2800" dirty="0">
              <a:latin typeface="Calibri"/>
              <a:ea typeface="Times New Roman"/>
              <a:cs typeface="Times New Roman"/>
            </a:endParaRPr>
          </a:p>
          <a:p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</a:rPr>
              <a:t>		   }</a:t>
            </a:r>
            <a:endParaRPr lang="es-AR" sz="2000" dirty="0">
              <a:latin typeface="Roboto" panose="020B0604020202020204" charset="0"/>
              <a:ea typeface="Roboto" panose="020B0604020202020204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AR" sz="2800" dirty="0" smtClean="0"/>
          </a:p>
        </p:txBody>
      </p:sp>
    </p:spTree>
    <p:extLst>
      <p:ext uri="{BB962C8B-B14F-4D97-AF65-F5344CB8AC3E}">
        <p14:creationId xmlns:p14="http://schemas.microsoft.com/office/powerpoint/2010/main" val="3768439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4241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 rot="-5400000">
            <a:off x="-248426" y="5711642"/>
            <a:ext cx="15392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1.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1614820" y="1502834"/>
            <a:ext cx="995805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</a:pPr>
            <a:r>
              <a:rPr lang="es-AR" sz="2400" b="1" dirty="0" smtClean="0">
                <a:latin typeface="Roboto"/>
                <a:ea typeface="Roboto"/>
                <a:cs typeface="Roboto"/>
                <a:sym typeface="Roboto"/>
              </a:rPr>
              <a:t>Tipos de Sentencia – Sentencias de Control - Bucles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614820" y="2282457"/>
            <a:ext cx="9958055" cy="401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s-AR" sz="2000" b="1" i="1" dirty="0" err="1">
                <a:latin typeface="Roboto" panose="020B0604020202020204" charset="0"/>
                <a:ea typeface="Roboto" panose="020B0604020202020204" charset="0"/>
              </a:rPr>
              <a:t>for</a:t>
            </a:r>
            <a:r>
              <a:rPr lang="es-AR" sz="2000" b="1" i="1" dirty="0">
                <a:latin typeface="Roboto" panose="020B0604020202020204" charset="0"/>
                <a:ea typeface="Roboto" panose="020B0604020202020204" charset="0"/>
              </a:rPr>
              <a:t>: 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estructura de control que permite la ejecución de un conjunto de sentencias una cantidad predeterminada de veces.  </a:t>
            </a:r>
            <a:endParaRPr lang="es-AR" sz="2000" dirty="0" smtClean="0">
              <a:latin typeface="Roboto" panose="020B0604020202020204" charset="0"/>
              <a:ea typeface="Roboto" panose="020B0604020202020204" charset="0"/>
            </a:endParaRPr>
          </a:p>
          <a:p>
            <a:pPr marL="342900" lvl="3" indent="-342900">
              <a:buFont typeface="Arial" panose="020B0604020202020204" pitchFamily="34" charset="0"/>
              <a:buChar char="•"/>
            </a:pPr>
            <a:endParaRPr lang="es-AR" sz="2000" dirty="0" smtClean="0"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b="1" dirty="0" smtClean="0">
                <a:solidFill>
                  <a:srgbClr val="008800"/>
                </a:solidFill>
                <a:latin typeface="Courier New"/>
                <a:ea typeface="Times New Roman"/>
                <a:cs typeface="Times New Roman"/>
              </a:rPr>
              <a:t>					</a:t>
            </a:r>
            <a:r>
              <a:rPr lang="es-AR" sz="2000" b="1" dirty="0" err="1" smtClean="0">
                <a:solidFill>
                  <a:srgbClr val="00880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AR" sz="2000" dirty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AR" sz="2000" dirty="0" err="1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inicializacion;condicion;paso</a:t>
            </a: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){</a:t>
            </a: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AR" sz="2000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2000" dirty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     </a:t>
            </a: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						sentencia1;</a:t>
            </a: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AR" sz="2000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2000" dirty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     </a:t>
            </a: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						...</a:t>
            </a: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AR" sz="2000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2000" dirty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	 					sentencian;</a:t>
            </a:r>
            <a:endParaRPr lang="es-AR" sz="2000" dirty="0">
              <a:latin typeface="Calibri"/>
              <a:ea typeface="Times New Roman"/>
              <a:cs typeface="Times New Roman"/>
            </a:endParaRPr>
          </a:p>
          <a:p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</a:rPr>
              <a:t>			  </a:t>
            </a: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</a:rPr>
              <a:t>}</a:t>
            </a:r>
          </a:p>
          <a:p>
            <a:endParaRPr lang="es-AR" sz="2000" dirty="0" smtClean="0">
              <a:solidFill>
                <a:srgbClr val="333333"/>
              </a:solidFill>
              <a:latin typeface="Courier New"/>
              <a:ea typeface="Times New Roman"/>
            </a:endParaRPr>
          </a:p>
          <a:p>
            <a:r>
              <a:rPr lang="es-AR" sz="2000" i="1" dirty="0" smtClean="0">
                <a:latin typeface="Roboto" panose="020B0604020202020204" charset="0"/>
                <a:ea typeface="Roboto" panose="020B0604020202020204" charset="0"/>
              </a:rPr>
              <a:t>	</a:t>
            </a:r>
            <a:r>
              <a:rPr lang="es-AR" sz="2000" i="1" u="sng" dirty="0" smtClean="0">
                <a:latin typeface="Roboto" panose="020B0604020202020204" charset="0"/>
                <a:ea typeface="Roboto" panose="020B0604020202020204" charset="0"/>
              </a:rPr>
              <a:t>inicialización:</a:t>
            </a:r>
            <a:r>
              <a:rPr lang="es-AR" sz="2000" i="1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inicializa 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la variable de control de ciclo. </a:t>
            </a:r>
          </a:p>
          <a:p>
            <a:r>
              <a:rPr lang="es-AR" sz="2000" i="1" dirty="0" smtClean="0">
                <a:latin typeface="Roboto" panose="020B0604020202020204" charset="0"/>
                <a:ea typeface="Roboto" panose="020B0604020202020204" charset="0"/>
              </a:rPr>
              <a:t>	</a:t>
            </a:r>
            <a:r>
              <a:rPr lang="es-AR" sz="2000" i="1" u="sng" dirty="0" smtClean="0">
                <a:latin typeface="Roboto" panose="020B0604020202020204" charset="0"/>
                <a:ea typeface="Roboto" panose="020B0604020202020204" charset="0"/>
              </a:rPr>
              <a:t>condición: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contiene 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una expresión lógica que hace que el bucle realice las </a:t>
            </a:r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	iteraciones 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de las sentencias, mientras que la expresión sea verdadera</a:t>
            </a:r>
          </a:p>
          <a:p>
            <a:r>
              <a:rPr lang="es-AR" sz="2000" i="1" dirty="0" smtClean="0">
                <a:latin typeface="Roboto" panose="020B0604020202020204" charset="0"/>
                <a:ea typeface="Roboto" panose="020B0604020202020204" charset="0"/>
              </a:rPr>
              <a:t>	</a:t>
            </a:r>
            <a:r>
              <a:rPr lang="es-AR" sz="2000" i="1" u="sng" dirty="0" smtClean="0">
                <a:latin typeface="Roboto" panose="020B0604020202020204" charset="0"/>
                <a:ea typeface="Roboto" panose="020B0604020202020204" charset="0"/>
              </a:rPr>
              <a:t>paso</a:t>
            </a:r>
            <a:r>
              <a:rPr lang="es-AR" sz="2000" i="1" u="sng" dirty="0">
                <a:latin typeface="Roboto" panose="020B0604020202020204" charset="0"/>
                <a:ea typeface="Roboto" panose="020B0604020202020204" charset="0"/>
              </a:rPr>
              <a:t>: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 incrementa o </a:t>
            </a:r>
            <a:r>
              <a:rPr lang="es-AR" sz="2000" dirty="0" err="1">
                <a:latin typeface="Roboto" panose="020B0604020202020204" charset="0"/>
                <a:ea typeface="Roboto" panose="020B0604020202020204" charset="0"/>
              </a:rPr>
              <a:t>decrementa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 la variable de control del </a:t>
            </a:r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bucle</a:t>
            </a: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2000" b="1" dirty="0" smtClean="0">
                <a:solidFill>
                  <a:srgbClr val="008800"/>
                </a:solidFill>
                <a:latin typeface="Courier New"/>
                <a:ea typeface="Times New Roman"/>
                <a:cs typeface="Times New Roman"/>
              </a:rPr>
              <a:t>				</a:t>
            </a:r>
            <a:endParaRPr lang="es-AR" sz="2800" dirty="0" smtClean="0"/>
          </a:p>
        </p:txBody>
      </p:sp>
    </p:spTree>
    <p:extLst>
      <p:ext uri="{BB962C8B-B14F-4D97-AF65-F5344CB8AC3E}">
        <p14:creationId xmlns:p14="http://schemas.microsoft.com/office/powerpoint/2010/main" val="103660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714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3"/>
          <p:cNvSpPr txBox="1"/>
          <p:nvPr/>
        </p:nvSpPr>
        <p:spPr>
          <a:xfrm>
            <a:off x="535459" y="3417288"/>
            <a:ext cx="8229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WEB: </a:t>
            </a:r>
            <a:r>
              <a:rPr lang="es-AR" sz="12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http://milprogramadores.unsa.edu.ar/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CANAL TELEGRAM: </a:t>
            </a:r>
            <a:r>
              <a:rPr lang="es-AR" sz="12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https://t.me/milprogramadoressaltenios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CENTRO DE AYUDA: </a:t>
            </a:r>
            <a:r>
              <a:rPr lang="es-AR" sz="12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http://ayudamilprogramadores.com/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3"/>
          <p:cNvSpPr txBox="1"/>
          <p:nvPr/>
        </p:nvSpPr>
        <p:spPr>
          <a:xfrm>
            <a:off x="75655" y="1688250"/>
            <a:ext cx="670861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Gracias.</a:t>
            </a:r>
            <a:endParaRPr sz="4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4241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 rot="-5400000">
            <a:off x="-248426" y="5711642"/>
            <a:ext cx="15392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1.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772652" y="2859632"/>
            <a:ext cx="98181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s-AR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Cadenas. Operadores Aritméticos combinados con asignación. Sentencia </a:t>
            </a:r>
            <a:r>
              <a:rPr lang="es-AR" sz="24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s-AR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Expresiones anidadas.  </a:t>
            </a:r>
            <a:endParaRPr lang="es-AR" sz="2400" b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r"/>
            <a:r>
              <a:rPr lang="es-A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Ciclos </a:t>
            </a:r>
            <a:r>
              <a:rPr lang="es-AR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bucles (sentencia </a:t>
            </a:r>
            <a:r>
              <a:rPr lang="es-AR" sz="24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lang="es-AR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sentencia </a:t>
            </a:r>
            <a:r>
              <a:rPr lang="es-AR" sz="24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s-AR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1772652" y="1666707"/>
            <a:ext cx="981798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MÓDULO 1</a:t>
            </a:r>
            <a:endParaRPr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9193427" y="6219568"/>
            <a:ext cx="268553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René Mogro.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2"/>
          <p:cNvCxnSpPr/>
          <p:nvPr/>
        </p:nvCxnSpPr>
        <p:spPr>
          <a:xfrm>
            <a:off x="4100513" y="2731791"/>
            <a:ext cx="749012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4241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 rot="-5400000">
            <a:off x="-248426" y="5711642"/>
            <a:ext cx="15392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1.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1614820" y="1502834"/>
            <a:ext cx="995805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</a:pPr>
            <a:r>
              <a:rPr lang="es-AR" sz="2400" b="1" dirty="0" smtClean="0">
                <a:latin typeface="Roboto"/>
                <a:ea typeface="Roboto"/>
                <a:cs typeface="Roboto"/>
                <a:sym typeface="Roboto"/>
              </a:rPr>
              <a:t>Cadenas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614820" y="2282457"/>
            <a:ext cx="995805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Son secuencia de caracteres. Las cadenas son parte fundamental de 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un programa </a:t>
            </a:r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en Java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. </a:t>
            </a:r>
            <a:endParaRPr lang="es-AR" sz="2000" dirty="0" smtClean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Java 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tiene varias características incorporadas que facilitan la manipulación de cadenas. </a:t>
            </a:r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en 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el paquete </a:t>
            </a:r>
            <a:r>
              <a:rPr lang="es-AR" sz="2000" dirty="0" err="1" smtClean="0">
                <a:latin typeface="Roboto" panose="020B0604020202020204" charset="0"/>
                <a:ea typeface="Roboto" panose="020B0604020202020204" charset="0"/>
              </a:rPr>
              <a:t>java.lang</a:t>
            </a:r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.</a:t>
            </a:r>
            <a:endParaRPr lang="es-AR" sz="2000" dirty="0"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4241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 rot="-5400000">
            <a:off x="-248426" y="5711642"/>
            <a:ext cx="15392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1.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1614820" y="1502834"/>
            <a:ext cx="995805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</a:pPr>
            <a:r>
              <a:rPr lang="es-AR" sz="2400" b="1" dirty="0" smtClean="0">
                <a:latin typeface="Roboto"/>
                <a:ea typeface="Roboto"/>
                <a:cs typeface="Roboto"/>
                <a:sym typeface="Roboto"/>
              </a:rPr>
              <a:t>Cadenas - </a:t>
            </a:r>
            <a:r>
              <a:rPr lang="es-AR" sz="2400" b="1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¿Cómo crear una cadena?</a:t>
            </a:r>
            <a:endParaRPr sz="2400" b="1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614820" y="2282457"/>
            <a:ext cx="9958055" cy="339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Muchos </a:t>
            </a:r>
            <a:r>
              <a:rPr lang="es-AR" sz="2000" dirty="0" err="1">
                <a:latin typeface="Roboto" panose="020B0604020202020204" charset="0"/>
                <a:ea typeface="Roboto" panose="020B0604020202020204" charset="0"/>
              </a:rPr>
              <a:t>Strings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 se crean a partir de cadenas literales. Cuando el compilador encuentra una serie de caracteres entre comillas </a:t>
            </a:r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“ ” y, 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crea un objeto </a:t>
            </a:r>
            <a:r>
              <a:rPr lang="es-AR" sz="2000" dirty="0" err="1">
                <a:latin typeface="Roboto" panose="020B0604020202020204" charset="0"/>
                <a:ea typeface="Roboto" panose="020B0604020202020204" charset="0"/>
              </a:rPr>
              <a:t>String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 cuyo valor es el propio texto. El esquema general es el siguiente:</a:t>
            </a:r>
          </a:p>
          <a:p>
            <a:endParaRPr lang="es-AR" sz="2000" dirty="0" smtClean="0">
              <a:latin typeface="Roboto" panose="020B0604020202020204" charset="0"/>
              <a:ea typeface="Roboto" panose="020B0604020202020204" charset="0"/>
            </a:endParaRPr>
          </a:p>
          <a:p>
            <a:pPr algn="ctr"/>
            <a:r>
              <a:rPr lang="es-AR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s-A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20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"Hola </a:t>
            </a:r>
            <a:r>
              <a:rPr lang="es-AR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mundo"</a:t>
            </a:r>
            <a:r>
              <a:rPr lang="es-A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AR" sz="2000" b="1" dirty="0">
              <a:solidFill>
                <a:schemeClr val="tx1"/>
              </a:solidFill>
              <a:latin typeface="Courier New" panose="02070309020205020404" pitchFamily="49" charset="0"/>
              <a:ea typeface="Roboto" panose="020B0604020202020204" charset="0"/>
              <a:cs typeface="Courier New" panose="02070309020205020404" pitchFamily="49" charset="0"/>
            </a:endParaRPr>
          </a:p>
          <a:p>
            <a:endParaRPr lang="es-AR" sz="2000" dirty="0" smtClean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También se pueden crear objetos </a:t>
            </a:r>
            <a:r>
              <a:rPr lang="es-AR" sz="2000" dirty="0" err="1">
                <a:latin typeface="Roboto" panose="020B0604020202020204" charset="0"/>
                <a:ea typeface="Roboto" panose="020B0604020202020204" charset="0"/>
              </a:rPr>
              <a:t>String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 como se haría con cualquier otro objeto Java: utilizando </a:t>
            </a:r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new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:</a:t>
            </a:r>
            <a:endParaRPr lang="es-AR" sz="2000" dirty="0" smtClean="0">
              <a:latin typeface="Roboto" panose="020B0604020202020204" charset="0"/>
              <a:ea typeface="Roboto" panose="020B0604020202020204" charset="0"/>
            </a:endParaRPr>
          </a:p>
          <a:p>
            <a:endParaRPr lang="es-AR" sz="2000" dirty="0">
              <a:latin typeface="Roboto" panose="020B0604020202020204" charset="0"/>
              <a:ea typeface="Roboto" panose="020B0604020202020204" charset="0"/>
            </a:endParaRPr>
          </a:p>
          <a:p>
            <a:pPr algn="ctr"/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 s =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String</a:t>
            </a:r>
            <a:r>
              <a:rPr lang="en-US" sz="2000" dirty="0" smtClean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(</a:t>
            </a:r>
            <a:r>
              <a:rPr lang="en-US" sz="2000" b="1" dirty="0" smtClean="0">
                <a:solidFill>
                  <a:srgbClr val="FFC000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FFC000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Hola</a:t>
            </a:r>
            <a:r>
              <a:rPr lang="en-US" sz="2000" b="1" dirty="0">
                <a:solidFill>
                  <a:srgbClr val="FFC000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C000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Mundo</a:t>
            </a:r>
            <a:r>
              <a:rPr lang="en-US" sz="2000" b="1" dirty="0" smtClean="0">
                <a:solidFill>
                  <a:srgbClr val="FFC000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.“</a:t>
            </a:r>
            <a:r>
              <a:rPr lang="en-US" sz="2000" dirty="0" smtClean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);</a:t>
            </a:r>
            <a:endParaRPr lang="es-AR" sz="2000" dirty="0" smtClean="0">
              <a:latin typeface="Courier New" panose="02070309020205020404" pitchFamily="49" charset="0"/>
              <a:ea typeface="Roboto" panose="020B0604020202020204" charset="0"/>
              <a:cs typeface="Courier New" panose="02070309020205020404" pitchFamily="49" charset="0"/>
            </a:endParaRPr>
          </a:p>
          <a:p>
            <a:endParaRPr lang="es-AR" sz="20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06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4241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 rot="-5400000">
            <a:off x="-248426" y="5711642"/>
            <a:ext cx="15392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1.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1614820" y="1502834"/>
            <a:ext cx="995805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</a:pPr>
            <a:r>
              <a:rPr lang="es-AR" sz="2400" b="1" dirty="0" smtClean="0">
                <a:latin typeface="Roboto"/>
                <a:ea typeface="Roboto"/>
                <a:cs typeface="Roboto"/>
                <a:sym typeface="Roboto"/>
              </a:rPr>
              <a:t>Operadores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614820" y="2282457"/>
            <a:ext cx="9958055" cy="401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Los 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operadores son símbolos que indican como se deben manipular los operandos. </a:t>
            </a:r>
            <a:endParaRPr lang="es-AR" sz="2000" dirty="0" smtClean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Los 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operadores junto con los operandos forman una expresión. </a:t>
            </a:r>
            <a:endParaRPr lang="es-AR" sz="2000" dirty="0" smtClean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Los 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operadores en Java se pueden clasificar en grupos</a:t>
            </a:r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:</a:t>
            </a:r>
          </a:p>
          <a:p>
            <a:endParaRPr lang="es-AR" sz="2000" dirty="0">
              <a:latin typeface="Roboto" panose="020B0604020202020204" charset="0"/>
              <a:ea typeface="Roboto" panose="020B060402020202020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AR" sz="2000" b="1" i="1" dirty="0">
                <a:latin typeface="Roboto" panose="020B0604020202020204" charset="0"/>
                <a:ea typeface="Roboto" panose="020B0604020202020204" charset="0"/>
              </a:rPr>
              <a:t>Operadores Aritméticos.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 Son los operadores que nos permiten realizar operaciones matemáticas: suma (+), resta (-), multiplicación (*), división (/) y resto </a:t>
            </a:r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(%).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s-AR" sz="2000" dirty="0">
              <a:latin typeface="Roboto" panose="020B0604020202020204" charset="0"/>
              <a:ea typeface="Roboto" panose="020B060402020202020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AR" sz="2000" b="1" i="1" dirty="0">
                <a:latin typeface="Roboto" panose="020B0604020202020204" charset="0"/>
                <a:ea typeface="Roboto" panose="020B0604020202020204" charset="0"/>
              </a:rPr>
              <a:t>Operadores Relaciones.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 Son aquellos que nos permiten comparar: igual a (==), distinto (!=), mayor que (&gt;), mayor o igual (&gt;=), menor (&lt;) y menor que </a:t>
            </a:r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(&lt;=).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s-AR" sz="2000" dirty="0">
              <a:latin typeface="Roboto" panose="020B0604020202020204" charset="0"/>
              <a:ea typeface="Roboto" panose="020B060402020202020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AR" sz="2000" b="1" i="1" dirty="0">
                <a:latin typeface="Roboto" panose="020B0604020202020204" charset="0"/>
                <a:ea typeface="Roboto" panose="020B0604020202020204" charset="0"/>
              </a:rPr>
              <a:t>Operadores </a:t>
            </a:r>
            <a:r>
              <a:rPr lang="es-AR" sz="2000" b="1" i="1" dirty="0" smtClean="0">
                <a:latin typeface="Roboto" panose="020B0604020202020204" charset="0"/>
                <a:ea typeface="Roboto" panose="020B0604020202020204" charset="0"/>
              </a:rPr>
              <a:t>Lógicos. </a:t>
            </a:r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Son 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aquellas que evalúan expresiones booleanas: </a:t>
            </a:r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and (&amp;&amp;), </a:t>
            </a:r>
            <a:r>
              <a:rPr lang="es-AR" sz="2000" dirty="0" err="1" smtClean="0">
                <a:latin typeface="Roboto" panose="020B0604020202020204" charset="0"/>
                <a:ea typeface="Roboto" panose="020B0604020202020204" charset="0"/>
              </a:rPr>
              <a:t>or</a:t>
            </a:r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(||) y </a:t>
            </a:r>
            <a:r>
              <a:rPr lang="es-AR" sz="2000" dirty="0" err="1">
                <a:latin typeface="Roboto" panose="020B0604020202020204" charset="0"/>
                <a:ea typeface="Roboto" panose="020B0604020202020204" charset="0"/>
              </a:rPr>
              <a:t>not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(!).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s-AR" sz="20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77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4241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 rot="-5400000">
            <a:off x="-248426" y="5711642"/>
            <a:ext cx="15392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1.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1614820" y="1502834"/>
            <a:ext cx="995805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</a:pPr>
            <a:r>
              <a:rPr lang="es-AR" sz="2400" b="1" dirty="0" smtClean="0">
                <a:latin typeface="Roboto"/>
                <a:ea typeface="Roboto"/>
                <a:cs typeface="Roboto"/>
                <a:sym typeface="Roboto"/>
              </a:rPr>
              <a:t>Sentencia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614820" y="2282457"/>
            <a:ext cx="9958055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Es la unidad ejecutable más pequeña de un programa. Un programa se compone de conjunto de </a:t>
            </a:r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sentencias cuya combinación 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que acaban resolviendo un problema</a:t>
            </a:r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566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4241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 rot="-5400000">
            <a:off x="-248426" y="5711642"/>
            <a:ext cx="15392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1.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1614820" y="1502834"/>
            <a:ext cx="995805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</a:pPr>
            <a:r>
              <a:rPr lang="es-AR" sz="2400" b="1" dirty="0" smtClean="0">
                <a:latin typeface="Roboto"/>
                <a:ea typeface="Roboto"/>
                <a:cs typeface="Roboto"/>
                <a:sym typeface="Roboto"/>
              </a:rPr>
              <a:t>Tipos de Sentencia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614820" y="2282457"/>
            <a:ext cx="9958055" cy="309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i="1" dirty="0" smtClean="0">
                <a:latin typeface="Roboto" panose="020B0604020202020204" charset="0"/>
                <a:ea typeface="Roboto" panose="020B0604020202020204" charset="0"/>
              </a:rPr>
              <a:t>Sentencias </a:t>
            </a:r>
            <a:r>
              <a:rPr lang="es-AR" sz="2000" b="1" i="1" dirty="0">
                <a:latin typeface="Roboto" panose="020B0604020202020204" charset="0"/>
                <a:ea typeface="Roboto" panose="020B0604020202020204" charset="0"/>
              </a:rPr>
              <a:t>de declaración: 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esta sentencia se utiliza para declarar variables</a:t>
            </a:r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	</a:t>
            </a:r>
          </a:p>
          <a:p>
            <a:pPr algn="ctr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	</a:t>
            </a:r>
            <a:r>
              <a:rPr lang="es-AR" sz="2000" b="1" dirty="0" err="1">
                <a:solidFill>
                  <a:srgbClr val="333399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s-AR" sz="2000" dirty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 valor;</a:t>
            </a:r>
            <a:endParaRPr lang="es-AR" sz="2800" dirty="0">
              <a:latin typeface="Calibri"/>
              <a:ea typeface="Times New Roman"/>
              <a:cs typeface="Times New Roman"/>
            </a:endParaRPr>
          </a:p>
          <a:p>
            <a:endParaRPr lang="es-AR" sz="2000" dirty="0" smtClean="0"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i="1" dirty="0" smtClean="0">
                <a:latin typeface="Roboto" panose="020B0604020202020204" charset="0"/>
                <a:ea typeface="Roboto" panose="020B0604020202020204" charset="0"/>
              </a:rPr>
              <a:t>Sentencias </a:t>
            </a:r>
            <a:r>
              <a:rPr lang="es-AR" sz="2000" b="1" i="1" dirty="0">
                <a:latin typeface="Roboto" panose="020B0604020202020204" charset="0"/>
                <a:ea typeface="Roboto" panose="020B0604020202020204" charset="0"/>
              </a:rPr>
              <a:t>de asignación: 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es una sentencia que permite almacenar un valor a una variable, es decir que con la asignación se va a ligar el identificador (nombre de la variable) a un valor del tipo declarado</a:t>
            </a:r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b="1" dirty="0" smtClean="0">
                <a:solidFill>
                  <a:srgbClr val="333399"/>
                </a:solidFill>
                <a:latin typeface="Courier New"/>
                <a:ea typeface="Times New Roman"/>
                <a:cs typeface="Times New Roman"/>
              </a:rPr>
              <a:t>								</a:t>
            </a:r>
            <a:r>
              <a:rPr lang="es-AR" sz="2000" b="1" dirty="0" err="1" smtClean="0">
                <a:solidFill>
                  <a:srgbClr val="333399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AR" sz="2000" dirty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valor = </a:t>
            </a:r>
            <a:r>
              <a:rPr lang="es-AR" sz="2000" b="1" dirty="0" smtClean="0">
                <a:solidFill>
                  <a:srgbClr val="0000DD"/>
                </a:solidFill>
                <a:latin typeface="Courier New"/>
                <a:ea typeface="Times New Roman"/>
                <a:cs typeface="Times New Roman"/>
              </a:rPr>
              <a:t>2</a:t>
            </a: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AR" sz="2000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</a:rPr>
              <a:t>								valor2 </a:t>
            </a:r>
            <a:r>
              <a:rPr lang="es-AR" sz="2000" dirty="0">
                <a:solidFill>
                  <a:srgbClr val="333333"/>
                </a:solidFill>
                <a:latin typeface="Courier New"/>
                <a:ea typeface="Times New Roman"/>
              </a:rPr>
              <a:t>= </a:t>
            </a:r>
            <a:r>
              <a:rPr lang="es-AR" sz="2000" b="1" dirty="0">
                <a:solidFill>
                  <a:srgbClr val="0000DD"/>
                </a:solidFill>
                <a:latin typeface="Courier New"/>
                <a:ea typeface="Times New Roman"/>
              </a:rPr>
              <a:t>3</a:t>
            </a:r>
            <a:r>
              <a:rPr lang="es-AR" sz="2000" dirty="0">
                <a:solidFill>
                  <a:srgbClr val="333333"/>
                </a:solidFill>
                <a:latin typeface="Courier New"/>
                <a:ea typeface="Times New Roman"/>
              </a:rPr>
              <a:t>;</a:t>
            </a:r>
            <a:endParaRPr lang="es-AR" sz="2000" dirty="0" smtClean="0"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 smtClean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6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4241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 rot="-5400000">
            <a:off x="-248426" y="5711642"/>
            <a:ext cx="15392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1.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1614820" y="1502834"/>
            <a:ext cx="995805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</a:pPr>
            <a:r>
              <a:rPr lang="es-AR" sz="2400" b="1" dirty="0" smtClean="0">
                <a:latin typeface="Roboto"/>
                <a:ea typeface="Roboto"/>
                <a:cs typeface="Roboto"/>
                <a:sym typeface="Roboto"/>
              </a:rPr>
              <a:t>Tipos de Sentencia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614820" y="2282457"/>
            <a:ext cx="9958055" cy="262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i="1" dirty="0" smtClean="0">
                <a:latin typeface="Roboto" panose="020B0604020202020204" charset="0"/>
                <a:ea typeface="Roboto" panose="020B0604020202020204" charset="0"/>
              </a:rPr>
              <a:t>Sentencias </a:t>
            </a:r>
            <a:r>
              <a:rPr lang="es-AR" sz="2000" b="1" i="1" dirty="0">
                <a:latin typeface="Roboto" panose="020B0604020202020204" charset="0"/>
                <a:ea typeface="Roboto" panose="020B0604020202020204" charset="0"/>
              </a:rPr>
              <a:t>de incremento o decremento: 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Java posee instrucciones para incrementar o decrementar variables</a:t>
            </a:r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 smtClean="0">
              <a:latin typeface="Roboto" panose="020B0604020202020204" charset="0"/>
              <a:ea typeface="Roboto" panose="020B0604020202020204" charset="0"/>
            </a:endParaRPr>
          </a:p>
          <a:p>
            <a:pPr algn="ctr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2000" dirty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valor</a:t>
            </a: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++;</a:t>
            </a:r>
          </a:p>
          <a:p>
            <a:pPr algn="ctr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AR" sz="2800" dirty="0">
              <a:latin typeface="Calibri"/>
              <a:ea typeface="Times New Roman"/>
              <a:cs typeface="Times New Roman"/>
            </a:endParaRPr>
          </a:p>
          <a:p>
            <a:pPr algn="ctr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2000" dirty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valor--;</a:t>
            </a:r>
            <a:endParaRPr lang="es-AR" sz="2800" dirty="0">
              <a:latin typeface="Calibri"/>
              <a:ea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 smtClean="0"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i="1" dirty="0" smtClean="0">
                <a:latin typeface="Roboto" panose="020B0604020202020204" charset="0"/>
                <a:ea typeface="Roboto" panose="020B0604020202020204" charset="0"/>
              </a:rPr>
              <a:t>Sentencias </a:t>
            </a:r>
            <a:r>
              <a:rPr lang="es-AR" sz="2000" b="1" i="1" dirty="0">
                <a:latin typeface="Roboto" panose="020B0604020202020204" charset="0"/>
                <a:ea typeface="Roboto" panose="020B0604020202020204" charset="0"/>
              </a:rPr>
              <a:t>de control: 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permiten alterar el </a:t>
            </a:r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flujo </a:t>
            </a:r>
            <a:r>
              <a:rPr lang="es-AR" sz="2000" dirty="0">
                <a:latin typeface="Roboto" panose="020B0604020202020204" charset="0"/>
                <a:ea typeface="Roboto" panose="020B0604020202020204" charset="0"/>
              </a:rPr>
              <a:t>de ejecución para tomar decisiones o repetir sentencias.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 smtClean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83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4241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 rot="-5400000">
            <a:off x="-248426" y="5711642"/>
            <a:ext cx="15392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1.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1614820" y="1502834"/>
            <a:ext cx="995805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</a:pPr>
            <a:r>
              <a:rPr lang="es-AR" sz="2400" b="1" dirty="0" smtClean="0">
                <a:latin typeface="Roboto"/>
                <a:ea typeface="Roboto"/>
                <a:cs typeface="Roboto"/>
                <a:sym typeface="Roboto"/>
              </a:rPr>
              <a:t>Tipos de Sentencia – Sentencias de Control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614820" y="2282457"/>
            <a:ext cx="9958055" cy="37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000" b="1" i="1" dirty="0" smtClean="0">
                <a:latin typeface="Roboto" panose="020B0604020202020204" charset="0"/>
                <a:ea typeface="Roboto" panose="020B0604020202020204" charset="0"/>
              </a:rPr>
              <a:t>Selección: </a:t>
            </a:r>
            <a:r>
              <a:rPr lang="es-AR" sz="2000" dirty="0" smtClean="0">
                <a:latin typeface="Roboto" panose="020B0604020202020204" charset="0"/>
                <a:ea typeface="Roboto" panose="020B0604020202020204" charset="0"/>
              </a:rPr>
              <a:t>permiten tomar una decisión para poder ejecutar un bloque de sentencias u otro.</a:t>
            </a:r>
          </a:p>
          <a:p>
            <a:pPr marL="457200" lvl="0" indent="-457200">
              <a:buFont typeface="+mj-lt"/>
              <a:buAutoNum type="arabicPeriod"/>
            </a:pPr>
            <a:endParaRPr lang="es-AR" sz="2000" dirty="0" smtClean="0"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2000" b="1" dirty="0" smtClean="0">
                <a:solidFill>
                  <a:srgbClr val="008800"/>
                </a:solidFill>
                <a:latin typeface="Courier New"/>
                <a:ea typeface="Times New Roman"/>
                <a:cs typeface="Times New Roman"/>
              </a:rPr>
              <a:t>							</a:t>
            </a:r>
            <a:r>
              <a:rPr lang="es-AR" sz="2000" b="1" dirty="0" err="1" smtClean="0">
                <a:solidFill>
                  <a:srgbClr val="008800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AR" sz="2000" dirty="0" err="1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condicion</a:t>
            </a: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){</a:t>
            </a: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AR" sz="2800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   								sentencia1;</a:t>
            </a:r>
            <a:endParaRPr lang="es-AR" sz="2800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									...</a:t>
            </a: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AR" sz="2800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   								</a:t>
            </a:r>
            <a:r>
              <a:rPr lang="es-AR" sz="2000" dirty="0" err="1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sentenciak</a:t>
            </a: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AR" sz="2800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          </a:t>
            </a: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							}           </a:t>
            </a:r>
            <a:endParaRPr lang="es-AR" sz="2800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2000" b="1" dirty="0" smtClean="0">
                <a:solidFill>
                  <a:srgbClr val="008800"/>
                </a:solidFill>
                <a:latin typeface="Courier New"/>
                <a:ea typeface="Times New Roman"/>
                <a:cs typeface="Times New Roman"/>
              </a:rPr>
              <a:t>                            </a:t>
            </a: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2000" b="1" dirty="0" smtClean="0">
                <a:solidFill>
                  <a:srgbClr val="008800"/>
                </a:solidFill>
                <a:latin typeface="Courier New"/>
                <a:ea typeface="Times New Roman"/>
                <a:cs typeface="Times New Roman"/>
              </a:rPr>
              <a:t>							</a:t>
            </a:r>
            <a:r>
              <a:rPr lang="es-AR" sz="2000" b="1" dirty="0" err="1" smtClean="0">
                <a:solidFill>
                  <a:srgbClr val="008800"/>
                </a:solidFill>
                <a:latin typeface="Courier New"/>
                <a:ea typeface="Times New Roman"/>
                <a:cs typeface="Times New Roman"/>
              </a:rPr>
              <a:t>else</a:t>
            </a: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s-AR" sz="2800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                               </a:t>
            </a: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									sentencia1;</a:t>
            </a: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AR" sz="2800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                                 		...</a:t>
            </a:r>
            <a:endParaRPr lang="es-AR" sz="2800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                                            </a:t>
            </a:r>
          </a:p>
          <a:p>
            <a:pPr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									</a:t>
            </a:r>
            <a:r>
              <a:rPr lang="es-AR" sz="2000" dirty="0" err="1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sentenciam</a:t>
            </a: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AR" sz="2800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s-AR" sz="2000" dirty="0" smtClean="0">
                <a:solidFill>
                  <a:srgbClr val="333333"/>
                </a:solidFill>
                <a:latin typeface="Courier New"/>
                <a:ea typeface="Times New Roman"/>
                <a:cs typeface="Times New Roman"/>
              </a:rPr>
              <a:t>                           }</a:t>
            </a:r>
            <a:endParaRPr lang="es-AR" sz="2800" dirty="0">
              <a:latin typeface="Calibri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5829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515</Words>
  <Application>Microsoft Office PowerPoint</Application>
  <PresentationFormat>Personalizado</PresentationFormat>
  <Paragraphs>109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Roboto</vt:lpstr>
      <vt:lpstr>Times New Roman</vt:lpstr>
      <vt:lpstr>Calibri</vt:lpstr>
      <vt:lpstr>Courier New</vt:lpstr>
      <vt:lpstr>Tema de Office</vt:lpstr>
      <vt:lpstr>Presentación de PowerPoint</vt:lpstr>
      <vt:lpstr>Presentación de PowerPoint</vt:lpstr>
      <vt:lpstr>Cadenas</vt:lpstr>
      <vt:lpstr>Cadenas - ¿Cómo crear una cadena?</vt:lpstr>
      <vt:lpstr>Operadores</vt:lpstr>
      <vt:lpstr>Sentencia</vt:lpstr>
      <vt:lpstr>Tipos de Sentencia</vt:lpstr>
      <vt:lpstr>Tipos de Sentencia</vt:lpstr>
      <vt:lpstr>Tipos de Sentencia – Sentencias de Control</vt:lpstr>
      <vt:lpstr>Tipos de Sentencia – Sentencias de Control - Bucles</vt:lpstr>
      <vt:lpstr>Tipos de Sentencia – Sentencias de Control - Bucles</vt:lpstr>
      <vt:lpstr>Tipos de Sentencia – Sentencias de Control - Bucles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René</dc:creator>
  <cp:lastModifiedBy>Amanda</cp:lastModifiedBy>
  <cp:revision>65</cp:revision>
  <dcterms:created xsi:type="dcterms:W3CDTF">2022-03-16T15:00:51Z</dcterms:created>
  <dcterms:modified xsi:type="dcterms:W3CDTF">2022-03-18T15:48:45Z</dcterms:modified>
</cp:coreProperties>
</file>