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91af94f7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191af94f74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8c222ef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18c222ef3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194ba91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2194ba91c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3995892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239958928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91af94f7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191af94f74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194ba91c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2194ba91ca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194ba91c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2194ba91ca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d790cbab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1d790cbab3_1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194ba91c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2194ba91ca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4169b68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14169b688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4169b68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14169b688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4169b688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14169b6880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4169b688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14169b6880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4169b688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14169b6880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169b6880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14169b6880_1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4169b688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14169b6880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hyperlink" Target="http://milprogramadores.unsa.edu.ar/" TargetMode="External"/><Relationship Id="rId5" Type="http://schemas.openxmlformats.org/officeDocument/2006/relationships/hyperlink" Target="https://t.me/milprogramadoressaltenios" TargetMode="External"/><Relationship Id="rId6" Type="http://schemas.openxmlformats.org/officeDocument/2006/relationships/hyperlink" Target="http://ayudamilprogramadores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profile.es/blog/que-son-los-paradigmas-de-programacion/" TargetMode="External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-47176" y="3050"/>
            <a:ext cx="12192001" cy="6851904"/>
            <a:chOff x="-1" y="0"/>
            <a:chExt cx="12192001" cy="6851904"/>
          </a:xfrm>
        </p:grpSpPr>
        <p:pic>
          <p:nvPicPr>
            <p:cNvPr id="85" name="Google Shape;85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2000" cy="50993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" y="5099304"/>
              <a:ext cx="12192001" cy="175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13"/>
          <p:cNvSpPr txBox="1"/>
          <p:nvPr/>
        </p:nvSpPr>
        <p:spPr>
          <a:xfrm>
            <a:off x="3131850" y="349050"/>
            <a:ext cx="5433600" cy="3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POO:</a:t>
            </a:r>
            <a:endParaRPr b="1" sz="3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Programación</a:t>
            </a:r>
            <a:r>
              <a:rPr b="1" lang="es-ES"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Orientada a Objetos</a:t>
            </a:r>
            <a:endParaRPr b="1" sz="3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CLASE 1</a:t>
            </a:r>
            <a:endParaRPr b="1" sz="3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Conceptos de POO. Creación de Clases y Objetos.  Sintaxis y variables</a:t>
            </a:r>
            <a:endParaRPr b="1" sz="4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1922200" y="1325850"/>
            <a:ext cx="95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1186952" y="242163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Abstracción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/>
          <p:nvPr/>
        </p:nvSpPr>
        <p:spPr>
          <a:xfrm>
            <a:off x="1042425" y="1192347"/>
            <a:ext cx="10673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La abstracción encarada desde el punto de vista de la programación orientada a objetos expresa las </a:t>
            </a:r>
            <a:r>
              <a:rPr b="1" lang="es-ES" sz="2200">
                <a:latin typeface="Roboto"/>
                <a:ea typeface="Roboto"/>
                <a:cs typeface="Roboto"/>
                <a:sym typeface="Roboto"/>
              </a:rPr>
              <a:t>características esenciales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de un objeto, las cuales distinguen al objeto de los demás.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 rotWithShape="1">
          <a:blip r:embed="rId5">
            <a:alphaModFix/>
          </a:blip>
          <a:srcRect b="21330" l="11799" r="10675" t="11147"/>
          <a:stretch/>
        </p:blipFill>
        <p:spPr>
          <a:xfrm>
            <a:off x="4446400" y="101400"/>
            <a:ext cx="1042425" cy="98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5110225" y="2907737"/>
            <a:ext cx="1632437" cy="356563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/>
          <p:nvPr/>
        </p:nvSpPr>
        <p:spPr>
          <a:xfrm rot="10800000">
            <a:off x="3921111" y="3012814"/>
            <a:ext cx="940500" cy="7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2000250" y="3114675"/>
            <a:ext cx="1672200" cy="5001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</a:rPr>
              <a:t>apellido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1792425" y="4128350"/>
            <a:ext cx="1672200" cy="5001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</a:rPr>
              <a:t>nombre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7740275" y="3005950"/>
            <a:ext cx="1672200" cy="5001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</a:rPr>
              <a:t>edad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7835550" y="3847600"/>
            <a:ext cx="1672200" cy="5001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</a:rPr>
              <a:t>dni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1186938" y="5142025"/>
            <a:ext cx="2546700" cy="5001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</a:rPr>
              <a:t>color de ojos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7835550" y="5416175"/>
            <a:ext cx="1672200" cy="5001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</a:rPr>
              <a:t>altura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95" name="Google Shape;195;p22"/>
          <p:cNvSpPr/>
          <p:nvPr/>
        </p:nvSpPr>
        <p:spPr>
          <a:xfrm rot="10800000">
            <a:off x="3931429" y="4097594"/>
            <a:ext cx="940500" cy="7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 rot="-10798903">
            <a:off x="3892018" y="5038491"/>
            <a:ext cx="940500" cy="70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6771229" y="3010735"/>
            <a:ext cx="940500" cy="7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6771229" y="3743660"/>
            <a:ext cx="940500" cy="7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6771229" y="5246260"/>
            <a:ext cx="940500" cy="7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6771229" y="4494960"/>
            <a:ext cx="940500" cy="7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7835550" y="4612775"/>
            <a:ext cx="2685600" cy="5001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</a:rPr>
              <a:t>año de ingreso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9631575" y="5351825"/>
            <a:ext cx="600000" cy="628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014325" y="5597275"/>
            <a:ext cx="600000" cy="628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1922200" y="1325850"/>
            <a:ext cx="95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1435602" y="576963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Clases: Atributos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 txBox="1"/>
          <p:nvPr/>
        </p:nvSpPr>
        <p:spPr>
          <a:xfrm>
            <a:off x="1435600" y="1736013"/>
            <a:ext cx="104922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Los Atributos son las </a:t>
            </a:r>
            <a:r>
              <a:rPr b="1" lang="es-ES" sz="2200">
                <a:latin typeface="Roboto"/>
                <a:ea typeface="Roboto"/>
                <a:cs typeface="Roboto"/>
                <a:sym typeface="Roboto"/>
              </a:rPr>
              <a:t>caracteristicas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que tendra nuestro modelo de Clase para crear los objetos.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información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de un objeto se almacena en atributos.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Los atributos pueden ser de tipos de datos primitivos de java o de tipo objeto. 	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2975" y="3638750"/>
            <a:ext cx="4596000" cy="25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1300" y="3275329"/>
            <a:ext cx="1510200" cy="32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/>
          <p:nvPr/>
        </p:nvSpPr>
        <p:spPr>
          <a:xfrm>
            <a:off x="2714625" y="4434025"/>
            <a:ext cx="828900" cy="7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06500" y="3726376"/>
            <a:ext cx="4221300" cy="208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1922200" y="1325850"/>
            <a:ext cx="95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1186952" y="484313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Clases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4"/>
          <p:cNvSpPr txBox="1"/>
          <p:nvPr/>
        </p:nvSpPr>
        <p:spPr>
          <a:xfrm>
            <a:off x="2111425" y="1060175"/>
            <a:ext cx="105945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/>
              <a:t>public class Persona {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/>
              <a:t>    //Atributos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/>
              <a:t>    private String nombre;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/>
              <a:t>    private String apellidoPaterno;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/>
              <a:t>    private String apellidoMaterno;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/>
              <a:t>    private char sexo;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/>
              <a:t>    private int edad;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/>
              <a:t>    private String direccion;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/>
              <a:t>    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/>
              <a:t>}</a:t>
            </a:r>
            <a:endParaRPr b="1" sz="2000"/>
          </a:p>
        </p:txBody>
      </p:sp>
      <p:pic>
        <p:nvPicPr>
          <p:cNvPr id="228" name="Google Shape;22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588095" y="4386475"/>
            <a:ext cx="1634334" cy="24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/>
          <p:nvPr/>
        </p:nvSpPr>
        <p:spPr>
          <a:xfrm rot="10800000">
            <a:off x="4397192" y="4459260"/>
            <a:ext cx="942000" cy="49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"/>
          <p:cNvSpPr/>
          <p:nvPr/>
        </p:nvSpPr>
        <p:spPr>
          <a:xfrm>
            <a:off x="2474507" y="4529914"/>
            <a:ext cx="1674000" cy="3468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</a:rPr>
              <a:t>apellido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2266441" y="5232544"/>
            <a:ext cx="1674000" cy="3468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</a:rPr>
              <a:t>nombre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32" name="Google Shape;232;p24"/>
          <p:cNvSpPr/>
          <p:nvPr/>
        </p:nvSpPr>
        <p:spPr>
          <a:xfrm>
            <a:off x="8221201" y="4454552"/>
            <a:ext cx="1674000" cy="3468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</a:rPr>
              <a:t>edad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8316587" y="5037942"/>
            <a:ext cx="1674000" cy="3468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</a:rPr>
              <a:t>dni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34" name="Google Shape;234;p24"/>
          <p:cNvSpPr/>
          <p:nvPr/>
        </p:nvSpPr>
        <p:spPr>
          <a:xfrm>
            <a:off x="1660250" y="5935174"/>
            <a:ext cx="2549400" cy="3468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</a:rPr>
              <a:t>color de ojos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8316587" y="6125201"/>
            <a:ext cx="1674000" cy="3468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</a:rPr>
              <a:t>altura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36" name="Google Shape;236;p24"/>
          <p:cNvSpPr/>
          <p:nvPr/>
        </p:nvSpPr>
        <p:spPr>
          <a:xfrm rot="10800000">
            <a:off x="4407523" y="5211177"/>
            <a:ext cx="942000" cy="49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 rot="-10798905">
            <a:off x="4368066" y="5863406"/>
            <a:ext cx="942000" cy="4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7251029" y="4457868"/>
            <a:ext cx="942000" cy="49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7251029" y="4965896"/>
            <a:ext cx="942000" cy="49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7251029" y="6007424"/>
            <a:ext cx="942000" cy="49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/>
          <p:nvPr/>
        </p:nvSpPr>
        <p:spPr>
          <a:xfrm>
            <a:off x="7251029" y="5486660"/>
            <a:ext cx="942000" cy="49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8316587" y="5568324"/>
            <a:ext cx="2688600" cy="3468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</a:rPr>
              <a:t>año de ingreso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10114698" y="6080597"/>
            <a:ext cx="601200" cy="435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3489760" y="6250731"/>
            <a:ext cx="601200" cy="435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5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1922200" y="1325850"/>
            <a:ext cx="95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1435602" y="576963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Modificadores de acceso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5"/>
          <p:cNvSpPr txBox="1"/>
          <p:nvPr/>
        </p:nvSpPr>
        <p:spPr>
          <a:xfrm>
            <a:off x="1435600" y="1736013"/>
            <a:ext cx="10492200" cy="4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Los modificadores de acceso nos permite indicar la visibilidad de esos métodos o atributos fuera de la clase, se ponen al principio del método o atributo. Los tipos son:</a:t>
            </a:r>
            <a:endParaRPr b="1" sz="2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8763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public: el método o atributo es accesible por cualquiera.</a:t>
            </a:r>
            <a:endParaRPr b="1" sz="2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876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private: el método o atributo 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sólo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es accesible para la propia clase. Fuera de la clase, no se ven. Se suelen usar en atributos y métodos que solo se usen dentro de la clase.</a:t>
            </a:r>
            <a:endParaRPr b="1" sz="2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876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protected: el método o atributo de una clase padre se podrá acceder desde las clases hijas de la misma, es muy usado en herencia.</a:t>
            </a:r>
            <a:endParaRPr b="1" sz="2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6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1922200" y="1325850"/>
            <a:ext cx="95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1435602" y="576963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Clases: Constructores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6"/>
          <p:cNvSpPr txBox="1"/>
          <p:nvPr/>
        </p:nvSpPr>
        <p:spPr>
          <a:xfrm>
            <a:off x="1321300" y="1249738"/>
            <a:ext cx="10492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Un </a:t>
            </a:r>
            <a:r>
              <a:rPr b="1" lang="es-ES" sz="2200">
                <a:latin typeface="Roboto"/>
                <a:ea typeface="Roboto"/>
                <a:cs typeface="Roboto"/>
                <a:sym typeface="Roboto"/>
              </a:rPr>
              <a:t>constructor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es un método especial de una clase que se llama automáticamente siempre que se declara un objeto de esa clase.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Pueden haber constructores vacíos sin parámetros, o constructores personalizados con los parámetros que se deseen.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Una clase puede tener más de un constructor.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5" name="Google Shape;26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5600" y="3024429"/>
            <a:ext cx="1510200" cy="32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>
            <a:off x="3015963" y="4176850"/>
            <a:ext cx="828900" cy="7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2980875" y="5243650"/>
            <a:ext cx="828900" cy="7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7263" y="3184838"/>
            <a:ext cx="6858364" cy="3520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7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1922200" y="1325850"/>
            <a:ext cx="95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7"/>
          <p:cNvSpPr txBox="1"/>
          <p:nvPr/>
        </p:nvSpPr>
        <p:spPr>
          <a:xfrm>
            <a:off x="1435602" y="576963"/>
            <a:ext cx="981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0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Palabra Clave this</a:t>
            </a:r>
            <a:endParaRPr b="1"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7" name="Google Shape;27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7"/>
          <p:cNvSpPr txBox="1"/>
          <p:nvPr/>
        </p:nvSpPr>
        <p:spPr>
          <a:xfrm>
            <a:off x="1321300" y="1249738"/>
            <a:ext cx="104922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Cuando se llama a un método, se pasa automáticamente un argumento implícito que es una referencia al objeto invocado (es decir, el objeto sobre el que se llama el método). Esta referencia se llama </a:t>
            </a:r>
            <a:r>
              <a:rPr b="1" lang="es-ES" sz="2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</a:t>
            </a:r>
            <a:r>
              <a:rPr lang="es-ES" sz="2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9" name="Google Shape;27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4473" y="3381725"/>
            <a:ext cx="5832201" cy="29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8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1922200" y="1325850"/>
            <a:ext cx="95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8"/>
          <p:cNvSpPr txBox="1"/>
          <p:nvPr/>
        </p:nvSpPr>
        <p:spPr>
          <a:xfrm>
            <a:off x="1435602" y="576963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Clases: Constructores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8" name="Google Shape;28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8"/>
          <p:cNvSpPr txBox="1"/>
          <p:nvPr/>
        </p:nvSpPr>
        <p:spPr>
          <a:xfrm>
            <a:off x="1321300" y="1249738"/>
            <a:ext cx="1049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0" name="Google Shape;29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5600" y="2128254"/>
            <a:ext cx="1510200" cy="32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8"/>
          <p:cNvSpPr/>
          <p:nvPr/>
        </p:nvSpPr>
        <p:spPr>
          <a:xfrm>
            <a:off x="3235575" y="3319275"/>
            <a:ext cx="828900" cy="7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8"/>
          <p:cNvSpPr txBox="1"/>
          <p:nvPr/>
        </p:nvSpPr>
        <p:spPr>
          <a:xfrm>
            <a:off x="4678900" y="1615675"/>
            <a:ext cx="89805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38761D"/>
                </a:solidFill>
              </a:rPr>
              <a:t> //Constructor por defecto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  public Persona(){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6AA84F"/>
                </a:solidFill>
              </a:rPr>
              <a:t>    //Constructor de copia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  public Persona(Persona persona){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          this.nombre=persona.nombre;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          this.apellidoPaterno=persona.apellidoPaterno;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          this.apellidoMaterno=persona.apellidoMaterno;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          this.sexo=persona.sexo;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          this.edad=persona.edad;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          this.direccion=persona.direccion;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   </a:t>
            </a:r>
            <a:r>
              <a:rPr b="1" lang="es-ES">
                <a:solidFill>
                  <a:srgbClr val="6AA84F"/>
                </a:solidFill>
              </a:rPr>
              <a:t> //Constructor común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  public Persona(String nom, String app, String apm, char sexo, int edad, String dir){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          this.nombre=nom;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          this.apellidoPaterno=app;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          this.apellidoMaterno=apm;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          this.sexo=sexo;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          this.edad=edad;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          this.direccion=dir;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  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9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9"/>
          <p:cNvSpPr txBox="1"/>
          <p:nvPr/>
        </p:nvSpPr>
        <p:spPr>
          <a:xfrm>
            <a:off x="1922200" y="1325850"/>
            <a:ext cx="95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29"/>
          <p:cNvSpPr txBox="1"/>
          <p:nvPr/>
        </p:nvSpPr>
        <p:spPr>
          <a:xfrm>
            <a:off x="1385877" y="617838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Objetos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1" name="Google Shape;30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9"/>
          <p:cNvSpPr txBox="1"/>
          <p:nvPr/>
        </p:nvSpPr>
        <p:spPr>
          <a:xfrm>
            <a:off x="1435600" y="1192350"/>
            <a:ext cx="10492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Una vez declarada la clase podemos crear objetos a partir de ella. A esta creación de un objeto se la denomina </a:t>
            </a:r>
            <a:r>
              <a:rPr b="1" lang="es-ES" sz="2200">
                <a:latin typeface="Roboto"/>
                <a:ea typeface="Roboto"/>
                <a:cs typeface="Roboto"/>
                <a:sym typeface="Roboto"/>
              </a:rPr>
              <a:t>instanciación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de la clase.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A partir de una clase se pueden crear los objetos que uno requiera.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Para crear objetos basta con declarar una variable.</a:t>
            </a:r>
            <a:endParaRPr sz="1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3" name="Google Shape;30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0550" y="2540473"/>
            <a:ext cx="1304475" cy="284925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9"/>
          <p:cNvSpPr/>
          <p:nvPr/>
        </p:nvSpPr>
        <p:spPr>
          <a:xfrm>
            <a:off x="4993775" y="3324300"/>
            <a:ext cx="2895300" cy="119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700"/>
              <a:t>Instanciar</a:t>
            </a:r>
            <a:endParaRPr b="1" sz="2700"/>
          </a:p>
        </p:txBody>
      </p:sp>
      <p:pic>
        <p:nvPicPr>
          <p:cNvPr id="305" name="Google Shape;305;p29"/>
          <p:cNvPicPr preferRelativeResize="0"/>
          <p:nvPr/>
        </p:nvPicPr>
        <p:blipFill rotWithShape="1">
          <a:blip r:embed="rId6">
            <a:alphaModFix/>
          </a:blip>
          <a:srcRect b="21330" l="11799" r="10675" t="11147"/>
          <a:stretch/>
        </p:blipFill>
        <p:spPr>
          <a:xfrm>
            <a:off x="2823150" y="2820763"/>
            <a:ext cx="2082525" cy="19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9"/>
          <p:cNvSpPr/>
          <p:nvPr/>
        </p:nvSpPr>
        <p:spPr>
          <a:xfrm>
            <a:off x="8300575" y="3566400"/>
            <a:ext cx="2357400" cy="7080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chemeClr val="lt1"/>
                </a:solidFill>
              </a:rPr>
              <a:t>Objeto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307" name="Google Shape;307;p29"/>
          <p:cNvSpPr/>
          <p:nvPr/>
        </p:nvSpPr>
        <p:spPr>
          <a:xfrm>
            <a:off x="3250013" y="4740125"/>
            <a:ext cx="1228800" cy="36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/>
              <a:t>clase</a:t>
            </a:r>
            <a:endParaRPr b="1" sz="2400"/>
          </a:p>
        </p:txBody>
      </p:sp>
      <p:sp>
        <p:nvSpPr>
          <p:cNvPr id="308" name="Google Shape;308;p29"/>
          <p:cNvSpPr/>
          <p:nvPr/>
        </p:nvSpPr>
        <p:spPr>
          <a:xfrm>
            <a:off x="1296888" y="5389725"/>
            <a:ext cx="2219700" cy="5139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chemeClr val="lt1"/>
                </a:solidFill>
              </a:rPr>
              <a:t>NombreClase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309" name="Google Shape;309;p29"/>
          <p:cNvSpPr/>
          <p:nvPr/>
        </p:nvSpPr>
        <p:spPr>
          <a:xfrm>
            <a:off x="3698013" y="5389725"/>
            <a:ext cx="2219700" cy="513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chemeClr val="lt1"/>
                </a:solidFill>
              </a:rPr>
              <a:t>nombreObjeto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6055538" y="5389725"/>
            <a:ext cx="400200" cy="513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chemeClr val="lt1"/>
                </a:solidFill>
              </a:rPr>
              <a:t>=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311" name="Google Shape;311;p29"/>
          <p:cNvSpPr/>
          <p:nvPr/>
        </p:nvSpPr>
        <p:spPr>
          <a:xfrm>
            <a:off x="6600938" y="5389725"/>
            <a:ext cx="853500" cy="513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chemeClr val="lt1"/>
                </a:solidFill>
              </a:rPr>
              <a:t>new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312" name="Google Shape;312;p29"/>
          <p:cNvSpPr/>
          <p:nvPr/>
        </p:nvSpPr>
        <p:spPr>
          <a:xfrm>
            <a:off x="7594713" y="5389725"/>
            <a:ext cx="4471800" cy="5139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chemeClr val="lt1"/>
                </a:solidFill>
              </a:rPr>
              <a:t>NombreConstructor(parametros)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1280538" y="6183925"/>
            <a:ext cx="2219700" cy="5139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chemeClr val="lt1"/>
                </a:solidFill>
              </a:rPr>
              <a:t>Persona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3681663" y="6183925"/>
            <a:ext cx="2219700" cy="513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chemeClr val="lt1"/>
                </a:solidFill>
              </a:rPr>
              <a:t>persona1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315" name="Google Shape;315;p29"/>
          <p:cNvSpPr/>
          <p:nvPr/>
        </p:nvSpPr>
        <p:spPr>
          <a:xfrm>
            <a:off x="6039188" y="6183925"/>
            <a:ext cx="400200" cy="513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chemeClr val="lt1"/>
                </a:solidFill>
              </a:rPr>
              <a:t>=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316" name="Google Shape;316;p29"/>
          <p:cNvSpPr/>
          <p:nvPr/>
        </p:nvSpPr>
        <p:spPr>
          <a:xfrm>
            <a:off x="6584588" y="6183925"/>
            <a:ext cx="853500" cy="513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chemeClr val="lt1"/>
                </a:solidFill>
              </a:rPr>
              <a:t>new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317" name="Google Shape;317;p29"/>
          <p:cNvSpPr/>
          <p:nvPr/>
        </p:nvSpPr>
        <p:spPr>
          <a:xfrm>
            <a:off x="7578363" y="6183925"/>
            <a:ext cx="4471800" cy="5139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chemeClr val="lt1"/>
                </a:solidFill>
              </a:rPr>
              <a:t>Persona(“perez”,”jose”,25)</a:t>
            </a:r>
            <a:endParaRPr b="1"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0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30"/>
          <p:cNvSpPr txBox="1"/>
          <p:nvPr/>
        </p:nvSpPr>
        <p:spPr>
          <a:xfrm>
            <a:off x="1798625" y="2897225"/>
            <a:ext cx="95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0"/>
          <p:cNvSpPr txBox="1"/>
          <p:nvPr/>
        </p:nvSpPr>
        <p:spPr>
          <a:xfrm>
            <a:off x="1385877" y="617838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Objetos</a:t>
            </a:r>
            <a:endParaRPr b="1"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6" name="Google Shape;32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0"/>
          <p:cNvSpPr txBox="1"/>
          <p:nvPr/>
        </p:nvSpPr>
        <p:spPr>
          <a:xfrm>
            <a:off x="1122575" y="3646425"/>
            <a:ext cx="10871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s-ES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public static void main(String[] args) </a:t>
            </a:r>
            <a:r>
              <a:rPr b="1" lang="es-ES" sz="1600">
                <a:latin typeface="Roboto"/>
                <a:ea typeface="Roboto"/>
                <a:cs typeface="Roboto"/>
                <a:sym typeface="Roboto"/>
              </a:rPr>
              <a:t>{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latin typeface="Roboto"/>
                <a:ea typeface="Roboto"/>
                <a:cs typeface="Roboto"/>
                <a:sym typeface="Roboto"/>
              </a:rPr>
              <a:t>		Persona persona1=new Persona("José Roberto", "Jiménez", "Hernández", 'H', 20, "Av. Belgrano #41");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30"/>
          <p:cNvSpPr/>
          <p:nvPr/>
        </p:nvSpPr>
        <p:spPr>
          <a:xfrm>
            <a:off x="4648350" y="2485775"/>
            <a:ext cx="2895300" cy="119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700"/>
              <a:t>Inst</a:t>
            </a:r>
            <a:r>
              <a:rPr b="1" lang="es-ES" sz="2700"/>
              <a:t>a</a:t>
            </a:r>
            <a:r>
              <a:rPr b="1" lang="es-ES" sz="2700"/>
              <a:t>nciar</a:t>
            </a:r>
            <a:endParaRPr b="1" sz="2700"/>
          </a:p>
        </p:txBody>
      </p:sp>
      <p:sp>
        <p:nvSpPr>
          <p:cNvPr id="329" name="Google Shape;329;p30"/>
          <p:cNvSpPr/>
          <p:nvPr/>
        </p:nvSpPr>
        <p:spPr>
          <a:xfrm>
            <a:off x="7543650" y="4283325"/>
            <a:ext cx="2357400" cy="7080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chemeClr val="lt1"/>
                </a:solidFill>
              </a:rPr>
              <a:t>Objeto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330" name="Google Shape;330;p30"/>
          <p:cNvSpPr/>
          <p:nvPr/>
        </p:nvSpPr>
        <p:spPr>
          <a:xfrm>
            <a:off x="1612284" y="4375725"/>
            <a:ext cx="2089200" cy="6156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/>
              <a:t>clase</a:t>
            </a:r>
            <a:endParaRPr b="1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2" cy="685714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 txBox="1"/>
          <p:nvPr/>
        </p:nvSpPr>
        <p:spPr>
          <a:xfrm>
            <a:off x="535459" y="3417288"/>
            <a:ext cx="82296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WEB: </a:t>
            </a:r>
            <a:r>
              <a:rPr lang="es-ES" sz="2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http://milprogramadores.unsa.edu.ar/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CANAL TELEGRAM: </a:t>
            </a:r>
            <a:r>
              <a:rPr lang="es-ES" sz="2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https://t.me/milprogramadoressaltenios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CENTRO DE AYUDA: </a:t>
            </a:r>
            <a:r>
              <a:rPr lang="es-ES" sz="2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http://ayudamilprogramadores.com/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31"/>
          <p:cNvSpPr txBox="1"/>
          <p:nvPr/>
        </p:nvSpPr>
        <p:spPr>
          <a:xfrm>
            <a:off x="75655" y="1688250"/>
            <a:ext cx="6708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Gracias.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857550" y="1977229"/>
            <a:ext cx="9934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2A2F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b="1" lang="es-ES" sz="3000">
                <a:solidFill>
                  <a:srgbClr val="2A2F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Programación Orientada a Objetos</a:t>
            </a:r>
            <a:r>
              <a:rPr lang="es-ES" sz="3000">
                <a:solidFill>
                  <a:srgbClr val="2A2F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(POO) es un </a:t>
            </a:r>
            <a:r>
              <a:rPr b="1" lang="es-ES" sz="30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paradigma de programación</a:t>
            </a:r>
            <a:r>
              <a:rPr lang="es-ES" sz="3000">
                <a:solidFill>
                  <a:srgbClr val="2A2F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es decir, un modelo o un estilo de programación que nos da unas guías sobre cómo trabajar con él. Se basa en el </a:t>
            </a:r>
            <a:r>
              <a:rPr b="1" lang="es-ES" sz="3000">
                <a:solidFill>
                  <a:srgbClr val="2A2F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concepto de clases y objetos</a:t>
            </a:r>
            <a:r>
              <a:rPr lang="es-ES" sz="3000">
                <a:solidFill>
                  <a:srgbClr val="2A2F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Este tipo de programación se utiliza para estructurar un programa de software en piezas simples y reutilizables de planos de código (clases) para crear instancias individuales de objetos.</a:t>
            </a:r>
            <a:endParaRPr sz="30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772652" y="617838"/>
            <a:ext cx="981798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POO:  Concepto 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9193427" y="6219568"/>
            <a:ext cx="268553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Medina Ramiro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1581075" y="1606804"/>
            <a:ext cx="9934200" cy="52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F35"/>
              </a:buClr>
              <a:buSzPts val="2000"/>
              <a:buChar char="●"/>
            </a:pPr>
            <a:r>
              <a:rPr b="1" lang="es-ES" sz="2000">
                <a:solidFill>
                  <a:srgbClr val="2A2F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Reutilización</a:t>
            </a:r>
            <a:r>
              <a:rPr lang="es-ES" sz="2000">
                <a:solidFill>
                  <a:srgbClr val="2A2F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del código.</a:t>
            </a:r>
            <a:endParaRPr sz="2000">
              <a:solidFill>
                <a:srgbClr val="2A2F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F35"/>
              </a:buClr>
              <a:buSzPts val="2000"/>
              <a:buChar char="●"/>
            </a:pPr>
            <a:r>
              <a:rPr lang="es-ES" sz="2000">
                <a:solidFill>
                  <a:srgbClr val="2A2F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Convierte cosas complejas en </a:t>
            </a:r>
            <a:r>
              <a:rPr b="1" lang="es-ES" sz="2000">
                <a:solidFill>
                  <a:srgbClr val="2A2F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estructuras simples reproducibles</a:t>
            </a:r>
            <a:r>
              <a:rPr lang="es-ES" sz="2000">
                <a:solidFill>
                  <a:srgbClr val="2A2F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2A2F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F35"/>
              </a:buClr>
              <a:buSzPts val="2000"/>
              <a:buChar char="●"/>
            </a:pPr>
            <a:r>
              <a:rPr lang="es-ES" sz="2000">
                <a:solidFill>
                  <a:srgbClr val="2A2F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Evita la </a:t>
            </a:r>
            <a:r>
              <a:rPr b="1" lang="es-ES" sz="2000">
                <a:solidFill>
                  <a:srgbClr val="2A2F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duplicación de código</a:t>
            </a:r>
            <a:r>
              <a:rPr lang="es-ES" sz="2000">
                <a:solidFill>
                  <a:srgbClr val="2A2F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2A2F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F35"/>
              </a:buClr>
              <a:buSzPts val="2000"/>
              <a:buChar char="●"/>
            </a:pPr>
            <a:r>
              <a:rPr lang="es-ES" sz="2000">
                <a:solidFill>
                  <a:srgbClr val="2A2F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Permite </a:t>
            </a:r>
            <a:r>
              <a:rPr b="1" lang="es-ES" sz="2000">
                <a:solidFill>
                  <a:srgbClr val="2A2F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trabajar en equipo</a:t>
            </a:r>
            <a:r>
              <a:rPr lang="es-ES" sz="2000">
                <a:solidFill>
                  <a:srgbClr val="2A2F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gracias al encapsulamiento ya que minimiza la posibilidad de duplicar funciones cuando varias personas trabajan sobre un mismo objeto al mismo tiempo.</a:t>
            </a:r>
            <a:endParaRPr sz="2000">
              <a:solidFill>
                <a:srgbClr val="2A2F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F35"/>
              </a:buClr>
              <a:buSzPts val="2000"/>
              <a:buChar char="●"/>
            </a:pPr>
            <a:r>
              <a:rPr lang="es-ES" sz="2000">
                <a:solidFill>
                  <a:srgbClr val="2A2F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 estar la clase bien estructurada permite la </a:t>
            </a:r>
            <a:r>
              <a:rPr b="1" lang="es-ES" sz="2000">
                <a:solidFill>
                  <a:srgbClr val="2A2F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corrección de errores</a:t>
            </a:r>
            <a:r>
              <a:rPr lang="es-ES" sz="2000">
                <a:solidFill>
                  <a:srgbClr val="2A2F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en varios lugares del código.</a:t>
            </a:r>
            <a:endParaRPr sz="2000">
              <a:solidFill>
                <a:srgbClr val="2A2F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F35"/>
              </a:buClr>
              <a:buSzPts val="2000"/>
              <a:buChar char="●"/>
            </a:pPr>
            <a:r>
              <a:rPr b="1" lang="es-ES" sz="2000">
                <a:solidFill>
                  <a:srgbClr val="2A2F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Protege la información</a:t>
            </a:r>
            <a:r>
              <a:rPr lang="es-ES" sz="2000">
                <a:solidFill>
                  <a:srgbClr val="2A2F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 través de la encapsulación, ya que solo se puede acceder a los datos del objeto a través de propiedades y métodos privados.</a:t>
            </a:r>
            <a:endParaRPr sz="2000">
              <a:solidFill>
                <a:srgbClr val="2A2F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F35"/>
              </a:buClr>
              <a:buSzPts val="2000"/>
              <a:buChar char="●"/>
            </a:pPr>
            <a:r>
              <a:rPr lang="es-ES" sz="2000">
                <a:solidFill>
                  <a:srgbClr val="2A2F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abstracción nos permite </a:t>
            </a:r>
            <a:r>
              <a:rPr b="1" lang="es-ES" sz="2000">
                <a:solidFill>
                  <a:srgbClr val="2A2F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construir sistemas más complejos</a:t>
            </a:r>
            <a:r>
              <a:rPr lang="es-ES" sz="2000">
                <a:solidFill>
                  <a:srgbClr val="2A2F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 de una forma más sencilla y organizada.</a:t>
            </a:r>
            <a:endParaRPr sz="2000">
              <a:solidFill>
                <a:srgbClr val="2A2F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2F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697177" y="627263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POO: Ventajas 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9193427" y="6219568"/>
            <a:ext cx="2685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Medina Ramiro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1857550" y="1977229"/>
            <a:ext cx="993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1772652" y="617838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POO: Ejemplo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9193427" y="6219568"/>
            <a:ext cx="2685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5014" y="1443149"/>
            <a:ext cx="7059276" cy="46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1.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848125" y="1594225"/>
            <a:ext cx="9934200" cy="55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1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Programación</a:t>
            </a:r>
            <a:r>
              <a:rPr lang="es-ES" sz="31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 estructurada</a:t>
            </a:r>
            <a:endParaRPr sz="31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➔"/>
            </a:pPr>
            <a:r>
              <a:rPr i="1" lang="es-E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 programas son más fáciles de entender. </a:t>
            </a:r>
            <a:endParaRPr i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➔"/>
            </a:pPr>
            <a:r>
              <a:rPr i="1" lang="es-E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programa estructurado puede ser leído en secuencia, de arriba hacia abajo, sin necesidad de estar saltando de un sitio a otro en la lógica.</a:t>
            </a:r>
            <a:endParaRPr i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➔"/>
            </a:pPr>
            <a:r>
              <a:rPr i="1" lang="es-E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estructura del programa es más clara, las instrucciones están más relacionadas entre sí, y es más fácil comprender lo que hace cada función. </a:t>
            </a:r>
            <a:endParaRPr i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➔"/>
            </a:pPr>
            <a:r>
              <a:rPr i="1" lang="es-E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Favorece la reducción del esfuerzo en las pruebas.</a:t>
            </a:r>
            <a:endParaRPr i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➔"/>
            </a:pPr>
            <a:r>
              <a:rPr i="1" lang="es-E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Aumenta la productividad del programador.</a:t>
            </a:r>
            <a:endParaRPr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772652" y="617838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POO vs </a:t>
            </a: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Programación</a:t>
            </a: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estructurada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9193427" y="6219568"/>
            <a:ext cx="2685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Nombre del Docente.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1922200" y="1325850"/>
            <a:ext cx="9519000" cy="47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1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Programación orientada a objetos</a:t>
            </a:r>
            <a:endParaRPr sz="31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➔"/>
            </a:pPr>
            <a:r>
              <a:rPr i="1" lang="es-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una forma especial de programar, más cercana a la forma de expresar las cosas en la vida real que otros tipos de programación.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➔"/>
            </a:pPr>
            <a:r>
              <a:rPr i="1" lang="es-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Hay que pensar de una manera distinta, para escribir programas en términos de objetos, propiedades, métodos y otros conceptos nuevos.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➔"/>
            </a:pPr>
            <a:r>
              <a:rPr i="1" lang="es-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adecuado diseño de clases favorece la reusabilidad.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➔"/>
            </a:pPr>
            <a:r>
              <a:rPr i="1" lang="es-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Debido a la sencillez para abstraer el problema, los programas orientados a objetos son más sencillos de leer y comprender y mantener, permiten ocultar detalles de implementación dejando visibles sólo los detalles más relevantes.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➔"/>
            </a:pPr>
            <a:r>
              <a:rPr i="1" lang="es-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facilidad de añadir, suprimir o modificar nuevos objetos nos permite hacer modificaciones de una forma muy sencilla. </a:t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1772652" y="617838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POO vs Programación estructurada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9193427" y="6219568"/>
            <a:ext cx="2685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Medina Ramiro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1922200" y="1806950"/>
            <a:ext cx="95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1772652" y="617838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Clases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9193427" y="6219568"/>
            <a:ext cx="2685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Medina Ramiro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1922200" y="1576174"/>
            <a:ext cx="9668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>
                <a:solidFill>
                  <a:srgbClr val="2A2F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Una </a:t>
            </a:r>
            <a:r>
              <a:rPr b="1" lang="es-ES" sz="2300">
                <a:solidFill>
                  <a:srgbClr val="2A2F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clase </a:t>
            </a:r>
            <a:r>
              <a:rPr lang="es-ES" sz="2300">
                <a:solidFill>
                  <a:srgbClr val="2A2F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 una plantilla. Define de manera genérica cómo van a ser los objetos de un determinado tipo. Por ejemplo, una clase para representar a animales puede llamarse ‘animal’ y tener una serie de </a:t>
            </a:r>
            <a:r>
              <a:rPr b="1" lang="es-ES" sz="2300">
                <a:solidFill>
                  <a:srgbClr val="2A2F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atributos</a:t>
            </a:r>
            <a:r>
              <a:rPr lang="es-ES" sz="2300">
                <a:solidFill>
                  <a:srgbClr val="2A2F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como ‘nombre’ o ‘edad’ (que normalmente son propiedades), y una serie con los comportamientos que estos pueden tener, como caminar o comer, y que a su vez se implementan como métodos de la clase (funciones).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1922200" y="1806950"/>
            <a:ext cx="95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1772652" y="617838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Clases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9193427" y="6219568"/>
            <a:ext cx="2685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Medina Ramiro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2264000" y="2374354"/>
            <a:ext cx="874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6975" y="1325850"/>
            <a:ext cx="6404930" cy="47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1922200" y="1325850"/>
            <a:ext cx="95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1186952" y="242163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Clases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 txBox="1"/>
          <p:nvPr/>
        </p:nvSpPr>
        <p:spPr>
          <a:xfrm>
            <a:off x="1186950" y="1228113"/>
            <a:ext cx="10594500" cy="3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En  java una </a:t>
            </a:r>
            <a:r>
              <a:rPr b="1" lang="es-ES" sz="2200">
                <a:latin typeface="Roboto"/>
                <a:ea typeface="Roboto"/>
                <a:cs typeface="Roboto"/>
                <a:sym typeface="Roboto"/>
              </a:rPr>
              <a:t>clase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se define con la palabra reservada </a:t>
            </a:r>
            <a:r>
              <a:rPr b="1" i="1" lang="es-E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i="1" lang="es-ES" sz="2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seguida del nombre de la clase.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El nombre de la clase debe empezar con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mayúscula por ejemplo: Persona, Alumno,Profesor, Círculo.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Si el nombre es compuesto entonces cada palabra debe empezar por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mayúscula por ejemplo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: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CorreoElectronico,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FigurasGeometricas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6200" y="4133100"/>
            <a:ext cx="5719801" cy="197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 rotWithShape="1">
          <a:blip r:embed="rId6">
            <a:alphaModFix/>
          </a:blip>
          <a:srcRect b="21330" l="11799" r="10675" t="11147"/>
          <a:stretch/>
        </p:blipFill>
        <p:spPr>
          <a:xfrm>
            <a:off x="3397925" y="101400"/>
            <a:ext cx="1042425" cy="98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11875" y="3833075"/>
            <a:ext cx="1120984" cy="244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/>
          <p:nvPr/>
        </p:nvSpPr>
        <p:spPr>
          <a:xfrm>
            <a:off x="3074225" y="4703313"/>
            <a:ext cx="940500" cy="7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