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Lo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ora-bold.fntdata"/><Relationship Id="rId23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boldItalic.fntdata"/><Relationship Id="rId25" Type="http://schemas.openxmlformats.org/officeDocument/2006/relationships/font" Target="fonts/Lor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d790cba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1d790cbab3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91af94f7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191af94f74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91af94f7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191af94f74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3da785b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f3da785ba0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4169b6880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14169b6880_1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18746b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218746bef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1af94f7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191af94f74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8c222ef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18c222ef3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b01f83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18b01f83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8b01f83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18b01f835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da785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f3da785b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8b01f83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8b01f8351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4169b6880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14169b6880_1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91af94f7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191af94f74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0" Type="http://schemas.openxmlformats.org/officeDocument/2006/relationships/image" Target="../media/image15.pn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hyperlink" Target="http://milprogramadores.unsa.edu.ar/" TargetMode="External"/><Relationship Id="rId5" Type="http://schemas.openxmlformats.org/officeDocument/2006/relationships/hyperlink" Target="https://t.me/milprogramadoressaltenios" TargetMode="External"/><Relationship Id="rId6" Type="http://schemas.openxmlformats.org/officeDocument/2006/relationships/hyperlink" Target="http://ayudamilprogramadore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47176" y="3050"/>
            <a:ext cx="12192004" cy="6851904"/>
            <a:chOff x="-1" y="0"/>
            <a:chExt cx="12192004" cy="6851904"/>
          </a:xfrm>
        </p:grpSpPr>
        <p:pic>
          <p:nvPicPr>
            <p:cNvPr id="85" name="Google Shape;8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7" cy="509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" y="5099304"/>
              <a:ext cx="12192004" cy="175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3"/>
          <p:cNvSpPr txBox="1"/>
          <p:nvPr/>
        </p:nvSpPr>
        <p:spPr>
          <a:xfrm>
            <a:off x="3131850" y="349050"/>
            <a:ext cx="5433600" cy="3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POO:</a:t>
            </a:r>
            <a:endParaRPr b="1" sz="3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Programación Orientada a Objetos</a:t>
            </a:r>
            <a:endParaRPr b="1" sz="3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CLASE 2</a:t>
            </a:r>
            <a:endParaRPr b="1" sz="3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Métodos de clases y métodos especiales.</a:t>
            </a:r>
            <a:endParaRPr b="1" sz="6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1304477" y="946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Objetos: </a:t>
            </a: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utilizar los </a:t>
            </a: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1133025" y="618450"/>
            <a:ext cx="104682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Cuando dentro de la clase hay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definidos estos se pueden utilizar,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ya sea dentro de la misma clase o una vez instanciado el objeto. Se pone el objeto seguido de un punto y el nombre del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con sus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7858100" y="2060850"/>
            <a:ext cx="2200200" cy="3693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Objeto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35598"/>
            <a:ext cx="1304475" cy="284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 rotWithShape="1">
          <a:blip r:embed="rId6">
            <a:alphaModFix/>
          </a:blip>
          <a:srcRect b="0" l="0" r="0" t="49029"/>
          <a:stretch/>
        </p:blipFill>
        <p:spPr>
          <a:xfrm>
            <a:off x="6469813" y="2795850"/>
            <a:ext cx="5310799" cy="4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/>
          <p:nvPr/>
        </p:nvSpPr>
        <p:spPr>
          <a:xfrm flipH="1" rot="10800000">
            <a:off x="3838225" y="5963025"/>
            <a:ext cx="848100" cy="752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4475" y="1998925"/>
            <a:ext cx="4456175" cy="483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 rotWithShape="1">
          <a:blip r:embed="rId8">
            <a:alphaModFix/>
          </a:blip>
          <a:srcRect b="21330" l="11799" r="10675" t="11147"/>
          <a:stretch/>
        </p:blipFill>
        <p:spPr>
          <a:xfrm>
            <a:off x="3431937" y="2060850"/>
            <a:ext cx="745831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05844" y="3298650"/>
            <a:ext cx="5438730" cy="8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43701" y="4379850"/>
            <a:ext cx="5705900" cy="8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/>
          <p:nvPr/>
        </p:nvSpPr>
        <p:spPr>
          <a:xfrm>
            <a:off x="5681550" y="3469225"/>
            <a:ext cx="8289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5640925" y="4465138"/>
            <a:ext cx="8289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385877" y="4843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Encapsulamiento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/>
          <p:nvPr/>
        </p:nvSpPr>
        <p:spPr>
          <a:xfrm>
            <a:off x="1385875" y="1078038"/>
            <a:ext cx="10492200" cy="28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Es la propiedad de ocultar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del objeto en este caso los atributos o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de un objeto, una manera de ocultarlo es mediante la palabra 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private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de esta manera no se puede acceder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fácilmente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, de manera que sólo se pueda cambiar mediante las operaciones definidas para ese objeto.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de accesos setter y getter nos permiten acceder a los atributos aunque estos sean privados.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5875" y="4076190"/>
            <a:ext cx="1136925" cy="2483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9075" y="4602825"/>
            <a:ext cx="4684052" cy="15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/>
          <p:nvPr/>
        </p:nvSpPr>
        <p:spPr>
          <a:xfrm>
            <a:off x="6500125" y="4602825"/>
            <a:ext cx="1833900" cy="86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/>
              <a:t>get</a:t>
            </a:r>
            <a:endParaRPr b="1" sz="2500"/>
          </a:p>
        </p:txBody>
      </p:sp>
      <p:sp>
        <p:nvSpPr>
          <p:cNvPr id="253" name="Google Shape;253;p23"/>
          <p:cNvSpPr/>
          <p:nvPr/>
        </p:nvSpPr>
        <p:spPr>
          <a:xfrm>
            <a:off x="6405225" y="5357850"/>
            <a:ext cx="1672200" cy="864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set</a:t>
            </a:r>
            <a:endParaRPr b="1" sz="2400"/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7">
            <a:alphaModFix/>
          </a:blip>
          <a:srcRect b="0" l="0" r="7621" t="0"/>
          <a:stretch/>
        </p:blipFill>
        <p:spPr>
          <a:xfrm>
            <a:off x="8334025" y="3320625"/>
            <a:ext cx="3924650" cy="34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1304477" y="946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Objetos: cómo utilizar los métodos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1133025" y="618450"/>
            <a:ext cx="104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4"/>
          <p:cNvSpPr/>
          <p:nvPr/>
        </p:nvSpPr>
        <p:spPr>
          <a:xfrm flipH="1" rot="10800000">
            <a:off x="1734600" y="2114375"/>
            <a:ext cx="2661300" cy="2300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4716625" y="1011475"/>
            <a:ext cx="66828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public class Persona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//Atributos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private String nombre;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private String apellidoPaterno;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private String apellidoMaterno;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private char sexo;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private int edad;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private String direccion;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//Constructor por defecto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public Persona(){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public String getNombre()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	return this.nombre;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public char getSexo()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	return this.sexo;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public int getEdad()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	return this.edad;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    }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5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3170129" y="1652825"/>
            <a:ext cx="101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1385877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9193427" y="6219568"/>
            <a:ext cx="2685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Medina Ramiro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 txBox="1"/>
          <p:nvPr/>
        </p:nvSpPr>
        <p:spPr>
          <a:xfrm>
            <a:off x="2650632" y="2138069"/>
            <a:ext cx="1120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4639316" y="2270231"/>
            <a:ext cx="2719500" cy="1543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5629201" y="2353962"/>
            <a:ext cx="1646100" cy="38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ES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Clase: Persona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5629201" y="2869685"/>
            <a:ext cx="1646100" cy="74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ora"/>
              <a:buChar char="-"/>
            </a:pPr>
            <a:r>
              <a:rPr b="0" i="0" lang="es-ES" sz="11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Nombre</a:t>
            </a:r>
            <a:endParaRPr b="0" i="0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ora"/>
              <a:buChar char="-"/>
            </a:pPr>
            <a:r>
              <a:rPr b="0" i="0" lang="es-ES" sz="11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Edad</a:t>
            </a:r>
            <a:endParaRPr b="0" i="0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ora"/>
              <a:buChar char="-"/>
            </a:pPr>
            <a:r>
              <a:rPr b="0" i="0" lang="es-ES" sz="11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Intereses</a:t>
            </a:r>
            <a:endParaRPr b="0" i="0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81" name="Google Shape;28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0579" y="2454167"/>
            <a:ext cx="822773" cy="105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63603" y="4714392"/>
            <a:ext cx="687676" cy="91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/>
          <p:nvPr/>
        </p:nvSpPr>
        <p:spPr>
          <a:xfrm>
            <a:off x="2301725" y="4349094"/>
            <a:ext cx="3359100" cy="1543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3291610" y="4432825"/>
            <a:ext cx="2265000" cy="38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ES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Objeto: Persona1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291610" y="4948548"/>
            <a:ext cx="2265000" cy="74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Nombre: Mauricio Paz</a:t>
            </a:r>
            <a:endParaRPr b="0" i="0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Edad: 27</a:t>
            </a:r>
            <a:endParaRPr b="0" i="0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Intereses: [música, deporte]</a:t>
            </a:r>
            <a:endParaRPr b="0" i="0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86" name="Google Shape;28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6858" y="4663654"/>
            <a:ext cx="759610" cy="91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/>
          <p:nvPr/>
        </p:nvSpPr>
        <p:spPr>
          <a:xfrm>
            <a:off x="6288489" y="4349094"/>
            <a:ext cx="3359100" cy="1543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7278374" y="4432825"/>
            <a:ext cx="2265000" cy="38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ES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Objeto: Persona2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7278374" y="4948548"/>
            <a:ext cx="2265000" cy="74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Nombre: Lucía Aguirre</a:t>
            </a:r>
            <a:endParaRPr b="0" i="0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Edad: 21</a:t>
            </a:r>
            <a:endParaRPr b="0" i="0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Intereses: [deporte, arte]</a:t>
            </a:r>
            <a:endParaRPr b="0" i="0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90" name="Google Shape;290;p25"/>
          <p:cNvCxnSpPr>
            <a:stCxn id="278" idx="2"/>
            <a:endCxn id="283" idx="0"/>
          </p:cNvCxnSpPr>
          <p:nvPr/>
        </p:nvCxnSpPr>
        <p:spPr>
          <a:xfrm flipH="1">
            <a:off x="3981266" y="3813731"/>
            <a:ext cx="2017800" cy="53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p25"/>
          <p:cNvCxnSpPr>
            <a:stCxn id="292" idx="0"/>
            <a:endCxn id="287" idx="0"/>
          </p:cNvCxnSpPr>
          <p:nvPr/>
        </p:nvCxnSpPr>
        <p:spPr>
          <a:xfrm>
            <a:off x="5893315" y="3814751"/>
            <a:ext cx="2074800" cy="53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" name="Google Shape;292;p25"/>
          <p:cNvSpPr txBox="1"/>
          <p:nvPr/>
        </p:nvSpPr>
        <p:spPr>
          <a:xfrm>
            <a:off x="5156665" y="3814751"/>
            <a:ext cx="14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s-ES" sz="1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instancia</a:t>
            </a:r>
            <a:endParaRPr b="1" i="1" sz="1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2" cy="685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/>
          <p:nvPr/>
        </p:nvSpPr>
        <p:spPr>
          <a:xfrm>
            <a:off x="535459" y="3417288"/>
            <a:ext cx="8229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WEB: </a:t>
            </a:r>
            <a:r>
              <a:rPr lang="es-ES" sz="2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http://milprogramadores.unsa.edu.ar/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CANAL TELEGRAM: </a:t>
            </a:r>
            <a:r>
              <a:rPr lang="es-ES" sz="2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https://t.me/milprogramadoressaltenios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CENTRO DE AYUDA: </a:t>
            </a:r>
            <a:r>
              <a:rPr lang="es-ES" sz="2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http://ayudamilprogramadores.com/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75655" y="1688250"/>
            <a:ext cx="670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Gracias.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435602" y="57696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Clases: Metodos de acceso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042425" y="1474200"/>
            <a:ext cx="53868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Para poder acceder a los atributos de una clase como estos son privados usaremos los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setter y getter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 set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: es para guardar dentro de los atributos.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 get: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es para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obtener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el valor del atributo.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se generan tantos set igual a la cantidad de atributos que se tenga.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se generan tantos get igual a la cantidad de atributos que se tenga.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0300" y="2510100"/>
            <a:ext cx="5386705" cy="4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6">
            <a:alphaModFix/>
          </a:blip>
          <a:srcRect b="0" l="3269" r="0" t="0"/>
          <a:stretch/>
        </p:blipFill>
        <p:spPr>
          <a:xfrm>
            <a:off x="6829425" y="1192350"/>
            <a:ext cx="3542825" cy="13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9243800" y="5440200"/>
            <a:ext cx="13719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rot="10800000">
            <a:off x="9858426" y="6129425"/>
            <a:ext cx="1100100" cy="4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9781950" y="2738275"/>
            <a:ext cx="16722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rot="10800000">
            <a:off x="10439306" y="3413988"/>
            <a:ext cx="1209600" cy="45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10208000" y="4094300"/>
            <a:ext cx="15792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 rot="10800000">
            <a:off x="10751056" y="4808900"/>
            <a:ext cx="1209600" cy="45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435602" y="57696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Clases: Metodos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1435600" y="1582163"/>
            <a:ext cx="10492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definen el 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comportamiento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de la clase. Toda clase debe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tener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especial llamado constructor, para instanciar los objetos de la clase, este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tiene el mismo nombre de la clase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	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125" y="3148669"/>
            <a:ext cx="5851526" cy="2791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8650" y="2714600"/>
            <a:ext cx="5133341" cy="41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435602" y="57696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argumentos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1435600" y="1578838"/>
            <a:ext cx="10492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de un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definen la cantidad y el tipo de datos de los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valores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que recibe un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para su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ejecución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argumentos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son los valores que se pasan a un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para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su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ejecución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375" y="3231425"/>
            <a:ext cx="8649626" cy="17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 rot="5400000">
            <a:off x="4216875" y="2718125"/>
            <a:ext cx="601500" cy="7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 rot="5400000">
            <a:off x="6576749" y="2733400"/>
            <a:ext cx="578100" cy="67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 rot="5400000">
            <a:off x="8503900" y="2728700"/>
            <a:ext cx="635400" cy="7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0700" y="4391862"/>
            <a:ext cx="5661300" cy="239468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 rot="5400000">
            <a:off x="9570700" y="3757350"/>
            <a:ext cx="635400" cy="7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rot="5400000">
            <a:off x="10565950" y="4776575"/>
            <a:ext cx="635400" cy="7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435602" y="57696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Métodos: Valor de retorno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1435600" y="1325847"/>
            <a:ext cx="10251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puede 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devolver un valor.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Los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no devuelven nada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se declaran 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, mientras que los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que devuelven un valor, indican el tipo de valor que devuelven: int, double, char, string o un tipo de objeto.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5">
            <a:alphaModFix/>
          </a:blip>
          <a:srcRect b="0" l="4399" r="2775" t="3484"/>
          <a:stretch/>
        </p:blipFill>
        <p:spPr>
          <a:xfrm>
            <a:off x="4415100" y="3157550"/>
            <a:ext cx="7776901" cy="23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4100" y="2938704"/>
            <a:ext cx="1510200" cy="32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/>
        </p:nvSpPr>
        <p:spPr>
          <a:xfrm>
            <a:off x="2684300" y="3157550"/>
            <a:ext cx="2259600" cy="99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retorna un valor String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684300" y="4457850"/>
            <a:ext cx="2073300" cy="92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no retorna nada (void)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435602" y="57696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Métodos: 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0125" y="1843429"/>
            <a:ext cx="1510200" cy="32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/>
          <p:nvPr/>
        </p:nvSpPr>
        <p:spPr>
          <a:xfrm>
            <a:off x="3334775" y="4619775"/>
            <a:ext cx="2259600" cy="99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retorna un valor String</a:t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2986175" y="1627825"/>
            <a:ext cx="2073300" cy="92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no retorna nada (void)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4867575" y="1131950"/>
            <a:ext cx="7584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/>
              <a:t>    public </a:t>
            </a:r>
            <a:r>
              <a:rPr b="1" lang="es-ES" sz="2000">
                <a:solidFill>
                  <a:srgbClr val="FF0000"/>
                </a:solidFill>
              </a:rPr>
              <a:t>void</a:t>
            </a:r>
            <a:r>
              <a:rPr b="1" lang="es-ES" sz="2000"/>
              <a:t> mayorEdad(int edad){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/>
              <a:t>            if(edad&gt;18)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/>
              <a:t>                    System.out.println("Es mayor de edad");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/>
              <a:t>            else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/>
              <a:t>                    System.out.println("Es menor de edad");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/>
              <a:t>    }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/>
              <a:t>   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5735450" y="3622375"/>
            <a:ext cx="6357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</a:rPr>
              <a:t>    public </a:t>
            </a:r>
            <a:r>
              <a:rPr b="1" lang="es-ES" sz="2000">
                <a:solidFill>
                  <a:srgbClr val="FF0000"/>
                </a:solidFill>
              </a:rPr>
              <a:t>String</a:t>
            </a:r>
            <a:r>
              <a:rPr b="1" lang="es-ES" sz="2000">
                <a:solidFill>
                  <a:schemeClr val="dk1"/>
                </a:solidFill>
              </a:rPr>
              <a:t> mostrarDatos(Persona persona){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</a:rPr>
              <a:t>            String datos="Los datos son: \n";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</a:rPr>
              <a:t>            datos+=persona.nombre+"\n";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</a:rPr>
              <a:t>            datos+=persona.apellidoPaterno+"\n";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</a:rPr>
              <a:t>            datos+=persona.apellidoMaterno+"\n";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</a:rPr>
              <a:t>            datos+=persona.sexo+"\n";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</a:rPr>
              <a:t>            datos+=persona.edad+"\n";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</a:rPr>
              <a:t>            datos+=persona.direccion+"\n";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</a:rPr>
              <a:t>            return datos;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</a:rPr>
              <a:t>    }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435602" y="576963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Métodos: Sobrecarga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1292725" y="1325850"/>
            <a:ext cx="10708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La sobrecarga de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es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útil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para que el mismo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opere distinto con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de distinto tipo o que un mismo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reciba una lista de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diferentes . Esto quiere decir que puede haber 2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con el mismo nombre que realicen 2 funciones distintas. La diferencia de los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métodos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sobrecargados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en su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5">
            <a:alphaModFix/>
          </a:blip>
          <a:srcRect b="0" l="0" r="0" t="2238"/>
          <a:stretch/>
        </p:blipFill>
        <p:spPr>
          <a:xfrm>
            <a:off x="3451475" y="3614750"/>
            <a:ext cx="8221551" cy="26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6975" y="3244429"/>
            <a:ext cx="1510200" cy="32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/>
          <p:nvPr/>
        </p:nvSpPr>
        <p:spPr>
          <a:xfrm>
            <a:off x="2727163" y="3476750"/>
            <a:ext cx="8289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2622563" y="4729300"/>
            <a:ext cx="828900" cy="7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385877" y="6178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1435600" y="1192350"/>
            <a:ext cx="10492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Una vez declarada la clase podemos crear objetos a partir de ella. A esta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creación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 de un objeto se la denomina 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instanciación</a:t>
            </a:r>
            <a:r>
              <a:rPr b="1" lang="es-ES" sz="2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de la clase.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A partir de una clase se pueden crear los objetos que uno requiera.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Para crear objetos basta con declarar una variable.</a:t>
            </a:r>
            <a:endParaRPr sz="1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0550" y="2540473"/>
            <a:ext cx="1304475" cy="284925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>
            <a:off x="4993775" y="3324300"/>
            <a:ext cx="2895300" cy="119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/>
              <a:t>Instanciar</a:t>
            </a:r>
            <a:endParaRPr b="1" sz="2700"/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6">
            <a:alphaModFix/>
          </a:blip>
          <a:srcRect b="21330" l="11799" r="10675" t="11147"/>
          <a:stretch/>
        </p:blipFill>
        <p:spPr>
          <a:xfrm>
            <a:off x="2823150" y="2820763"/>
            <a:ext cx="2082525" cy="19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/>
          <p:nvPr/>
        </p:nvSpPr>
        <p:spPr>
          <a:xfrm>
            <a:off x="8300575" y="3566400"/>
            <a:ext cx="2357400" cy="7080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Objeto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3250013" y="4740125"/>
            <a:ext cx="1228800" cy="369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clase</a:t>
            </a:r>
            <a:endParaRPr b="1" sz="2400"/>
          </a:p>
        </p:txBody>
      </p:sp>
      <p:sp>
        <p:nvSpPr>
          <p:cNvPr id="192" name="Google Shape;192;p20"/>
          <p:cNvSpPr/>
          <p:nvPr/>
        </p:nvSpPr>
        <p:spPr>
          <a:xfrm>
            <a:off x="1296888" y="5389725"/>
            <a:ext cx="2219700" cy="513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NombreClase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3698013" y="5389725"/>
            <a:ext cx="2219700" cy="513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nombreObjeto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6055538" y="5389725"/>
            <a:ext cx="400200" cy="51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=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6600938" y="5389725"/>
            <a:ext cx="853500" cy="513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new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7594713" y="5389725"/>
            <a:ext cx="4471800" cy="5139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NombreConstructor(parametros)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1280538" y="6183925"/>
            <a:ext cx="2219700" cy="513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Persona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3681663" y="6183925"/>
            <a:ext cx="2219700" cy="513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persona1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6039188" y="6183925"/>
            <a:ext cx="400200" cy="51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=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6584588" y="6183925"/>
            <a:ext cx="853500" cy="513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new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7578363" y="6183925"/>
            <a:ext cx="4471800" cy="5139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Persona</a:t>
            </a:r>
            <a:r>
              <a:rPr b="1" lang="es-ES" sz="2100">
                <a:solidFill>
                  <a:schemeClr val="lt1"/>
                </a:solidFill>
              </a:rPr>
              <a:t>(“perez”,”jose”,25)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1922200" y="1325850"/>
            <a:ext cx="95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1385877" y="484338"/>
            <a:ext cx="98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/>
        </p:nvSpPr>
        <p:spPr>
          <a:xfrm>
            <a:off x="1385875" y="1078038"/>
            <a:ext cx="104922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latin typeface="Roboto"/>
                <a:ea typeface="Roboto"/>
                <a:cs typeface="Roboto"/>
                <a:sym typeface="Roboto"/>
              </a:rPr>
              <a:t>Para instanciar los Objetos, puede haber varias maneras dependiendo el constructor que se elija a la hora de instanciar nuestro objeto.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5887" y="1983913"/>
            <a:ext cx="6497444" cy="28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 rotWithShape="1">
          <a:blip r:embed="rId6">
            <a:alphaModFix/>
          </a:blip>
          <a:srcRect b="21330" l="11799" r="10675" t="11147"/>
          <a:stretch/>
        </p:blipFill>
        <p:spPr>
          <a:xfrm>
            <a:off x="4423369" y="2135600"/>
            <a:ext cx="1521263" cy="14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/>
          <p:nvPr/>
        </p:nvSpPr>
        <p:spPr>
          <a:xfrm>
            <a:off x="9686900" y="5091000"/>
            <a:ext cx="2357400" cy="7080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lt1"/>
                </a:solidFill>
              </a:rPr>
              <a:t>Objeto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135598"/>
            <a:ext cx="1304475" cy="284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8">
            <a:alphaModFix/>
          </a:blip>
          <a:srcRect b="0" l="0" r="0" t="8349"/>
          <a:stretch/>
        </p:blipFill>
        <p:spPr>
          <a:xfrm>
            <a:off x="2695080" y="5004625"/>
            <a:ext cx="6939820" cy="9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/>
          <p:nvPr/>
        </p:nvSpPr>
        <p:spPr>
          <a:xfrm flipH="1" rot="10800000">
            <a:off x="1772173" y="4799100"/>
            <a:ext cx="870900" cy="999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9">
            <a:alphaModFix/>
          </a:blip>
          <a:srcRect b="0" l="0" r="0" t="46524"/>
          <a:stretch/>
        </p:blipFill>
        <p:spPr>
          <a:xfrm>
            <a:off x="4709125" y="6108994"/>
            <a:ext cx="6029325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/>
          <p:nvPr/>
        </p:nvSpPr>
        <p:spPr>
          <a:xfrm flipH="1" rot="10800000">
            <a:off x="3838225" y="5963025"/>
            <a:ext cx="848100" cy="752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