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6858000" cx="12192000"/>
  <p:notesSz cx="6858000" cy="9144000"/>
  <p:embeddedFontLst>
    <p:embeddedFont>
      <p:font typeface="Robo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11" Type="http://schemas.openxmlformats.org/officeDocument/2006/relationships/slide" Target="slides/slide7.xml"/><Relationship Id="rId22" Type="http://schemas.openxmlformats.org/officeDocument/2006/relationships/font" Target="fonts/Roboto-italic.fntdata"/><Relationship Id="rId10" Type="http://schemas.openxmlformats.org/officeDocument/2006/relationships/slide" Target="slides/slide6.xml"/><Relationship Id="rId21" Type="http://schemas.openxmlformats.org/officeDocument/2006/relationships/font" Target="fonts/Roboto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schemas.openxmlformats.org/officeDocument/2006/relationships/font" Target="fonts/Roboto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1d790cbab3_1_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1d790cbab3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1d62d3de7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g11d62d3de7d_0_2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1d62d3de7d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g11d62d3de7d_0_3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1d62d3de7d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g11d62d3de7d_0_5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1d62d3de7d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g11d62d3de7d_0_6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18c222ef30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g118c222ef30_0_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1a131d1283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g11a131d1283_1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1a131d1283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g11a131d1283_1_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1a131d1283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g11a131d1283_1_3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1a131d1283_1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g11a131d1283_1_5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1a131d1283_1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g11a131d1283_1_6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1a131d1283_1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g11a131d1283_1_8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18b01f8351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g118b01f8351_0_3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8.png"/><Relationship Id="rId4" Type="http://schemas.openxmlformats.org/officeDocument/2006/relationships/image" Target="../media/image1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7.png"/><Relationship Id="rId5" Type="http://schemas.openxmlformats.org/officeDocument/2006/relationships/image" Target="../media/image14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Relationship Id="rId4" Type="http://schemas.openxmlformats.org/officeDocument/2006/relationships/image" Target="../media/image7.png"/><Relationship Id="rId5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Relationship Id="rId4" Type="http://schemas.openxmlformats.org/officeDocument/2006/relationships/image" Target="../media/image7.png"/><Relationship Id="rId5" Type="http://schemas.openxmlformats.org/officeDocument/2006/relationships/image" Target="../media/image15.png"/><Relationship Id="rId6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Relationship Id="rId4" Type="http://schemas.openxmlformats.org/officeDocument/2006/relationships/image" Target="../media/image7.png"/><Relationship Id="rId5" Type="http://schemas.openxmlformats.org/officeDocument/2006/relationships/image" Target="../media/image17.png"/><Relationship Id="rId6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9.png"/><Relationship Id="rId4" Type="http://schemas.openxmlformats.org/officeDocument/2006/relationships/hyperlink" Target="http://milprogramadores.unsa.edu.ar/" TargetMode="External"/><Relationship Id="rId5" Type="http://schemas.openxmlformats.org/officeDocument/2006/relationships/hyperlink" Target="https://t.me/milprogramadoressaltenios" TargetMode="External"/><Relationship Id="rId6" Type="http://schemas.openxmlformats.org/officeDocument/2006/relationships/hyperlink" Target="http://ayudamilprogramadores.com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5.png"/><Relationship Id="rId6" Type="http://schemas.openxmlformats.org/officeDocument/2006/relationships/image" Target="../media/image3.png"/><Relationship Id="rId7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5.png"/><Relationship Id="rId6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5.png"/><Relationship Id="rId6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5.png"/><Relationship Id="rId6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3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6" name="Google Shape;86;p13"/>
          <p:cNvGrpSpPr/>
          <p:nvPr/>
        </p:nvGrpSpPr>
        <p:grpSpPr>
          <a:xfrm>
            <a:off x="-1" y="3050"/>
            <a:ext cx="12192004" cy="6851904"/>
            <a:chOff x="-1" y="0"/>
            <a:chExt cx="12192004" cy="6851904"/>
          </a:xfrm>
        </p:grpSpPr>
        <p:pic>
          <p:nvPicPr>
            <p:cNvPr id="87" name="Google Shape;87;p1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0"/>
              <a:ext cx="12191997" cy="50993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8" name="Google Shape;88;p1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-1" y="5099304"/>
              <a:ext cx="12192004" cy="17526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9" name="Google Shape;89;p13"/>
          <p:cNvSpPr txBox="1"/>
          <p:nvPr/>
        </p:nvSpPr>
        <p:spPr>
          <a:xfrm>
            <a:off x="2263975" y="433950"/>
            <a:ext cx="6669300" cy="35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36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POO:</a:t>
            </a:r>
            <a:endParaRPr b="1" sz="36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36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Programación Orientada a Objetos</a:t>
            </a:r>
            <a:endParaRPr b="1" sz="36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36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CLASE 3</a:t>
            </a:r>
            <a:endParaRPr b="1" sz="36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dk1"/>
                </a:solidFill>
              </a:rPr>
              <a:t> </a:t>
            </a:r>
            <a:r>
              <a:rPr lang="es-ES" sz="2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Herencias. Polimorfismo. Objetos dentro de objetos. Encapsular atributos y métodos.</a:t>
            </a:r>
            <a:r>
              <a:rPr lang="es-ES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2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04241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2"/>
          <p:cNvSpPr txBox="1"/>
          <p:nvPr/>
        </p:nvSpPr>
        <p:spPr>
          <a:xfrm rot="-5400000">
            <a:off x="-248426" y="5711642"/>
            <a:ext cx="153926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MÓDULO 2.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8" name="Google Shape;198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519719" y="0"/>
            <a:ext cx="1672281" cy="11923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2"/>
          <p:cNvPicPr preferRelativeResize="0"/>
          <p:nvPr/>
        </p:nvPicPr>
        <p:blipFill rotWithShape="1">
          <a:blip r:embed="rId5">
            <a:alphaModFix/>
          </a:blip>
          <a:srcRect b="5261" l="5277" r="4818" t="7478"/>
          <a:stretch/>
        </p:blipFill>
        <p:spPr>
          <a:xfrm>
            <a:off x="3947061" y="2753775"/>
            <a:ext cx="5004175" cy="376230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2"/>
          <p:cNvSpPr txBox="1"/>
          <p:nvPr/>
        </p:nvSpPr>
        <p:spPr>
          <a:xfrm>
            <a:off x="1589975" y="555525"/>
            <a:ext cx="885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22"/>
          <p:cNvSpPr txBox="1"/>
          <p:nvPr/>
        </p:nvSpPr>
        <p:spPr>
          <a:xfrm>
            <a:off x="1424425" y="1192350"/>
            <a:ext cx="8850300" cy="18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200">
                <a:latin typeface="Roboto"/>
                <a:ea typeface="Roboto"/>
                <a:cs typeface="Roboto"/>
                <a:sym typeface="Roboto"/>
              </a:rPr>
              <a:t>El polimorfismo se basa en los principios de sobrecarga y  sobreescritura de </a:t>
            </a:r>
            <a:r>
              <a:rPr lang="es-ES" sz="2200">
                <a:latin typeface="Roboto"/>
                <a:ea typeface="Roboto"/>
                <a:cs typeface="Roboto"/>
                <a:sym typeface="Roboto"/>
              </a:rPr>
              <a:t>métodos</a:t>
            </a:r>
            <a:r>
              <a:rPr lang="es-ES" sz="2200">
                <a:latin typeface="Roboto"/>
                <a:ea typeface="Roboto"/>
                <a:cs typeface="Roboto"/>
                <a:sym typeface="Roboto"/>
              </a:rPr>
              <a:t>.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200">
                <a:latin typeface="Roboto"/>
                <a:ea typeface="Roboto"/>
                <a:cs typeface="Roboto"/>
                <a:sym typeface="Roboto"/>
              </a:rPr>
              <a:t>La </a:t>
            </a:r>
            <a:r>
              <a:rPr lang="es-ES" sz="2200">
                <a:latin typeface="Roboto"/>
                <a:ea typeface="Roboto"/>
                <a:cs typeface="Roboto"/>
                <a:sym typeface="Roboto"/>
              </a:rPr>
              <a:t>implementación</a:t>
            </a:r>
            <a:r>
              <a:rPr lang="es-ES" sz="2200">
                <a:latin typeface="Roboto"/>
                <a:ea typeface="Roboto"/>
                <a:cs typeface="Roboto"/>
                <a:sym typeface="Roboto"/>
              </a:rPr>
              <a:t> en la subclase sobreescribe (reemplaza) la </a:t>
            </a:r>
            <a:r>
              <a:rPr lang="es-ES" sz="2200">
                <a:latin typeface="Roboto"/>
                <a:ea typeface="Roboto"/>
                <a:cs typeface="Roboto"/>
                <a:sym typeface="Roboto"/>
              </a:rPr>
              <a:t>implementación</a:t>
            </a:r>
            <a:r>
              <a:rPr lang="es-ES" sz="2200">
                <a:latin typeface="Roboto"/>
                <a:ea typeface="Roboto"/>
                <a:cs typeface="Roboto"/>
                <a:sym typeface="Roboto"/>
              </a:rPr>
              <a:t> en la superclase.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2" name="Google Shape;202;p22"/>
          <p:cNvSpPr txBox="1"/>
          <p:nvPr/>
        </p:nvSpPr>
        <p:spPr>
          <a:xfrm>
            <a:off x="1424427" y="551738"/>
            <a:ext cx="98181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Polimorfismo</a:t>
            </a:r>
            <a:endParaRPr sz="4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3" name="Google Shape;203;p22"/>
          <p:cNvSpPr txBox="1"/>
          <p:nvPr/>
        </p:nvSpPr>
        <p:spPr>
          <a:xfrm>
            <a:off x="9764625" y="6158125"/>
            <a:ext cx="1983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200">
                <a:latin typeface="Calibri"/>
                <a:ea typeface="Calibri"/>
                <a:cs typeface="Calibri"/>
                <a:sym typeface="Calibri"/>
              </a:rPr>
              <a:t>Diagrama UML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208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042416" cy="6857998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23"/>
          <p:cNvSpPr txBox="1"/>
          <p:nvPr/>
        </p:nvSpPr>
        <p:spPr>
          <a:xfrm rot="-5400000">
            <a:off x="-248397" y="5711581"/>
            <a:ext cx="153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MÓDULO 2.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0" name="Google Shape;210;p23"/>
          <p:cNvSpPr txBox="1"/>
          <p:nvPr/>
        </p:nvSpPr>
        <p:spPr>
          <a:xfrm>
            <a:off x="9193427" y="6219568"/>
            <a:ext cx="26856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11" name="Google Shape;211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519719" y="0"/>
            <a:ext cx="1672281" cy="1192357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23"/>
          <p:cNvSpPr txBox="1"/>
          <p:nvPr/>
        </p:nvSpPr>
        <p:spPr>
          <a:xfrm>
            <a:off x="1424427" y="551738"/>
            <a:ext cx="98181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Polimorfismo y Herencia</a:t>
            </a:r>
            <a:endParaRPr sz="4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3" name="Google Shape;213;p23"/>
          <p:cNvSpPr txBox="1"/>
          <p:nvPr/>
        </p:nvSpPr>
        <p:spPr>
          <a:xfrm>
            <a:off x="1647450" y="1704925"/>
            <a:ext cx="800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23"/>
          <p:cNvSpPr txBox="1"/>
          <p:nvPr/>
        </p:nvSpPr>
        <p:spPr>
          <a:xfrm>
            <a:off x="1379275" y="1666600"/>
            <a:ext cx="904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5" name="Google Shape;215;p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136938" y="2225850"/>
            <a:ext cx="4393075" cy="3993725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23"/>
          <p:cNvSpPr txBox="1"/>
          <p:nvPr/>
        </p:nvSpPr>
        <p:spPr>
          <a:xfrm>
            <a:off x="1424425" y="1259750"/>
            <a:ext cx="7215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200">
                <a:latin typeface="Roboto"/>
                <a:ea typeface="Roboto"/>
                <a:cs typeface="Roboto"/>
                <a:sym typeface="Roboto"/>
              </a:rPr>
              <a:t> Veamos la implementación de clase Persona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Google Shape;221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042416" cy="6857998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24"/>
          <p:cNvSpPr txBox="1"/>
          <p:nvPr/>
        </p:nvSpPr>
        <p:spPr>
          <a:xfrm rot="-5400000">
            <a:off x="-248397" y="5711581"/>
            <a:ext cx="153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MÓDULO 2.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3" name="Google Shape;223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519719" y="0"/>
            <a:ext cx="1672281" cy="1192357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24"/>
          <p:cNvSpPr txBox="1"/>
          <p:nvPr/>
        </p:nvSpPr>
        <p:spPr>
          <a:xfrm>
            <a:off x="1424427" y="551738"/>
            <a:ext cx="98181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Polimorfismo y Herencia</a:t>
            </a:r>
            <a:endParaRPr sz="4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5" name="Google Shape;225;p24"/>
          <p:cNvSpPr txBox="1"/>
          <p:nvPr/>
        </p:nvSpPr>
        <p:spPr>
          <a:xfrm>
            <a:off x="1647450" y="1704925"/>
            <a:ext cx="800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24"/>
          <p:cNvSpPr txBox="1"/>
          <p:nvPr/>
        </p:nvSpPr>
        <p:spPr>
          <a:xfrm>
            <a:off x="1379275" y="1666600"/>
            <a:ext cx="904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7" name="Google Shape;227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72300" y="1548725"/>
            <a:ext cx="6448599" cy="28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49475" y="3951675"/>
            <a:ext cx="6924985" cy="272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Google Shape;233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042416" cy="6857998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25"/>
          <p:cNvSpPr txBox="1"/>
          <p:nvPr/>
        </p:nvSpPr>
        <p:spPr>
          <a:xfrm rot="-5400000">
            <a:off x="-248397" y="5711581"/>
            <a:ext cx="153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MÓDULO 2.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5" name="Google Shape;235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519719" y="0"/>
            <a:ext cx="1672281" cy="1192357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25"/>
          <p:cNvSpPr txBox="1"/>
          <p:nvPr/>
        </p:nvSpPr>
        <p:spPr>
          <a:xfrm>
            <a:off x="1424427" y="551738"/>
            <a:ext cx="98181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Ventajas del Polimorfismo</a:t>
            </a:r>
            <a:endParaRPr sz="4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7" name="Google Shape;237;p25"/>
          <p:cNvSpPr txBox="1"/>
          <p:nvPr/>
        </p:nvSpPr>
        <p:spPr>
          <a:xfrm>
            <a:off x="1647450" y="1704925"/>
            <a:ext cx="800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25"/>
          <p:cNvSpPr txBox="1"/>
          <p:nvPr/>
        </p:nvSpPr>
        <p:spPr>
          <a:xfrm>
            <a:off x="1379275" y="1666600"/>
            <a:ext cx="904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25"/>
          <p:cNvSpPr txBox="1"/>
          <p:nvPr/>
        </p:nvSpPr>
        <p:spPr>
          <a:xfrm>
            <a:off x="1245150" y="1704925"/>
            <a:ext cx="10344600" cy="22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Roboto"/>
              <a:buChar char="●"/>
            </a:pPr>
            <a:r>
              <a:rPr lang="es-ES" sz="2200">
                <a:latin typeface="Roboto"/>
                <a:ea typeface="Roboto"/>
                <a:cs typeface="Roboto"/>
                <a:sym typeface="Roboto"/>
              </a:rPr>
              <a:t>Permite a los programadores separar las cosas que cambian de las que no, y de esta manera hacer más fácil la ampliación, el mantenimiento y la reutilización de los programas.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Roboto"/>
              <a:buChar char="●"/>
            </a:pPr>
            <a:r>
              <a:rPr lang="es-ES" sz="2200">
                <a:latin typeface="Roboto"/>
                <a:ea typeface="Roboto"/>
                <a:cs typeface="Roboto"/>
                <a:sym typeface="Roboto"/>
              </a:rPr>
              <a:t>Rápida respuesta</a:t>
            </a:r>
            <a:r>
              <a:rPr lang="es-ES" sz="2200">
                <a:latin typeface="Roboto"/>
                <a:ea typeface="Roboto"/>
                <a:cs typeface="Roboto"/>
                <a:sym typeface="Roboto"/>
              </a:rPr>
              <a:t>: Al ejecutarse un </a:t>
            </a:r>
            <a:r>
              <a:rPr lang="es-ES" sz="2200">
                <a:latin typeface="Roboto"/>
                <a:ea typeface="Roboto"/>
                <a:cs typeface="Roboto"/>
                <a:sym typeface="Roboto"/>
              </a:rPr>
              <a:t>método</a:t>
            </a:r>
            <a:r>
              <a:rPr lang="es-ES" sz="2200">
                <a:latin typeface="Roboto"/>
                <a:ea typeface="Roboto"/>
                <a:cs typeface="Roboto"/>
                <a:sym typeface="Roboto"/>
              </a:rPr>
              <a:t> de la clase que corresponde en tiempo de </a:t>
            </a:r>
            <a:r>
              <a:rPr lang="es-ES" sz="2200">
                <a:latin typeface="Roboto"/>
                <a:ea typeface="Roboto"/>
                <a:cs typeface="Roboto"/>
                <a:sym typeface="Roboto"/>
              </a:rPr>
              <a:t>ejecución</a:t>
            </a:r>
            <a:r>
              <a:rPr lang="es-ES" sz="2200">
                <a:latin typeface="Roboto"/>
                <a:ea typeface="Roboto"/>
                <a:cs typeface="Roboto"/>
                <a:sym typeface="Roboto"/>
              </a:rPr>
              <a:t> toma lugar el enlace </a:t>
            </a:r>
            <a:r>
              <a:rPr lang="es-ES" sz="2200">
                <a:latin typeface="Roboto"/>
                <a:ea typeface="Roboto"/>
                <a:cs typeface="Roboto"/>
                <a:sym typeface="Roboto"/>
              </a:rPr>
              <a:t>dinámico. 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" name="Google Shape;244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042416" cy="6857998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26"/>
          <p:cNvSpPr txBox="1"/>
          <p:nvPr/>
        </p:nvSpPr>
        <p:spPr>
          <a:xfrm rot="-5400000">
            <a:off x="-248397" y="5711581"/>
            <a:ext cx="153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MÓDULO 2.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46" name="Google Shape;246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519719" y="0"/>
            <a:ext cx="1672281" cy="1192357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26"/>
          <p:cNvSpPr txBox="1"/>
          <p:nvPr/>
        </p:nvSpPr>
        <p:spPr>
          <a:xfrm>
            <a:off x="1424427" y="551738"/>
            <a:ext cx="98181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Objetos dentro de objetos</a:t>
            </a:r>
            <a:endParaRPr sz="4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8" name="Google Shape;248;p26"/>
          <p:cNvSpPr txBox="1"/>
          <p:nvPr/>
        </p:nvSpPr>
        <p:spPr>
          <a:xfrm>
            <a:off x="1647450" y="1704925"/>
            <a:ext cx="800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26"/>
          <p:cNvSpPr txBox="1"/>
          <p:nvPr/>
        </p:nvSpPr>
        <p:spPr>
          <a:xfrm>
            <a:off x="1379275" y="1666600"/>
            <a:ext cx="904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26"/>
          <p:cNvSpPr txBox="1"/>
          <p:nvPr/>
        </p:nvSpPr>
        <p:spPr>
          <a:xfrm>
            <a:off x="1999550" y="1883875"/>
            <a:ext cx="627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1" name="Google Shape;251;p26"/>
          <p:cNvPicPr preferRelativeResize="0"/>
          <p:nvPr/>
        </p:nvPicPr>
        <p:blipFill rotWithShape="1">
          <a:blip r:embed="rId5">
            <a:alphaModFix/>
          </a:blip>
          <a:srcRect b="3344" l="921" r="0" t="0"/>
          <a:stretch/>
        </p:blipFill>
        <p:spPr>
          <a:xfrm>
            <a:off x="1850825" y="1556950"/>
            <a:ext cx="8382300" cy="3119700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26"/>
          <p:cNvSpPr/>
          <p:nvPr/>
        </p:nvSpPr>
        <p:spPr>
          <a:xfrm>
            <a:off x="1850825" y="2442050"/>
            <a:ext cx="4478400" cy="400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3" name="Google Shape;253;p26"/>
          <p:cNvPicPr preferRelativeResize="0"/>
          <p:nvPr/>
        </p:nvPicPr>
        <p:blipFill rotWithShape="1">
          <a:blip r:embed="rId6">
            <a:alphaModFix/>
          </a:blip>
          <a:srcRect b="10176" l="0" r="0" t="0"/>
          <a:stretch/>
        </p:blipFill>
        <p:spPr>
          <a:xfrm>
            <a:off x="7755375" y="4676650"/>
            <a:ext cx="4152666" cy="218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Google Shape;258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2" cy="6857140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27"/>
          <p:cNvSpPr txBox="1"/>
          <p:nvPr/>
        </p:nvSpPr>
        <p:spPr>
          <a:xfrm>
            <a:off x="535459" y="3417288"/>
            <a:ext cx="8229600" cy="28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WEB: </a:t>
            </a:r>
            <a:r>
              <a:rPr lang="es-ES" sz="26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http://milprogramadores.unsa.edu.ar/</a:t>
            </a:r>
            <a:endParaRPr sz="2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CANAL TELEGRAM: </a:t>
            </a:r>
            <a:r>
              <a:rPr lang="es-ES" sz="26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https://t.me/milprogramadoressaltenios</a:t>
            </a:r>
            <a:endParaRPr sz="2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CENTRO DE AYUDA: </a:t>
            </a:r>
            <a:r>
              <a:rPr lang="es-ES" sz="26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6"/>
              </a:rPr>
              <a:t>http://ayudamilprogramadores.com/</a:t>
            </a:r>
            <a:endParaRPr sz="2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0" name="Google Shape;260;p27"/>
          <p:cNvSpPr txBox="1"/>
          <p:nvPr/>
        </p:nvSpPr>
        <p:spPr>
          <a:xfrm>
            <a:off x="75655" y="1688250"/>
            <a:ext cx="67086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3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Gracias.</a:t>
            </a:r>
            <a:endParaRPr b="1" sz="4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042416" cy="6857998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4"/>
          <p:cNvSpPr txBox="1"/>
          <p:nvPr/>
        </p:nvSpPr>
        <p:spPr>
          <a:xfrm rot="-5400000">
            <a:off x="-248397" y="5711581"/>
            <a:ext cx="153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MÓDULO </a:t>
            </a:r>
            <a:r>
              <a:rPr lang="es-ES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b="0" i="0" lang="es-ES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3170129" y="1652825"/>
            <a:ext cx="10162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7F7F7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" name="Google Shape;97;p14"/>
          <p:cNvSpPr txBox="1"/>
          <p:nvPr/>
        </p:nvSpPr>
        <p:spPr>
          <a:xfrm>
            <a:off x="1385877" y="617838"/>
            <a:ext cx="98181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Herencia</a:t>
            </a:r>
            <a:endParaRPr sz="4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8" name="Google Shape;98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519719" y="0"/>
            <a:ext cx="1672281" cy="1192357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4"/>
          <p:cNvSpPr txBox="1"/>
          <p:nvPr/>
        </p:nvSpPr>
        <p:spPr>
          <a:xfrm>
            <a:off x="1424425" y="1999850"/>
            <a:ext cx="8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4"/>
          <p:cNvSpPr txBox="1"/>
          <p:nvPr/>
        </p:nvSpPr>
        <p:spPr>
          <a:xfrm>
            <a:off x="1509325" y="1325850"/>
            <a:ext cx="9357900" cy="57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200">
                <a:latin typeface="Roboto"/>
                <a:ea typeface="Roboto"/>
                <a:cs typeface="Roboto"/>
                <a:sym typeface="Roboto"/>
              </a:rPr>
              <a:t>La herencia es la capacidad que tienen los lenguajes orientados a objetos para extender clases. Esto produce una nueva clase que hereda el comportamiento y los </a:t>
            </a:r>
            <a:r>
              <a:rPr lang="es-ES" sz="2200">
                <a:latin typeface="Roboto"/>
                <a:ea typeface="Roboto"/>
                <a:cs typeface="Roboto"/>
                <a:sym typeface="Roboto"/>
              </a:rPr>
              <a:t>atributos</a:t>
            </a:r>
            <a:r>
              <a:rPr lang="es-ES" sz="2200">
                <a:latin typeface="Roboto"/>
                <a:ea typeface="Roboto"/>
                <a:cs typeface="Roboto"/>
                <a:sym typeface="Roboto"/>
              </a:rPr>
              <a:t> de la clase que ha sido extendida. La clase original se denomina clase base o superclase, la nueva clase se denomina clase derivada o subclase 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22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Si definimos la clase Coche a partir de la clase Vehículo se dice que: -"Coche" hereda las variables y métodos de "Vehiculo" "Coche" extiende de "Vehiculo"</a:t>
            </a:r>
            <a:endParaRPr sz="22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22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– "Coche" es subclase de "Vehiculo" clase derivada clase hija</a:t>
            </a:r>
            <a:endParaRPr sz="22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22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– "Vehiculo" es superclase de "Coche" clase base clase padre •</a:t>
            </a:r>
            <a:endParaRPr sz="22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22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La herencia realiza la relación es-un </a:t>
            </a:r>
            <a:endParaRPr sz="22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22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– Un coche es-un vehículo; un perro es-un mamífero, etc.</a:t>
            </a:r>
            <a:endParaRPr sz="22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042416" cy="6857998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5"/>
          <p:cNvSpPr txBox="1"/>
          <p:nvPr/>
        </p:nvSpPr>
        <p:spPr>
          <a:xfrm rot="-5400000">
            <a:off x="-248397" y="5711581"/>
            <a:ext cx="153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MÓDULO </a:t>
            </a:r>
            <a:r>
              <a:rPr lang="es-ES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b="0" i="0" lang="es-ES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" name="Google Shape;107;p15"/>
          <p:cNvSpPr txBox="1"/>
          <p:nvPr/>
        </p:nvSpPr>
        <p:spPr>
          <a:xfrm>
            <a:off x="3170129" y="1652825"/>
            <a:ext cx="10162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7F7F7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" name="Google Shape;108;p15"/>
          <p:cNvSpPr txBox="1"/>
          <p:nvPr/>
        </p:nvSpPr>
        <p:spPr>
          <a:xfrm>
            <a:off x="1385877" y="617838"/>
            <a:ext cx="98181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Herencia</a:t>
            </a:r>
            <a:endParaRPr sz="4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9" name="Google Shape;109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519719" y="0"/>
            <a:ext cx="1672281" cy="1192357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5"/>
          <p:cNvSpPr txBox="1"/>
          <p:nvPr/>
        </p:nvSpPr>
        <p:spPr>
          <a:xfrm>
            <a:off x="1424425" y="1999850"/>
            <a:ext cx="8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5"/>
          <p:cNvSpPr txBox="1"/>
          <p:nvPr/>
        </p:nvSpPr>
        <p:spPr>
          <a:xfrm>
            <a:off x="1509325" y="1325850"/>
            <a:ext cx="9357900" cy="98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2200">
                <a:latin typeface="Roboto"/>
                <a:ea typeface="Roboto"/>
                <a:cs typeface="Roboto"/>
                <a:sym typeface="Roboto"/>
              </a:rPr>
              <a:t> </a:t>
            </a:r>
            <a:endParaRPr sz="22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2" name="Google Shape;112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94816" y="2552450"/>
            <a:ext cx="57150" cy="85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05227" y="2552450"/>
            <a:ext cx="5576250" cy="85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57627" y="2704850"/>
            <a:ext cx="5576250" cy="85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194825" y="1537625"/>
            <a:ext cx="10493024" cy="491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042416" cy="6857998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6"/>
          <p:cNvSpPr txBox="1"/>
          <p:nvPr/>
        </p:nvSpPr>
        <p:spPr>
          <a:xfrm rot="-5400000">
            <a:off x="-248397" y="5711581"/>
            <a:ext cx="153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MÓDULO </a:t>
            </a:r>
            <a:r>
              <a:rPr lang="es-ES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b="0" i="0" lang="es-ES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2" name="Google Shape;122;p16"/>
          <p:cNvSpPr txBox="1"/>
          <p:nvPr/>
        </p:nvSpPr>
        <p:spPr>
          <a:xfrm>
            <a:off x="3170129" y="1652825"/>
            <a:ext cx="10162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7F7F7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3" name="Google Shape;123;p16"/>
          <p:cNvSpPr txBox="1"/>
          <p:nvPr/>
        </p:nvSpPr>
        <p:spPr>
          <a:xfrm>
            <a:off x="1385877" y="617838"/>
            <a:ext cx="98181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Herencia</a:t>
            </a:r>
            <a:endParaRPr sz="4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4" name="Google Shape;124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519719" y="0"/>
            <a:ext cx="1672281" cy="1192357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6"/>
          <p:cNvSpPr txBox="1"/>
          <p:nvPr/>
        </p:nvSpPr>
        <p:spPr>
          <a:xfrm>
            <a:off x="1424425" y="1999850"/>
            <a:ext cx="8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16"/>
          <p:cNvSpPr txBox="1"/>
          <p:nvPr/>
        </p:nvSpPr>
        <p:spPr>
          <a:xfrm>
            <a:off x="1891325" y="2151450"/>
            <a:ext cx="99804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200">
                <a:latin typeface="Roboto"/>
                <a:ea typeface="Roboto"/>
                <a:cs typeface="Roboto"/>
                <a:sym typeface="Roboto"/>
              </a:rPr>
              <a:t>• Modificación de los elementos de la clase base dentro de la clase derivada • La clase derivada puede definir: 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200">
                <a:latin typeface="Roboto"/>
                <a:ea typeface="Roboto"/>
                <a:cs typeface="Roboto"/>
                <a:sym typeface="Roboto"/>
              </a:rPr>
              <a:t>– Un atributo con el mismo nombre que uno de la clase base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200">
                <a:latin typeface="Roboto"/>
                <a:ea typeface="Roboto"/>
                <a:cs typeface="Roboto"/>
                <a:sym typeface="Roboto"/>
              </a:rPr>
              <a:t>– Un método con la misma signatura que uno de la clase base 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200">
                <a:latin typeface="Roboto"/>
                <a:ea typeface="Roboto"/>
                <a:cs typeface="Roboto"/>
                <a:sym typeface="Roboto"/>
              </a:rPr>
              <a:t>Lo más usual cuando se produce reescritura es que se reescriba un método</a:t>
            </a:r>
            <a:endParaRPr b="1" sz="22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7" name="Google Shape;127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94816" y="2552450"/>
            <a:ext cx="57150" cy="8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042416" cy="6857998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7"/>
          <p:cNvSpPr txBox="1"/>
          <p:nvPr/>
        </p:nvSpPr>
        <p:spPr>
          <a:xfrm rot="-5400000">
            <a:off x="-248397" y="5711581"/>
            <a:ext cx="153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MÓDULO </a:t>
            </a:r>
            <a:r>
              <a:rPr lang="es-ES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b="0" i="0" lang="es-ES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4" name="Google Shape;134;p17"/>
          <p:cNvSpPr txBox="1"/>
          <p:nvPr/>
        </p:nvSpPr>
        <p:spPr>
          <a:xfrm>
            <a:off x="3170129" y="1652825"/>
            <a:ext cx="10162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7F7F7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5" name="Google Shape;135;p17"/>
          <p:cNvSpPr txBox="1"/>
          <p:nvPr/>
        </p:nvSpPr>
        <p:spPr>
          <a:xfrm>
            <a:off x="1385877" y="617838"/>
            <a:ext cx="98181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Herencia</a:t>
            </a:r>
            <a:endParaRPr sz="4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6" name="Google Shape;136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519719" y="0"/>
            <a:ext cx="1672281" cy="1192357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7"/>
          <p:cNvSpPr txBox="1"/>
          <p:nvPr/>
        </p:nvSpPr>
        <p:spPr>
          <a:xfrm>
            <a:off x="1424425" y="1999850"/>
            <a:ext cx="8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17"/>
          <p:cNvSpPr txBox="1"/>
          <p:nvPr/>
        </p:nvSpPr>
        <p:spPr>
          <a:xfrm>
            <a:off x="1891325" y="2151450"/>
            <a:ext cx="9980400" cy="22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200">
                <a:latin typeface="Roboto"/>
                <a:ea typeface="Roboto"/>
                <a:cs typeface="Roboto"/>
                <a:sym typeface="Roboto"/>
              </a:rPr>
              <a:t>En el constructor de la clase derivada se realiza siempre una llamada al constructor de la clase base 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200">
                <a:latin typeface="Roboto"/>
                <a:ea typeface="Roboto"/>
                <a:cs typeface="Roboto"/>
                <a:sym typeface="Roboto"/>
              </a:rPr>
              <a:t>• Ésta es la primera acción del constructor (aparece en la primera línea) 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200">
                <a:latin typeface="Roboto"/>
                <a:ea typeface="Roboto"/>
                <a:cs typeface="Roboto"/>
                <a:sym typeface="Roboto"/>
              </a:rPr>
              <a:t>• Hay dos posibilidades: – No indicarlo explícitamente – Indicarlo explícitamente</a:t>
            </a:r>
            <a:endParaRPr b="1" sz="22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9" name="Google Shape;139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94816" y="2552450"/>
            <a:ext cx="57150" cy="8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042416" cy="6857998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18"/>
          <p:cNvSpPr txBox="1"/>
          <p:nvPr/>
        </p:nvSpPr>
        <p:spPr>
          <a:xfrm rot="-5400000">
            <a:off x="-248397" y="5711581"/>
            <a:ext cx="153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MÓDULO </a:t>
            </a:r>
            <a:r>
              <a:rPr lang="es-ES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b="0" i="0" lang="es-ES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6" name="Google Shape;146;p18"/>
          <p:cNvSpPr txBox="1"/>
          <p:nvPr/>
        </p:nvSpPr>
        <p:spPr>
          <a:xfrm>
            <a:off x="3170129" y="1652825"/>
            <a:ext cx="10162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7F7F7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7" name="Google Shape;147;p18"/>
          <p:cNvSpPr txBox="1"/>
          <p:nvPr/>
        </p:nvSpPr>
        <p:spPr>
          <a:xfrm>
            <a:off x="1385877" y="617838"/>
            <a:ext cx="98181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Herencia</a:t>
            </a:r>
            <a:endParaRPr sz="4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8" name="Google Shape;148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519719" y="0"/>
            <a:ext cx="1672281" cy="1192357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8"/>
          <p:cNvSpPr txBox="1"/>
          <p:nvPr/>
        </p:nvSpPr>
        <p:spPr>
          <a:xfrm>
            <a:off x="1424425" y="1999850"/>
            <a:ext cx="8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18"/>
          <p:cNvSpPr txBox="1"/>
          <p:nvPr/>
        </p:nvSpPr>
        <p:spPr>
          <a:xfrm>
            <a:off x="1646050" y="1538150"/>
            <a:ext cx="99804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200">
                <a:latin typeface="Roboto"/>
                <a:ea typeface="Roboto"/>
                <a:cs typeface="Roboto"/>
                <a:sym typeface="Roboto"/>
              </a:rPr>
              <a:t>1. Si no se indica explícitamente, Java inserta automáticamente una llamada a super() en la primera línea del constructor de la clase derivada </a:t>
            </a:r>
            <a:endParaRPr b="1" sz="22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1" name="Google Shape;151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94816" y="2552450"/>
            <a:ext cx="57150" cy="85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460901" y="2835450"/>
            <a:ext cx="8010051" cy="280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042416" cy="6857998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19"/>
          <p:cNvSpPr txBox="1"/>
          <p:nvPr/>
        </p:nvSpPr>
        <p:spPr>
          <a:xfrm rot="-5400000">
            <a:off x="-248397" y="5711581"/>
            <a:ext cx="153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MÓDULO </a:t>
            </a:r>
            <a:r>
              <a:rPr lang="es-ES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b="0" i="0" lang="es-ES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Google Shape;159;p19"/>
          <p:cNvSpPr txBox="1"/>
          <p:nvPr/>
        </p:nvSpPr>
        <p:spPr>
          <a:xfrm>
            <a:off x="3170129" y="1652825"/>
            <a:ext cx="10162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7F7F7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Google Shape;160;p19"/>
          <p:cNvSpPr txBox="1"/>
          <p:nvPr/>
        </p:nvSpPr>
        <p:spPr>
          <a:xfrm>
            <a:off x="1385877" y="617838"/>
            <a:ext cx="98181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Herencia</a:t>
            </a:r>
            <a:endParaRPr sz="4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1" name="Google Shape;161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519719" y="0"/>
            <a:ext cx="1672281" cy="1192357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19"/>
          <p:cNvSpPr txBox="1"/>
          <p:nvPr/>
        </p:nvSpPr>
        <p:spPr>
          <a:xfrm>
            <a:off x="1424425" y="1999850"/>
            <a:ext cx="8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9"/>
          <p:cNvSpPr txBox="1"/>
          <p:nvPr/>
        </p:nvSpPr>
        <p:spPr>
          <a:xfrm>
            <a:off x="1646050" y="1776038"/>
            <a:ext cx="9980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200">
                <a:latin typeface="Roboto"/>
                <a:ea typeface="Roboto"/>
                <a:cs typeface="Roboto"/>
                <a:sym typeface="Roboto"/>
              </a:rPr>
              <a:t>2. </a:t>
            </a:r>
            <a:r>
              <a:rPr lang="es-ES" sz="2200">
                <a:latin typeface="Roboto"/>
                <a:ea typeface="Roboto"/>
                <a:cs typeface="Roboto"/>
                <a:sym typeface="Roboto"/>
              </a:rPr>
              <a:t>Indicando</a:t>
            </a:r>
            <a:r>
              <a:rPr lang="es-ES" sz="2200">
                <a:latin typeface="Roboto"/>
                <a:ea typeface="Roboto"/>
                <a:cs typeface="Roboto"/>
                <a:sym typeface="Roboto"/>
              </a:rPr>
              <a:t> explícitamente</a:t>
            </a:r>
            <a:endParaRPr b="1" sz="22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4" name="Google Shape;164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94816" y="2552450"/>
            <a:ext cx="57150" cy="85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907600" y="2638177"/>
            <a:ext cx="7829550" cy="280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042416" cy="6857998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0"/>
          <p:cNvSpPr txBox="1"/>
          <p:nvPr/>
        </p:nvSpPr>
        <p:spPr>
          <a:xfrm rot="-5400000">
            <a:off x="-248397" y="5711581"/>
            <a:ext cx="153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MÓDULO </a:t>
            </a:r>
            <a:r>
              <a:rPr lang="es-ES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b="0" i="0" lang="es-ES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2" name="Google Shape;172;p20"/>
          <p:cNvSpPr txBox="1"/>
          <p:nvPr/>
        </p:nvSpPr>
        <p:spPr>
          <a:xfrm>
            <a:off x="3170129" y="1652825"/>
            <a:ext cx="10162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7F7F7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3" name="Google Shape;173;p20"/>
          <p:cNvSpPr txBox="1"/>
          <p:nvPr/>
        </p:nvSpPr>
        <p:spPr>
          <a:xfrm>
            <a:off x="1385877" y="617838"/>
            <a:ext cx="98181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Herencia</a:t>
            </a:r>
            <a:endParaRPr sz="4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4" name="Google Shape;174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519719" y="0"/>
            <a:ext cx="1672281" cy="1192357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0"/>
          <p:cNvSpPr txBox="1"/>
          <p:nvPr/>
        </p:nvSpPr>
        <p:spPr>
          <a:xfrm>
            <a:off x="1424425" y="1999850"/>
            <a:ext cx="8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20"/>
          <p:cNvSpPr txBox="1"/>
          <p:nvPr/>
        </p:nvSpPr>
        <p:spPr>
          <a:xfrm>
            <a:off x="1580000" y="1720400"/>
            <a:ext cx="9980400" cy="22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200">
                <a:latin typeface="Roboto"/>
                <a:ea typeface="Roboto"/>
                <a:cs typeface="Roboto"/>
                <a:sym typeface="Roboto"/>
              </a:rPr>
              <a:t>MÁS</a:t>
            </a:r>
            <a:r>
              <a:rPr b="1" lang="es-ES" sz="2200">
                <a:latin typeface="Roboto"/>
                <a:ea typeface="Roboto"/>
                <a:cs typeface="Roboto"/>
                <a:sym typeface="Roboto"/>
              </a:rPr>
              <a:t> SOBRE SUPER</a:t>
            </a:r>
            <a:endParaRPr b="1" sz="2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200">
                <a:latin typeface="Roboto"/>
                <a:ea typeface="Roboto"/>
                <a:cs typeface="Roboto"/>
                <a:sym typeface="Roboto"/>
              </a:rPr>
              <a:t>– referencia al objeto actual como si fuera una instancia de su superclase 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200">
                <a:latin typeface="Roboto"/>
                <a:ea typeface="Roboto"/>
                <a:cs typeface="Roboto"/>
                <a:sym typeface="Roboto"/>
              </a:rPr>
              <a:t>– A través de la referencia a super se puede acceder explícitamente a métodos de la superclase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200">
                <a:latin typeface="Roboto"/>
                <a:ea typeface="Roboto"/>
                <a:cs typeface="Roboto"/>
                <a:sym typeface="Roboto"/>
              </a:rPr>
              <a:t> – Para reescribir métodos (no sólo el constructor), puede ser útil usar la referencia a super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7" name="Google Shape;177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94816" y="2552450"/>
            <a:ext cx="57150" cy="85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455750" y="4231525"/>
            <a:ext cx="7947377" cy="22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042416" cy="6857998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1"/>
          <p:cNvSpPr txBox="1"/>
          <p:nvPr/>
        </p:nvSpPr>
        <p:spPr>
          <a:xfrm rot="-5400000">
            <a:off x="-248397" y="5711581"/>
            <a:ext cx="153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MÓDULO </a:t>
            </a:r>
            <a:r>
              <a:rPr lang="es-ES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b="0" i="0" lang="es-ES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5" name="Google Shape;185;p21"/>
          <p:cNvSpPr txBox="1"/>
          <p:nvPr/>
        </p:nvSpPr>
        <p:spPr>
          <a:xfrm>
            <a:off x="3170129" y="1652825"/>
            <a:ext cx="10162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7F7F7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6" name="Google Shape;186;p21"/>
          <p:cNvSpPr txBox="1"/>
          <p:nvPr/>
        </p:nvSpPr>
        <p:spPr>
          <a:xfrm>
            <a:off x="1424427" y="551738"/>
            <a:ext cx="98181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Polimorfismo</a:t>
            </a:r>
            <a:endParaRPr sz="4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7" name="Google Shape;187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519719" y="0"/>
            <a:ext cx="1672281" cy="1192357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1"/>
          <p:cNvSpPr txBox="1"/>
          <p:nvPr/>
        </p:nvSpPr>
        <p:spPr>
          <a:xfrm>
            <a:off x="1424425" y="1999850"/>
            <a:ext cx="8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21"/>
          <p:cNvSpPr txBox="1"/>
          <p:nvPr/>
        </p:nvSpPr>
        <p:spPr>
          <a:xfrm>
            <a:off x="1481025" y="1745150"/>
            <a:ext cx="9357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0" name="Google Shape;190;p21"/>
          <p:cNvSpPr txBox="1"/>
          <p:nvPr/>
        </p:nvSpPr>
        <p:spPr>
          <a:xfrm>
            <a:off x="1424425" y="1259750"/>
            <a:ext cx="82593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200">
                <a:latin typeface="Roboto"/>
                <a:ea typeface="Roboto"/>
                <a:cs typeface="Roboto"/>
                <a:sym typeface="Roboto"/>
              </a:rPr>
              <a:t>Es la capacidad que tienen dos o </a:t>
            </a:r>
            <a:r>
              <a:rPr lang="es-ES" sz="2200">
                <a:latin typeface="Roboto"/>
                <a:ea typeface="Roboto"/>
                <a:cs typeface="Roboto"/>
                <a:sym typeface="Roboto"/>
              </a:rPr>
              <a:t>más</a:t>
            </a:r>
            <a:r>
              <a:rPr lang="es-ES" sz="2200">
                <a:latin typeface="Roboto"/>
                <a:ea typeface="Roboto"/>
                <a:cs typeface="Roboto"/>
                <a:sym typeface="Roboto"/>
              </a:rPr>
              <a:t> objetos de diferentes clases de responder en forma adecuada al mismo mensaje, es decir,  a su manera.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1" name="Google Shape;191;p21"/>
          <p:cNvSpPr txBox="1"/>
          <p:nvPr/>
        </p:nvSpPr>
        <p:spPr>
          <a:xfrm>
            <a:off x="1424425" y="2272450"/>
            <a:ext cx="8150700" cy="42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200">
                <a:latin typeface="Roboto"/>
                <a:ea typeface="Roboto"/>
                <a:cs typeface="Roboto"/>
                <a:sym typeface="Roboto"/>
              </a:rPr>
              <a:t>Si pensamos en el origen griego del </a:t>
            </a:r>
            <a:r>
              <a:rPr lang="es-ES" sz="2200">
                <a:latin typeface="Roboto"/>
                <a:ea typeface="Roboto"/>
                <a:cs typeface="Roboto"/>
                <a:sym typeface="Roboto"/>
              </a:rPr>
              <a:t>término</a:t>
            </a:r>
            <a:r>
              <a:rPr lang="es-ES" sz="2200">
                <a:latin typeface="Roboto"/>
                <a:ea typeface="Roboto"/>
                <a:cs typeface="Roboto"/>
                <a:sym typeface="Roboto"/>
              </a:rPr>
              <a:t>, resulta un poco obvio.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2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«poli» </a:t>
            </a:r>
            <a:r>
              <a:rPr lang="es-ES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= muchos</a:t>
            </a:r>
            <a:endParaRPr sz="2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2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«morfé» </a:t>
            </a:r>
            <a:r>
              <a:rPr lang="es-ES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= form</a:t>
            </a:r>
            <a:r>
              <a:rPr lang="es-ES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endParaRPr sz="2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Veamos </a:t>
            </a:r>
            <a:r>
              <a:rPr lang="es-ES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cómo</a:t>
            </a:r>
            <a:r>
              <a:rPr lang="es-ES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funciona el polimorfismo con el siguiente ejemplo.</a:t>
            </a:r>
            <a:endParaRPr sz="2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