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6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7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8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6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3C18-7C5B-421E-B78E-F064270A09B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49B8-BA9B-460A-BF26-8D4B47FFF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3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BOOKCARD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8513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2914868697"/>
                    </a:ext>
                  </a:extLst>
                </a:gridCol>
                <a:gridCol w="8678008">
                  <a:extLst>
                    <a:ext uri="{9D8B030D-6E8A-4147-A177-3AD203B41FA5}">
                      <a16:colId xmlns:a16="http://schemas.microsoft.com/office/drawing/2014/main" val="877765890"/>
                    </a:ext>
                  </a:extLst>
                </a:gridCol>
                <a:gridCol w="987669">
                  <a:extLst>
                    <a:ext uri="{9D8B030D-6E8A-4147-A177-3AD203B41FA5}">
                      <a16:colId xmlns:a16="http://schemas.microsoft.com/office/drawing/2014/main" val="278012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Status/Versão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Tela inicial</a:t>
                      </a:r>
                      <a:r>
                        <a:rPr lang="pt-BR" baseline="0" dirty="0" smtClean="0"/>
                        <a:t> – após </a:t>
                      </a:r>
                      <a:r>
                        <a:rPr lang="pt-BR" baseline="0" dirty="0" err="1" smtClean="0"/>
                        <a:t>logon</a:t>
                      </a:r>
                      <a:r>
                        <a:rPr lang="pt-BR" baseline="0" dirty="0" smtClean="0"/>
                        <a:t> do leitor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Exibição</a:t>
                      </a:r>
                      <a:r>
                        <a:rPr lang="pt-BR" baseline="0" dirty="0" smtClean="0"/>
                        <a:t> dos detalhes dos livros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0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Tela</a:t>
                      </a:r>
                      <a:r>
                        <a:rPr lang="pt-BR" baseline="0" dirty="0" smtClean="0"/>
                        <a:t> do livro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Capitulo (escolha)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3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Lista(escolha)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4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Proximo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6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LOGAR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79215" y="1263713"/>
            <a:ext cx="10937631" cy="53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28894" y="2024428"/>
            <a:ext cx="1257300" cy="12748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92552" y="3633053"/>
            <a:ext cx="2529987" cy="251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892552" y="4332041"/>
            <a:ext cx="2529987" cy="251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92552" y="329931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91084" y="394536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2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9616" y="685799"/>
            <a:ext cx="11456376" cy="594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5946" y="193431"/>
            <a:ext cx="502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LIVROS (Tela inicial)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39616" y="685799"/>
            <a:ext cx="11456376" cy="59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50630" y="800072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LIVROS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441939" y="1595774"/>
            <a:ext cx="8625253" cy="4123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Vidas Secas é um influente e importante romance do escritor brasileiro Graciliano Ramos, escrito entre 1937 e 1938, publicado originalmente em '38 pela antológica Livraria José Olympio Editora, hoje editado pela Editora Record, e considerado por muitos como a maior obra do autor.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253760" y="800072"/>
            <a:ext cx="21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Ultima leitura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50780" y="1846483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Capítulo 01 / Lista 01</a:t>
            </a:r>
            <a:endParaRPr lang="pt-BR" sz="1400" dirty="0"/>
          </a:p>
        </p:txBody>
      </p:sp>
      <p:sp>
        <p:nvSpPr>
          <p:cNvPr id="19" name="Seta para a Direita 18"/>
          <p:cNvSpPr/>
          <p:nvPr/>
        </p:nvSpPr>
        <p:spPr>
          <a:xfrm>
            <a:off x="8098971" y="5049508"/>
            <a:ext cx="1443892" cy="46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flipH="1">
            <a:off x="2083776" y="5064369"/>
            <a:ext cx="1515767" cy="46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985738" y="1934308"/>
            <a:ext cx="281354" cy="21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9039040" y="1992456"/>
            <a:ext cx="281354" cy="21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58915" y="1342171"/>
            <a:ext cx="9144000" cy="23876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 Modelo Conceitual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3576" y="1855177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649914" y="1855177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LISTACARD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66745" y="1855177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cxnSp>
        <p:nvCxnSpPr>
          <p:cNvPr id="8" name="Conector reto 7"/>
          <p:cNvCxnSpPr>
            <a:stCxn id="4" idx="3"/>
            <a:endCxn id="6" idx="1"/>
          </p:cNvCxnSpPr>
          <p:nvPr/>
        </p:nvCxnSpPr>
        <p:spPr>
          <a:xfrm>
            <a:off x="2602523" y="2312377"/>
            <a:ext cx="964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685692" y="2368063"/>
            <a:ext cx="1216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2828191" y="2083777"/>
            <a:ext cx="504093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Losango 10"/>
          <p:cNvSpPr/>
          <p:nvPr/>
        </p:nvSpPr>
        <p:spPr>
          <a:xfrm>
            <a:off x="5947169" y="2139463"/>
            <a:ext cx="504093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645483" y="1787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32284" y="17584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48487" y="1758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380169" y="17509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649913" y="3678117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566745" y="3678117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cxnSp>
        <p:nvCxnSpPr>
          <p:cNvPr id="20" name="Conector reto 19"/>
          <p:cNvCxnSpPr>
            <a:stCxn id="18" idx="0"/>
            <a:endCxn id="5" idx="2"/>
          </p:cNvCxnSpPr>
          <p:nvPr/>
        </p:nvCxnSpPr>
        <p:spPr>
          <a:xfrm flipV="1">
            <a:off x="7709387" y="2769577"/>
            <a:ext cx="1" cy="90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o 20"/>
          <p:cNvSpPr/>
          <p:nvPr/>
        </p:nvSpPr>
        <p:spPr>
          <a:xfrm>
            <a:off x="7457339" y="2995247"/>
            <a:ext cx="504093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5636786" y="4196918"/>
            <a:ext cx="1216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osango 28"/>
          <p:cNvSpPr/>
          <p:nvPr/>
        </p:nvSpPr>
        <p:spPr>
          <a:xfrm>
            <a:off x="5898263" y="3968318"/>
            <a:ext cx="504093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8009241" y="270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009241" y="3380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389784" y="3565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654279" y="36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80383" y="3678117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2630869" y="4155832"/>
            <a:ext cx="1216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osango 39"/>
          <p:cNvSpPr/>
          <p:nvPr/>
        </p:nvSpPr>
        <p:spPr>
          <a:xfrm>
            <a:off x="2892346" y="3927232"/>
            <a:ext cx="504093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666104" y="3601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306854" y="3601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3566743" y="5388249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4606158" y="4450404"/>
            <a:ext cx="40115" cy="9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osango 44"/>
          <p:cNvSpPr/>
          <p:nvPr/>
        </p:nvSpPr>
        <p:spPr>
          <a:xfrm>
            <a:off x="4374171" y="4702449"/>
            <a:ext cx="504093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125821" y="4544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96286" y="501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6683087" y="5190395"/>
            <a:ext cx="211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cxnSp>
        <p:nvCxnSpPr>
          <p:cNvPr id="51" name="Conector reto 50"/>
          <p:cNvCxnSpPr/>
          <p:nvPr/>
        </p:nvCxnSpPr>
        <p:spPr>
          <a:xfrm flipH="1" flipV="1">
            <a:off x="7641888" y="4592517"/>
            <a:ext cx="33174" cy="59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osango 51"/>
          <p:cNvSpPr/>
          <p:nvPr/>
        </p:nvSpPr>
        <p:spPr>
          <a:xfrm>
            <a:off x="7406428" y="4702449"/>
            <a:ext cx="504093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8272932" y="4890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275336" y="454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DICIONARIO DE DADOS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64176"/>
              </p:ext>
            </p:extLst>
          </p:nvPr>
        </p:nvGraphicFramePr>
        <p:xfrm>
          <a:off x="838200" y="1449428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38">
                  <a:extLst>
                    <a:ext uri="{9D8B030D-6E8A-4147-A177-3AD203B41FA5}">
                      <a16:colId xmlns:a16="http://schemas.microsoft.com/office/drawing/2014/main" val="626175387"/>
                    </a:ext>
                  </a:extLst>
                </a:gridCol>
                <a:gridCol w="2418862">
                  <a:extLst>
                    <a:ext uri="{9D8B030D-6E8A-4147-A177-3AD203B41FA5}">
                      <a16:colId xmlns:a16="http://schemas.microsoft.com/office/drawing/2014/main" val="1935478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6443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661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261823"/>
                    </a:ext>
                  </a:extLst>
                </a:gridCol>
              </a:tblGrid>
              <a:tr h="27214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25852"/>
                  </a:ext>
                </a:extLst>
              </a:tr>
              <a:tr h="476261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NUMERACAO AUTOMATICA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73400"/>
                  </a:ext>
                </a:extLst>
              </a:tr>
              <a:tr h="476261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14925"/>
                  </a:ext>
                </a:extLst>
              </a:tr>
              <a:tr h="272149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4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DICIONARIO DE DADOS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1771"/>
              </p:ext>
            </p:extLst>
          </p:nvPr>
        </p:nvGraphicFramePr>
        <p:xfrm>
          <a:off x="838200" y="1458220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8">
                  <a:extLst>
                    <a:ext uri="{9D8B030D-6E8A-4147-A177-3AD203B41FA5}">
                      <a16:colId xmlns:a16="http://schemas.microsoft.com/office/drawing/2014/main" val="626175387"/>
                    </a:ext>
                  </a:extLst>
                </a:gridCol>
                <a:gridCol w="2304562">
                  <a:extLst>
                    <a:ext uri="{9D8B030D-6E8A-4147-A177-3AD203B41FA5}">
                      <a16:colId xmlns:a16="http://schemas.microsoft.com/office/drawing/2014/main" val="1935478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6443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661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2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NUMERACAO AUTOMATICA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1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A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3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DICIONARIO DE DADOS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55473"/>
              </p:ext>
            </p:extLst>
          </p:nvPr>
        </p:nvGraphicFramePr>
        <p:xfrm>
          <a:off x="838200" y="1458220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8">
                  <a:extLst>
                    <a:ext uri="{9D8B030D-6E8A-4147-A177-3AD203B41FA5}">
                      <a16:colId xmlns:a16="http://schemas.microsoft.com/office/drawing/2014/main" val="626175387"/>
                    </a:ext>
                  </a:extLst>
                </a:gridCol>
                <a:gridCol w="2304562">
                  <a:extLst>
                    <a:ext uri="{9D8B030D-6E8A-4147-A177-3AD203B41FA5}">
                      <a16:colId xmlns:a16="http://schemas.microsoft.com/office/drawing/2014/main" val="1935478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6443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661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2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NUMERACAO AUTOMATICA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DOS CAPITULOS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1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A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DICIONARIO DE DADOS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21797"/>
              </p:ext>
            </p:extLst>
          </p:nvPr>
        </p:nvGraphicFramePr>
        <p:xfrm>
          <a:off x="838200" y="1458220"/>
          <a:ext cx="890367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78">
                  <a:extLst>
                    <a:ext uri="{9D8B030D-6E8A-4147-A177-3AD203B41FA5}">
                      <a16:colId xmlns:a16="http://schemas.microsoft.com/office/drawing/2014/main" val="626175387"/>
                    </a:ext>
                  </a:extLst>
                </a:gridCol>
                <a:gridCol w="2524493">
                  <a:extLst>
                    <a:ext uri="{9D8B030D-6E8A-4147-A177-3AD203B41FA5}">
                      <a16:colId xmlns:a16="http://schemas.microsoft.com/office/drawing/2014/main" val="1935478125"/>
                    </a:ext>
                  </a:extLst>
                </a:gridCol>
                <a:gridCol w="1780735">
                  <a:extLst>
                    <a:ext uri="{9D8B030D-6E8A-4147-A177-3AD203B41FA5}">
                      <a16:colId xmlns:a16="http://schemas.microsoft.com/office/drawing/2014/main" val="786443505"/>
                    </a:ext>
                  </a:extLst>
                </a:gridCol>
                <a:gridCol w="1780735">
                  <a:extLst>
                    <a:ext uri="{9D8B030D-6E8A-4147-A177-3AD203B41FA5}">
                      <a16:colId xmlns:a16="http://schemas.microsoft.com/office/drawing/2014/main" val="2709661931"/>
                    </a:ext>
                  </a:extLst>
                </a:gridCol>
                <a:gridCol w="1780735">
                  <a:extLst>
                    <a:ext uri="{9D8B030D-6E8A-4147-A177-3AD203B41FA5}">
                      <a16:colId xmlns:a16="http://schemas.microsoft.com/office/drawing/2014/main" val="692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NUMERACAO AUTOMATICA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CARDTEXTO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SINOPSE DOS LIVROS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1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A TABELA LISTACARD(LISID)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DICIONARIO DE DADOS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21797"/>
              </p:ext>
            </p:extLst>
          </p:nvPr>
        </p:nvGraphicFramePr>
        <p:xfrm>
          <a:off x="838200" y="1458220"/>
          <a:ext cx="890367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78">
                  <a:extLst>
                    <a:ext uri="{9D8B030D-6E8A-4147-A177-3AD203B41FA5}">
                      <a16:colId xmlns:a16="http://schemas.microsoft.com/office/drawing/2014/main" val="626175387"/>
                    </a:ext>
                  </a:extLst>
                </a:gridCol>
                <a:gridCol w="2524493">
                  <a:extLst>
                    <a:ext uri="{9D8B030D-6E8A-4147-A177-3AD203B41FA5}">
                      <a16:colId xmlns:a16="http://schemas.microsoft.com/office/drawing/2014/main" val="1935478125"/>
                    </a:ext>
                  </a:extLst>
                </a:gridCol>
                <a:gridCol w="1780735">
                  <a:extLst>
                    <a:ext uri="{9D8B030D-6E8A-4147-A177-3AD203B41FA5}">
                      <a16:colId xmlns:a16="http://schemas.microsoft.com/office/drawing/2014/main" val="786443505"/>
                    </a:ext>
                  </a:extLst>
                </a:gridCol>
                <a:gridCol w="1780735">
                  <a:extLst>
                    <a:ext uri="{9D8B030D-6E8A-4147-A177-3AD203B41FA5}">
                      <a16:colId xmlns:a16="http://schemas.microsoft.com/office/drawing/2014/main" val="2709661931"/>
                    </a:ext>
                  </a:extLst>
                </a:gridCol>
                <a:gridCol w="1780735">
                  <a:extLst>
                    <a:ext uri="{9D8B030D-6E8A-4147-A177-3AD203B41FA5}">
                      <a16:colId xmlns:a16="http://schemas.microsoft.com/office/drawing/2014/main" val="692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2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NUMERACAO AUTOMATICA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CARDTEXTO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SINOPSE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SINOPSE DOS LIVROS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1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A TABELA LISTACARD(LISID)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Jornada do Cliente – usuário (Leitura de </a:t>
            </a:r>
            <a:r>
              <a:rPr lang="pt-BR" dirty="0" err="1" smtClean="0"/>
              <a:t>Card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Retângulo Arredondado 2"/>
          <p:cNvSpPr/>
          <p:nvPr/>
        </p:nvSpPr>
        <p:spPr>
          <a:xfrm>
            <a:off x="838200" y="3115008"/>
            <a:ext cx="1366845" cy="492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6" name="Conector reto 5"/>
          <p:cNvCxnSpPr>
            <a:stCxn id="3" idx="3"/>
            <a:endCxn id="7" idx="1"/>
          </p:cNvCxnSpPr>
          <p:nvPr/>
        </p:nvCxnSpPr>
        <p:spPr>
          <a:xfrm>
            <a:off x="2205045" y="3361410"/>
            <a:ext cx="259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64119" y="3126215"/>
            <a:ext cx="1101970" cy="470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3893211" y="3126216"/>
            <a:ext cx="1121293" cy="470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Livros</a:t>
            </a:r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6118807" y="3143250"/>
            <a:ext cx="1101970" cy="470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</a:t>
            </a:r>
            <a:r>
              <a:rPr lang="pt-BR" dirty="0" err="1" smtClean="0"/>
              <a:t>Card</a:t>
            </a:r>
            <a:endParaRPr lang="pt-BR" dirty="0"/>
          </a:p>
        </p:txBody>
      </p:sp>
      <p:cxnSp>
        <p:nvCxnSpPr>
          <p:cNvPr id="11" name="Conector reto 10"/>
          <p:cNvCxnSpPr>
            <a:stCxn id="7" idx="3"/>
            <a:endCxn id="8" idx="1"/>
          </p:cNvCxnSpPr>
          <p:nvPr/>
        </p:nvCxnSpPr>
        <p:spPr>
          <a:xfrm>
            <a:off x="3566089" y="3361410"/>
            <a:ext cx="3271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8" idx="3"/>
            <a:endCxn id="9" idx="1"/>
          </p:cNvCxnSpPr>
          <p:nvPr/>
        </p:nvCxnSpPr>
        <p:spPr>
          <a:xfrm>
            <a:off x="5014504" y="3361411"/>
            <a:ext cx="1104303" cy="1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Arredondado 14"/>
          <p:cNvSpPr/>
          <p:nvPr/>
        </p:nvSpPr>
        <p:spPr>
          <a:xfrm>
            <a:off x="4248975" y="5008680"/>
            <a:ext cx="1101970" cy="470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6118807" y="5008680"/>
            <a:ext cx="1101970" cy="470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8120540" y="3126215"/>
            <a:ext cx="1101970" cy="470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Proximo</a:t>
            </a:r>
            <a:r>
              <a:rPr lang="pt-BR" dirty="0" smtClean="0"/>
              <a:t> </a:t>
            </a:r>
            <a:r>
              <a:rPr lang="pt-BR" dirty="0" err="1" smtClean="0"/>
              <a:t>Card</a:t>
            </a:r>
            <a:endParaRPr lang="pt-BR" dirty="0"/>
          </a:p>
        </p:txBody>
      </p:sp>
      <p:cxnSp>
        <p:nvCxnSpPr>
          <p:cNvPr id="21" name="Conector reto 20"/>
          <p:cNvCxnSpPr>
            <a:stCxn id="15" idx="0"/>
          </p:cNvCxnSpPr>
          <p:nvPr/>
        </p:nvCxnSpPr>
        <p:spPr>
          <a:xfrm flipV="1">
            <a:off x="4799960" y="4514849"/>
            <a:ext cx="0" cy="49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6669792" y="4514848"/>
            <a:ext cx="0" cy="49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9" idx="2"/>
          </p:cNvCxnSpPr>
          <p:nvPr/>
        </p:nvCxnSpPr>
        <p:spPr>
          <a:xfrm>
            <a:off x="6669792" y="3613639"/>
            <a:ext cx="0" cy="91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4799960" y="4514848"/>
            <a:ext cx="1869832" cy="1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5" idx="2"/>
          </p:cNvCxnSpPr>
          <p:nvPr/>
        </p:nvCxnSpPr>
        <p:spPr>
          <a:xfrm>
            <a:off x="4799960" y="5479069"/>
            <a:ext cx="0" cy="71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7" idx="2"/>
          </p:cNvCxnSpPr>
          <p:nvPr/>
        </p:nvCxnSpPr>
        <p:spPr>
          <a:xfrm>
            <a:off x="8671525" y="3596604"/>
            <a:ext cx="0" cy="261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4799960" y="6198576"/>
            <a:ext cx="3871565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6" idx="2"/>
          </p:cNvCxnSpPr>
          <p:nvPr/>
        </p:nvCxnSpPr>
        <p:spPr>
          <a:xfrm>
            <a:off x="6669792" y="5479069"/>
            <a:ext cx="0" cy="73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7" idx="3"/>
          </p:cNvCxnSpPr>
          <p:nvPr/>
        </p:nvCxnSpPr>
        <p:spPr>
          <a:xfrm flipV="1">
            <a:off x="9222510" y="3361409"/>
            <a:ext cx="718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Arredondado 57"/>
          <p:cNvSpPr/>
          <p:nvPr/>
        </p:nvSpPr>
        <p:spPr>
          <a:xfrm>
            <a:off x="9939091" y="3126215"/>
            <a:ext cx="1101970" cy="470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 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563783" y="3701561"/>
            <a:ext cx="747347" cy="36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 01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080183" y="3695700"/>
            <a:ext cx="747347" cy="36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 02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988395" y="3619862"/>
            <a:ext cx="747347" cy="36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 03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4117075" y="5478700"/>
            <a:ext cx="747347" cy="36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 04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669792" y="5471556"/>
            <a:ext cx="747347" cy="36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 05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951406" y="3619862"/>
            <a:ext cx="747347" cy="36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 06</a:t>
            </a:r>
            <a:endParaRPr lang="pt-BR" dirty="0"/>
          </a:p>
        </p:txBody>
      </p:sp>
      <p:sp>
        <p:nvSpPr>
          <p:cNvPr id="111" name="Retângulo Arredondado 110"/>
          <p:cNvSpPr/>
          <p:nvPr/>
        </p:nvSpPr>
        <p:spPr>
          <a:xfrm>
            <a:off x="7315457" y="1719709"/>
            <a:ext cx="2712136" cy="492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PalavraDestaque</a:t>
            </a:r>
            <a:endParaRPr lang="pt-BR" dirty="0"/>
          </a:p>
        </p:txBody>
      </p:sp>
      <p:cxnSp>
        <p:nvCxnSpPr>
          <p:cNvPr id="113" name="Conector de Seta Reta 112"/>
          <p:cNvCxnSpPr>
            <a:stCxn id="111" idx="2"/>
            <a:endCxn id="17" idx="0"/>
          </p:cNvCxnSpPr>
          <p:nvPr/>
        </p:nvCxnSpPr>
        <p:spPr>
          <a:xfrm>
            <a:off x="8671525" y="2212513"/>
            <a:ext cx="0" cy="91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287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BOOKCARD</vt:lpstr>
      <vt:lpstr>Visão Geral</vt:lpstr>
      <vt:lpstr>DER Modelo Conceitual</vt:lpstr>
      <vt:lpstr>DICIONARIO DE DADOS</vt:lpstr>
      <vt:lpstr>DICIONARIO DE DADOS</vt:lpstr>
      <vt:lpstr>DICIONARIO DE DADOS</vt:lpstr>
      <vt:lpstr>DICIONARIO DE DADOS</vt:lpstr>
      <vt:lpstr>DICIONARIO DE DADOS</vt:lpstr>
      <vt:lpstr>Jornada do Cliente – usuário (Leitura de Card)</vt:lpstr>
      <vt:lpstr>Requisitos</vt:lpstr>
      <vt:lpstr>LOGAR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BOOKCARD</dc:title>
  <dc:creator>Android</dc:creator>
  <cp:lastModifiedBy>Android</cp:lastModifiedBy>
  <cp:revision>14</cp:revision>
  <dcterms:created xsi:type="dcterms:W3CDTF">2023-05-02T13:51:21Z</dcterms:created>
  <dcterms:modified xsi:type="dcterms:W3CDTF">2023-05-09T12:45:18Z</dcterms:modified>
</cp:coreProperties>
</file>