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10ee133f6ba9e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2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12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44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87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5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42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644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03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70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30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63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4D93-9381-4B13-B1B4-DBD43AD86F11}" type="datetimeFigureOut">
              <a:rPr lang="el-GR" smtClean="0"/>
              <a:t>17/12/2021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6383-57C5-4F82-BAB0-96447B29E6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55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://www.eo4geo.e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4.t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4833" y="1279606"/>
            <a:ext cx="8522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Air quality monitoring and management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3765885" y="5786122"/>
            <a:ext cx="441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25 May 2021, 14:00 CEST</a:t>
            </a:r>
            <a:endParaRPr lang="el-GR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282" y="1100772"/>
            <a:ext cx="1152162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webinar aims to provide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knowledge about the primary principles of air quality monitoring and management. The participants will be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informed: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about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EO technologies and 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to collect spatiotemporal measurements and forecasts of air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pollution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how to make usable satellite-derived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and ground-based data into air quality planning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decision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About relationships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among emission sources, meteorological conditions, monitoring and modelling of air pollution for practical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applications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633" y="3316763"/>
            <a:ext cx="11642918" cy="219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  <a:spcAft>
                <a:spcPts val="3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  <a:p>
            <a:pPr marL="0" lvl="1">
              <a:lnSpc>
                <a:spcPct val="115000"/>
              </a:lnSpc>
              <a:spcAft>
                <a:spcPts val="3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15000"/>
              </a:lnSpc>
              <a:spcAft>
                <a:spcPts val="3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A: The basics for air quality monitoring and management</a:t>
            </a: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15000"/>
              </a:lnSpc>
              <a:spcAft>
                <a:spcPts val="3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B: The ground truth: air quality measurements in urban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</a:t>
            </a:r>
          </a:p>
          <a:p>
            <a:pPr marL="0" lvl="1">
              <a:lnSpc>
                <a:spcPct val="115000"/>
              </a:lnSpc>
              <a:spcAft>
                <a:spcPts val="300"/>
              </a:spcAft>
            </a:pPr>
            <a:r>
              <a:rPr lang="en-US" b="1" dirty="0"/>
              <a:t>Session C: Transforming Earth Observation data into real insights for air quality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15000"/>
              </a:lnSpc>
              <a:spcAft>
                <a:spcPts val="300"/>
              </a:spcAft>
            </a:pPr>
            <a:r>
              <a:rPr lang="en-US" b="1" dirty="0" smtClean="0"/>
              <a:t>Session </a:t>
            </a:r>
            <a:r>
              <a:rPr lang="en-US" b="1" dirty="0"/>
              <a:t>D: Air pollution modelling: what is it and what can it tell us?</a:t>
            </a: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282" y="5995453"/>
            <a:ext cx="11521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</a:rPr>
              <a:t>Organizers</a:t>
            </a:r>
          </a:p>
          <a:p>
            <a:r>
              <a:rPr lang="en-US" b="0" i="0" dirty="0" smtClean="0">
                <a:effectLst/>
              </a:rPr>
              <a:t>The Webinar was organized by the University of </a:t>
            </a:r>
            <a:r>
              <a:rPr lang="en-US" b="0" i="0" dirty="0" err="1" smtClean="0">
                <a:effectLst/>
              </a:rPr>
              <a:t>Patras</a:t>
            </a:r>
            <a:r>
              <a:rPr lang="en-US" b="0" i="0" dirty="0" smtClean="0">
                <a:effectLst/>
              </a:rPr>
              <a:t> (UPAT), in the framework of the EO4GEO project.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64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8952" y="1193635"/>
            <a:ext cx="790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Laboratory of Atmospheric Physics – University of </a:t>
            </a:r>
            <a:r>
              <a:rPr lang="en-US" sz="2400" b="1" dirty="0" err="1" smtClean="0"/>
              <a:t>Patras</a:t>
            </a:r>
            <a:endParaRPr lang="el-G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5066704" y="1835989"/>
            <a:ext cx="71252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u="sng" dirty="0" smtClean="0"/>
              <a:t>Research Axes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Measurements</a:t>
            </a:r>
            <a:r>
              <a:rPr lang="en-US" dirty="0"/>
              <a:t>, quality control, processing and homogenization of meteorological and environmental time </a:t>
            </a:r>
            <a:r>
              <a:rPr lang="en-US" dirty="0" smtClean="0"/>
              <a:t>series.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Stable </a:t>
            </a:r>
            <a:r>
              <a:rPr lang="en-US" dirty="0"/>
              <a:t>isotopes (</a:t>
            </a:r>
            <a:r>
              <a:rPr lang="en-US" baseline="30000" dirty="0"/>
              <a:t>18</a:t>
            </a:r>
            <a:r>
              <a:rPr lang="el-GR" dirty="0"/>
              <a:t>Ο &amp; </a:t>
            </a:r>
            <a:r>
              <a:rPr lang="el-GR" baseline="30000" dirty="0"/>
              <a:t>2</a:t>
            </a:r>
            <a:r>
              <a:rPr lang="el-GR" dirty="0"/>
              <a:t>Η) </a:t>
            </a:r>
            <a:r>
              <a:rPr lang="en-US" dirty="0"/>
              <a:t>in rain and in atmospheric water </a:t>
            </a:r>
            <a:r>
              <a:rPr lang="en-US" dirty="0" smtClean="0"/>
              <a:t>vapor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Ultraviolet </a:t>
            </a:r>
            <a:r>
              <a:rPr lang="en-US" dirty="0"/>
              <a:t>radiation: Measurements, modelling and biological dose </a:t>
            </a:r>
            <a:r>
              <a:rPr lang="en-US" dirty="0" smtClean="0"/>
              <a:t>rates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Solar </a:t>
            </a:r>
            <a:r>
              <a:rPr lang="en-US" dirty="0"/>
              <a:t>Radiation: Measurements, modelling and solar </a:t>
            </a:r>
            <a:r>
              <a:rPr lang="en-US" dirty="0" smtClean="0"/>
              <a:t>energy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Artificial </a:t>
            </a:r>
            <a:r>
              <a:rPr lang="en-US" dirty="0"/>
              <a:t>intelligence methods applied to atmospheric and environmental physics </a:t>
            </a:r>
            <a:r>
              <a:rPr lang="en-US" dirty="0" smtClean="0"/>
              <a:t>problems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Weather </a:t>
            </a:r>
            <a:r>
              <a:rPr lang="en-US" dirty="0"/>
              <a:t>and atmospheric pollution forecasting </a:t>
            </a:r>
            <a:r>
              <a:rPr lang="en-US" dirty="0" smtClean="0"/>
              <a:t>modelling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More </a:t>
            </a:r>
            <a:r>
              <a:rPr lang="en-US" dirty="0"/>
              <a:t>info: </a:t>
            </a:r>
            <a:r>
              <a:rPr lang="en-US" b="1" i="1" dirty="0"/>
              <a:t>https://www.atmosphere-upatras.gr/en</a:t>
            </a:r>
            <a:endParaRPr lang="en-US" b="1" i="1" dirty="0">
              <a:effectLst/>
            </a:endParaRPr>
          </a:p>
        </p:txBody>
      </p:sp>
      <p:pic>
        <p:nvPicPr>
          <p:cNvPr id="1028" name="Picture 4" descr="Where is Patras on map of Gree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" y="2934548"/>
            <a:ext cx="4218444" cy="311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1216" y="2491273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Where is </a:t>
            </a:r>
            <a:r>
              <a:rPr lang="en-US" b="1" i="1" dirty="0" err="1" smtClean="0"/>
              <a:t>Patras</a:t>
            </a:r>
            <a:r>
              <a:rPr lang="en-US" b="1" i="1" dirty="0" smtClean="0"/>
              <a:t>?</a:t>
            </a:r>
            <a:endParaRPr lang="el-GR" b="1" i="1" dirty="0"/>
          </a:p>
        </p:txBody>
      </p:sp>
    </p:spTree>
    <p:extLst>
      <p:ext uri="{BB962C8B-B14F-4D97-AF65-F5344CB8AC3E}">
        <p14:creationId xmlns:p14="http://schemas.microsoft.com/office/powerpoint/2010/main" val="16417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0325" y="423775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</a:t>
            </a:r>
            <a:r>
              <a:rPr lang="el-GR" sz="2400" b="1" smtClean="0"/>
              <a:t> </a:t>
            </a:r>
            <a:r>
              <a:rPr lang="en-US" sz="2400" b="1" smtClean="0"/>
              <a:t>EO4GEO project</a:t>
            </a:r>
            <a:endParaRPr lang="el-GR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1E1A2-4A80-4B01-AE39-B65861679A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7" t="14605" r="14995" b="29764"/>
          <a:stretch/>
        </p:blipFill>
        <p:spPr>
          <a:xfrm>
            <a:off x="1624909" y="1356570"/>
            <a:ext cx="8604000" cy="38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75" y="5520522"/>
            <a:ext cx="4724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0325" y="356984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</a:t>
            </a:r>
            <a:r>
              <a:rPr lang="el-GR" sz="2400" b="1" smtClean="0"/>
              <a:t> </a:t>
            </a:r>
            <a:r>
              <a:rPr lang="en-US" sz="2400" b="1" smtClean="0"/>
              <a:t>EO4GEO project</a:t>
            </a:r>
            <a:endParaRPr lang="el-GR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1E1A2-4A80-4B01-AE39-B65861679A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t="22572" r="17635" b="8659"/>
          <a:stretch/>
        </p:blipFill>
        <p:spPr>
          <a:xfrm>
            <a:off x="1485448" y="1426701"/>
            <a:ext cx="8678498" cy="52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0325" y="356984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</a:t>
            </a:r>
            <a:r>
              <a:rPr lang="el-GR" sz="2400" b="1" smtClean="0"/>
              <a:t> </a:t>
            </a:r>
            <a:r>
              <a:rPr lang="en-US" sz="2400" b="1" smtClean="0"/>
              <a:t>EO4GEO project</a:t>
            </a:r>
            <a:endParaRPr lang="el-G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1E1A2-4A80-4B01-AE39-B65861679A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22571" r="12906" b="20733"/>
          <a:stretch/>
        </p:blipFill>
        <p:spPr>
          <a:xfrm>
            <a:off x="491494" y="1389380"/>
            <a:ext cx="11069135" cy="4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tx1">
                <a:lumMod val="100000"/>
              </a:schemeClr>
            </a:gs>
            <a:gs pos="100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0325" y="356984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</a:t>
            </a:r>
            <a:r>
              <a:rPr lang="el-GR" sz="2400" b="1" smtClean="0"/>
              <a:t> </a:t>
            </a:r>
            <a:r>
              <a:rPr lang="en-US" sz="2400" b="1" smtClean="0"/>
              <a:t>EO4GEO project</a:t>
            </a:r>
            <a:endParaRPr lang="el-G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1E1A2-4A80-4B01-AE39-B65861679A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t="14698" r="15561" b="12861"/>
          <a:stretch/>
        </p:blipFill>
        <p:spPr>
          <a:xfrm>
            <a:off x="1645492" y="896031"/>
            <a:ext cx="8655693" cy="5308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7799" y="5836797"/>
            <a:ext cx="228056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u="sng" dirty="0" smtClean="0">
                <a:solidFill>
                  <a:srgbClr val="FF0000"/>
                </a:solidFill>
                <a:hlinkClick r:id="rId7"/>
              </a:rPr>
              <a:t>www.eo4geo.eu</a:t>
            </a:r>
            <a:endParaRPr lang="en-US" sz="2400" b="1" i="1" u="sng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b="1" i="1" u="sng" smtClean="0">
                <a:solidFill>
                  <a:srgbClr val="00B0F0"/>
                </a:solidFill>
              </a:rPr>
              <a:t>@EO4GEOtalks</a:t>
            </a:r>
            <a:endParaRPr lang="el-GR" sz="2400" b="1" i="1" u="sng">
              <a:solidFill>
                <a:srgbClr val="00B0F0"/>
              </a:solidFill>
            </a:endParaRPr>
          </a:p>
        </p:txBody>
      </p:sp>
      <p:pic>
        <p:nvPicPr>
          <p:cNvPr id="5124" name="Picture 4" descr="Get Twitter - Microsoft Sto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99" y="6294365"/>
            <a:ext cx="323600" cy="4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4833" y="1279606"/>
            <a:ext cx="8522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</a:rPr>
              <a:t>Air quality monitoring and management</a:t>
            </a:r>
          </a:p>
        </p:txBody>
      </p:sp>
      <p:pic>
        <p:nvPicPr>
          <p:cNvPr id="7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" y="158703"/>
            <a:ext cx="1473933" cy="85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4" y="101703"/>
            <a:ext cx="911243" cy="9112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3" y="103685"/>
            <a:ext cx="1480937" cy="902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4" y="101622"/>
            <a:ext cx="892824" cy="906996"/>
          </a:xfrm>
          <a:prstGeom prst="rect">
            <a:avLst/>
          </a:prstGeom>
        </p:spPr>
      </p:pic>
      <p:pic>
        <p:nvPicPr>
          <p:cNvPr id="2050" name="Picture 2" descr="KEEP CALM AND ENJOY OUR WORKSHOP Poster | JCL | Keep Calm-o-Mat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" y="2254152"/>
            <a:ext cx="3191070" cy="401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EP CALM AND SILENT YOUR MOBILE PHONE - Keep Calm and Posters Generator,  Maker For Free - KeepCalmAndPosters.co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" b="7261"/>
          <a:stretch/>
        </p:blipFill>
        <p:spPr bwMode="auto">
          <a:xfrm>
            <a:off x="8264707" y="2254151"/>
            <a:ext cx="3251804" cy="401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24</cp:revision>
  <dcterms:created xsi:type="dcterms:W3CDTF">2021-05-12T07:42:28Z</dcterms:created>
  <dcterms:modified xsi:type="dcterms:W3CDTF">2021-12-17T05:05:47Z</dcterms:modified>
</cp:coreProperties>
</file>