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343" r:id="rId4"/>
    <p:sldId id="434" r:id="rId5"/>
    <p:sldId id="412" r:id="rId6"/>
    <p:sldId id="416" r:id="rId7"/>
    <p:sldId id="366" r:id="rId8"/>
    <p:sldId id="420" r:id="rId9"/>
    <p:sldId id="439" r:id="rId10"/>
    <p:sldId id="409" r:id="rId11"/>
    <p:sldId id="363" r:id="rId12"/>
    <p:sldId id="435" r:id="rId13"/>
    <p:sldId id="436" r:id="rId14"/>
    <p:sldId id="440" r:id="rId15"/>
    <p:sldId id="441" r:id="rId16"/>
    <p:sldId id="442" r:id="rId17"/>
    <p:sldId id="429" r:id="rId18"/>
    <p:sldId id="430" r:id="rId19"/>
    <p:sldId id="431" r:id="rId20"/>
    <p:sldId id="432" r:id="rId21"/>
    <p:sldId id="421" r:id="rId22"/>
    <p:sldId id="437" r:id="rId23"/>
    <p:sldId id="438" r:id="rId2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2F2F"/>
    <a:srgbClr val="1DC4FF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2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12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44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87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5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42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64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03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70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30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63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4D93-9381-4B13-B1B4-DBD43AD86F11}" type="datetimeFigureOut">
              <a:rPr lang="el-GR" smtClean="0"/>
              <a:t>4/2/22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55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image" Target="../media/image14.png"/><Relationship Id="rId7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t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t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t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image" Target="../media/image24.png"/><Relationship Id="rId7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image" Target="../media/image27.png"/><Relationship Id="rId7" Type="http://schemas.openxmlformats.org/officeDocument/2006/relationships/image" Target="../media/image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image" Target="../media/image30.png"/><Relationship Id="rId7" Type="http://schemas.openxmlformats.org/officeDocument/2006/relationships/image" Target="../media/image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t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image" Target="../media/image33.png"/><Relationship Id="rId7" Type="http://schemas.openxmlformats.org/officeDocument/2006/relationships/image" Target="../media/image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ioutio@upatras.g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tif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ti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4833" y="1279606"/>
            <a:ext cx="8522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Air quality monitoring and management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1032F7F-FF3E-48F7-99FC-4CD25AD9B461}"/>
              </a:ext>
            </a:extLst>
          </p:cNvPr>
          <p:cNvSpPr txBox="1">
            <a:spLocks/>
          </p:cNvSpPr>
          <p:nvPr/>
        </p:nvSpPr>
        <p:spPr>
          <a:xfrm>
            <a:off x="1113809" y="1171913"/>
            <a:ext cx="8522333" cy="17098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Forecasting Particulate Pollution in an Urban Area: </a:t>
            </a:r>
          </a:p>
          <a:p>
            <a:pPr marL="0" indent="0">
              <a:buNone/>
            </a:pPr>
            <a:r>
              <a:rPr lang="en-US" sz="3200" dirty="0"/>
              <a:t>From Copernicus to Sub-Km Scale</a:t>
            </a:r>
            <a:endParaRPr lang="el-GR" altLang="el-GR" sz="3200" b="1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44892A-6FEE-41B9-896A-E9E9ECE2DAEC}"/>
              </a:ext>
            </a:extLst>
          </p:cNvPr>
          <p:cNvSpPr txBox="1">
            <a:spLocks/>
          </p:cNvSpPr>
          <p:nvPr/>
        </p:nvSpPr>
        <p:spPr>
          <a:xfrm>
            <a:off x="1113810" y="3137364"/>
            <a:ext cx="5885506" cy="271268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b="1" dirty="0">
                <a:solidFill>
                  <a:srgbClr val="0070C0"/>
                </a:solidFill>
                <a:latin typeface="+mn-lt"/>
              </a:rPr>
            </a:br>
            <a:br>
              <a:rPr lang="en-US" sz="2000" b="1" dirty="0">
                <a:solidFill>
                  <a:srgbClr val="0070C0"/>
                </a:solidFill>
                <a:latin typeface="+mn-lt"/>
              </a:rPr>
            </a:br>
            <a:br>
              <a:rPr lang="en-US" sz="2000" b="1" dirty="0">
                <a:solidFill>
                  <a:srgbClr val="0070C0"/>
                </a:solidFill>
                <a:latin typeface="+mn-lt"/>
              </a:rPr>
            </a:br>
            <a:br>
              <a:rPr lang="en-US" sz="2000" b="1" dirty="0">
                <a:solidFill>
                  <a:srgbClr val="0070C0"/>
                </a:solidFill>
                <a:latin typeface="+mn-lt"/>
              </a:rPr>
            </a:br>
            <a:br>
              <a:rPr lang="en-US" sz="2000" b="1" dirty="0">
                <a:solidFill>
                  <a:srgbClr val="0070C0"/>
                </a:solidFill>
                <a:latin typeface="+mn-lt"/>
              </a:rPr>
            </a:br>
            <a:br>
              <a:rPr lang="el-GR" sz="2000" dirty="0">
                <a:solidFill>
                  <a:srgbClr val="0070C0"/>
                </a:solidFill>
                <a:latin typeface="+mn-lt"/>
              </a:rPr>
            </a:br>
            <a:r>
              <a:rPr lang="en-US" sz="2800" b="1" dirty="0">
                <a:solidFill>
                  <a:srgbClr val="0070C0"/>
                </a:solidFill>
                <a:latin typeface="+mn-lt"/>
              </a:rPr>
              <a:t>Ioannis </a:t>
            </a:r>
            <a:r>
              <a:rPr lang="en-US" sz="2800" b="1" dirty="0" err="1">
                <a:solidFill>
                  <a:srgbClr val="0070C0"/>
                </a:solidFill>
                <a:latin typeface="+mn-lt"/>
              </a:rPr>
              <a:t>Kioutsioukis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Associate Professor</a:t>
            </a:r>
            <a:br>
              <a:rPr lang="el-GR" sz="2000" dirty="0">
                <a:solidFill>
                  <a:srgbClr val="0070C0"/>
                </a:solidFill>
                <a:latin typeface="+mn-lt"/>
              </a:rPr>
            </a:br>
            <a:endParaRPr lang="el-GR" sz="2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74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EAF363-B136-4154-8D43-0D2A8BA8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302" y="3822830"/>
            <a:ext cx="3460142" cy="1584656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C0B8D457-2CFC-4EF0-ADC2-16A03B8C94F7}"/>
              </a:ext>
            </a:extLst>
          </p:cNvPr>
          <p:cNvSpPr/>
          <p:nvPr/>
        </p:nvSpPr>
        <p:spPr>
          <a:xfrm rot="2455476">
            <a:off x="4839755" y="5948036"/>
            <a:ext cx="889233" cy="463356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6F3906AC-E76B-4E49-8534-9FDD56472C2B}"/>
              </a:ext>
            </a:extLst>
          </p:cNvPr>
          <p:cNvSpPr/>
          <p:nvPr/>
        </p:nvSpPr>
        <p:spPr>
          <a:xfrm rot="8035924">
            <a:off x="7028564" y="5933403"/>
            <a:ext cx="889233" cy="463356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7D538C5-9115-48BB-8F3C-65782DD4D3FE}"/>
              </a:ext>
            </a:extLst>
          </p:cNvPr>
          <p:cNvSpPr/>
          <p:nvPr/>
        </p:nvSpPr>
        <p:spPr>
          <a:xfrm rot="5400000">
            <a:off x="6359670" y="2090413"/>
            <a:ext cx="567335" cy="261034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51E1361-48EE-4FE1-B064-1DE768E62331}"/>
              </a:ext>
            </a:extLst>
          </p:cNvPr>
          <p:cNvSpPr txBox="1">
            <a:spLocks/>
          </p:cNvSpPr>
          <p:nvPr/>
        </p:nvSpPr>
        <p:spPr>
          <a:xfrm>
            <a:off x="830091" y="1704254"/>
            <a:ext cx="1565892" cy="608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/>
                </a:solidFill>
              </a:rPr>
              <a:t>Input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7492E2D-C1E1-4931-9CBB-BAF0B5B18C26}"/>
              </a:ext>
            </a:extLst>
          </p:cNvPr>
          <p:cNvSpPr txBox="1">
            <a:spLocks/>
          </p:cNvSpPr>
          <p:nvPr/>
        </p:nvSpPr>
        <p:spPr>
          <a:xfrm>
            <a:off x="830090" y="4172061"/>
            <a:ext cx="1460383" cy="508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/>
                </a:solidFill>
              </a:rPr>
              <a:t>Models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6EC795-5DF1-475B-AF07-363DF249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15" y="1818542"/>
            <a:ext cx="5276948" cy="1308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D75212-C61B-49C0-8F48-B17397CC3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61" y="3516905"/>
            <a:ext cx="2610341" cy="2196506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6F141AE-83B4-6A4B-84BE-BB6B4F3EECB2}"/>
              </a:ext>
            </a:extLst>
          </p:cNvPr>
          <p:cNvSpPr/>
          <p:nvPr/>
        </p:nvSpPr>
        <p:spPr>
          <a:xfrm>
            <a:off x="830090" y="1136979"/>
            <a:ext cx="10664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Through a hybrid-scheme utilizing </a:t>
            </a:r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deterministic</a:t>
            </a:r>
            <a:r>
              <a:rPr lang="en-US" sz="2000" dirty="0">
                <a:cs typeface="Times New Roman" panose="02020603050405020304" pitchFamily="18" charset="0"/>
              </a:rPr>
              <a:t> &amp; </a:t>
            </a:r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data-driven</a:t>
            </a:r>
            <a:r>
              <a:rPr lang="en-US" sz="2000" dirty="0">
                <a:cs typeface="Times New Roman" panose="02020603050405020304" pitchFamily="18" charset="0"/>
              </a:rPr>
              <a:t> models with a dense </a:t>
            </a:r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monitoring network</a:t>
            </a:r>
            <a:r>
              <a:rPr lang="en-US" sz="2000" dirty="0">
                <a:cs typeface="Times New Roman" panose="02020603050405020304" pitchFamily="18" charset="0"/>
              </a:rPr>
              <a:t>, we could obtain PM</a:t>
            </a:r>
            <a:r>
              <a:rPr lang="en-US" sz="2000" baseline="-25000" dirty="0">
                <a:cs typeface="Times New Roman" panose="02020603050405020304" pitchFamily="18" charset="0"/>
              </a:rPr>
              <a:t>2.5 </a:t>
            </a:r>
            <a:r>
              <a:rPr lang="en-US" sz="2000" dirty="0">
                <a:cs typeface="Times New Roman" panose="02020603050405020304" pitchFamily="18" charset="0"/>
              </a:rPr>
              <a:t>and PM</a:t>
            </a:r>
            <a:r>
              <a:rPr lang="en-US" sz="2000" baseline="-25000" dirty="0">
                <a:cs typeface="Times New Roman" panose="02020603050405020304" pitchFamily="18" charset="0"/>
              </a:rPr>
              <a:t>10</a:t>
            </a:r>
            <a:r>
              <a:rPr lang="en-US" sz="2000" dirty="0">
                <a:cs typeface="Times New Roman" panose="02020603050405020304" pitchFamily="18" charset="0"/>
              </a:rPr>
              <a:t> forecasts at fine scale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7E64E5-275B-5F4B-9D83-1A772A4369B4}"/>
              </a:ext>
            </a:extLst>
          </p:cNvPr>
          <p:cNvSpPr txBox="1">
            <a:spLocks/>
          </p:cNvSpPr>
          <p:nvPr/>
        </p:nvSpPr>
        <p:spPr>
          <a:xfrm>
            <a:off x="830090" y="6045490"/>
            <a:ext cx="1460383" cy="508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/>
                </a:solidFill>
              </a:rPr>
              <a:t>Output</a:t>
            </a:r>
          </a:p>
        </p:txBody>
      </p:sp>
      <p:pic>
        <p:nvPicPr>
          <p:cNvPr id="14" name="Immagine 1">
            <a:extLst>
              <a:ext uri="{FF2B5EF4-FFF2-40B4-BE49-F238E27FC236}">
                <a16:creationId xmlns:a16="http://schemas.microsoft.com/office/drawing/2014/main" id="{DA5DD729-DE46-4796-A600-93268F7EFF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94B151-ECE7-4F51-BB93-5DA205D153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4F5A6-C610-454D-96CE-04417821A4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BBAD8C-6D57-4A38-BF27-49A963B27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C75CDC-E3B9-ED44-BCBC-5C522D98D1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Hybrid modelling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FE5C7B86-D2FA-2A4B-901C-B9052D78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" y="1470462"/>
            <a:ext cx="5760000" cy="375923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3F20E555-8953-FB47-9689-013F8D1B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7" y="1470462"/>
            <a:ext cx="5760000" cy="3759231"/>
          </a:xfrm>
          <a:prstGeom prst="rect">
            <a:avLst/>
          </a:prstGeom>
        </p:spPr>
      </p:pic>
      <p:pic>
        <p:nvPicPr>
          <p:cNvPr id="4" name="Immagine 1">
            <a:extLst>
              <a:ext uri="{FF2B5EF4-FFF2-40B4-BE49-F238E27FC236}">
                <a16:creationId xmlns:a16="http://schemas.microsoft.com/office/drawing/2014/main" id="{09F664C2-F2F3-4E8D-BA86-93EC28A25B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701D9-5516-4716-967A-4F0435E9FF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86E9-552B-4CD5-9DFC-26E085A1BD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3BB6-38B7-4BFD-9251-01A21A19C3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0AB89-E9DB-0A4C-AE29-D0A4F21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timeseries: Jan 2019 (1/3)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9D2741E5-AB52-FE43-89C4-7E296D03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2" y="1470461"/>
            <a:ext cx="5760000" cy="375923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55075714-892C-C240-B2D2-0FB10F9CA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9" y="1470461"/>
            <a:ext cx="5760000" cy="3759231"/>
          </a:xfrm>
          <a:prstGeom prst="rect">
            <a:avLst/>
          </a:prstGeom>
        </p:spPr>
      </p:pic>
      <p:pic>
        <p:nvPicPr>
          <p:cNvPr id="6" name="Immagine 1">
            <a:extLst>
              <a:ext uri="{FF2B5EF4-FFF2-40B4-BE49-F238E27FC236}">
                <a16:creationId xmlns:a16="http://schemas.microsoft.com/office/drawing/2014/main" id="{BF930111-CFB9-47B6-AFFC-CB10A88C1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EFE0E-95FA-4380-912A-5C6D886A09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71B02-2AC8-40FB-A3C8-20561F2046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EC1D47-B1F5-4717-845C-0FC3CDD96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E2C536-45AE-A242-BBCB-D67C00F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timeseries: Jan 2019 (2/3)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7D48DDA8-7F72-F14C-B5CF-47EB8E4B1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" y="1471794"/>
            <a:ext cx="5760000" cy="3759231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7D9FAAE-5F57-394A-83C4-F3CB592E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9" y="1471794"/>
            <a:ext cx="5760000" cy="3759231"/>
          </a:xfrm>
          <a:prstGeom prst="rect">
            <a:avLst/>
          </a:prstGeom>
        </p:spPr>
      </p:pic>
      <p:pic>
        <p:nvPicPr>
          <p:cNvPr id="8" name="Immagine 1">
            <a:extLst>
              <a:ext uri="{FF2B5EF4-FFF2-40B4-BE49-F238E27FC236}">
                <a16:creationId xmlns:a16="http://schemas.microsoft.com/office/drawing/2014/main" id="{660AFDE2-EF75-4FA7-B2C6-E39287CD6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BC6CF-60C6-45CB-97E9-7BD90D611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7388E-5A55-4C8C-AB0A-616AB3881B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78786-419E-479E-8B3E-8F4AEA61C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9CA8749-ED7F-1145-892D-BDA418E5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timeseries: Jan 2019 (3/3)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3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>
            <a:extLst>
              <a:ext uri="{FF2B5EF4-FFF2-40B4-BE49-F238E27FC236}">
                <a16:creationId xmlns:a16="http://schemas.microsoft.com/office/drawing/2014/main" id="{09F664C2-F2F3-4E8D-BA86-93EC28A25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701D9-5516-4716-967A-4F0435E9F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86E9-552B-4CD5-9DFC-26E085A1B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3BB6-38B7-4BFD-9251-01A21A19C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0AB89-E9DB-0A4C-AE29-D0A4F21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timeseries: Apr 2019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BB7BFE9-5CC8-C345-844C-5EDC7BDB8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1" y="1897111"/>
            <a:ext cx="11008701" cy="40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>
            <a:extLst>
              <a:ext uri="{FF2B5EF4-FFF2-40B4-BE49-F238E27FC236}">
                <a16:creationId xmlns:a16="http://schemas.microsoft.com/office/drawing/2014/main" id="{09F664C2-F2F3-4E8D-BA86-93EC28A25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701D9-5516-4716-967A-4F0435E9F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86E9-552B-4CD5-9DFC-26E085A1B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3BB6-38B7-4BFD-9251-01A21A19C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0AB89-E9DB-0A4C-AE29-D0A4F21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Evolution of forecast skill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2858975-F027-2746-9510-41B0F65A0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214" y="1897110"/>
            <a:ext cx="9615014" cy="38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>
            <a:extLst>
              <a:ext uri="{FF2B5EF4-FFF2-40B4-BE49-F238E27FC236}">
                <a16:creationId xmlns:a16="http://schemas.microsoft.com/office/drawing/2014/main" id="{09F664C2-F2F3-4E8D-BA86-93EC28A25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701D9-5516-4716-967A-4F0435E9F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86E9-552B-4CD5-9DFC-26E085A1B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3BB6-38B7-4BFD-9251-01A21A19C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0AB89-E9DB-0A4C-AE29-D0A4F21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Extremes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42B44F-6678-2344-B8D6-153340E3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0971"/>
              </p:ext>
            </p:extLst>
          </p:nvPr>
        </p:nvGraphicFramePr>
        <p:xfrm>
          <a:off x="1507257" y="1952128"/>
          <a:ext cx="9341707" cy="3954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408">
                  <a:extLst>
                    <a:ext uri="{9D8B030D-6E8A-4147-A177-3AD203B41FA5}">
                      <a16:colId xmlns:a16="http://schemas.microsoft.com/office/drawing/2014/main" val="3713278535"/>
                    </a:ext>
                  </a:extLst>
                </a:gridCol>
                <a:gridCol w="1897084">
                  <a:extLst>
                    <a:ext uri="{9D8B030D-6E8A-4147-A177-3AD203B41FA5}">
                      <a16:colId xmlns:a16="http://schemas.microsoft.com/office/drawing/2014/main" val="563777263"/>
                    </a:ext>
                  </a:extLst>
                </a:gridCol>
                <a:gridCol w="1881517">
                  <a:extLst>
                    <a:ext uri="{9D8B030D-6E8A-4147-A177-3AD203B41FA5}">
                      <a16:colId xmlns:a16="http://schemas.microsoft.com/office/drawing/2014/main" val="12510680"/>
                    </a:ext>
                  </a:extLst>
                </a:gridCol>
                <a:gridCol w="1780911">
                  <a:extLst>
                    <a:ext uri="{9D8B030D-6E8A-4147-A177-3AD203B41FA5}">
                      <a16:colId xmlns:a16="http://schemas.microsoft.com/office/drawing/2014/main" val="3336491481"/>
                    </a:ext>
                  </a:extLst>
                </a:gridCol>
                <a:gridCol w="1640787">
                  <a:extLst>
                    <a:ext uri="{9D8B030D-6E8A-4147-A177-3AD203B41FA5}">
                      <a16:colId xmlns:a16="http://schemas.microsoft.com/office/drawing/2014/main" val="244999152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POD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FAR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MIS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CSI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0538667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≥ 20</a:t>
                      </a:r>
                      <a:endParaRPr lang="en-GR" sz="18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R" sz="18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3360265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CAMS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0.06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GR" sz="18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0.94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0.03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002006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AnEn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GR" sz="18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0.36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2037844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LSTM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0.42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0.80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0.16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0885874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r>
                        <a:rPr lang="en-US" sz="1800" baseline="-250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≥ 40</a:t>
                      </a:r>
                      <a:endParaRPr lang="en-GR" sz="18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4094500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CAMS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0.02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0.98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0.01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2853325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AnEn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0.60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0.30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3383385"/>
                  </a:ext>
                </a:extLst>
              </a:tr>
              <a:tr h="43935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LSTM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0.04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GR" sz="18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800" dirty="0">
                          <a:effectLst/>
                        </a:rPr>
                        <a:t>0.04</a:t>
                      </a:r>
                      <a:endParaRPr lang="en-GR" sz="18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24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478E980-2657-4969-8B03-7E0F26D3E524}"/>
              </a:ext>
            </a:extLst>
          </p:cNvPr>
          <p:cNvSpPr txBox="1">
            <a:spLocks/>
          </p:cNvSpPr>
          <p:nvPr/>
        </p:nvSpPr>
        <p:spPr>
          <a:xfrm>
            <a:off x="1198181" y="557189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+mn-lt"/>
              </a:rPr>
              <a:t>02-2019  00:00 UTC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04922E34-7D3B-4D47-B8D7-6850AB1C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2" y="2219233"/>
            <a:ext cx="3797536" cy="2848153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21F1CA0E-35C7-4672-9F93-2B20308CE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82" y="2219235"/>
            <a:ext cx="3797536" cy="2848153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6734F258-827C-4BFC-B1AB-63C8AE668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07" y="2219234"/>
            <a:ext cx="3797536" cy="2848153"/>
          </a:xfrm>
          <a:prstGeom prst="rect">
            <a:avLst/>
          </a:prstGeom>
        </p:spPr>
      </p:pic>
      <p:pic>
        <p:nvPicPr>
          <p:cNvPr id="7" name="Immagine 1">
            <a:extLst>
              <a:ext uri="{FF2B5EF4-FFF2-40B4-BE49-F238E27FC236}">
                <a16:creationId xmlns:a16="http://schemas.microsoft.com/office/drawing/2014/main" id="{667BDC0D-DC30-4956-B2D2-53F2ACF491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104CD-383F-48E4-BCB8-A7889D6553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07B24-1535-4DE1-A29B-E26A4B843E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F3AD9-55C9-E845-A8AB-D31F83C969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A1196C-EF38-2D4B-A86C-0C70B4810C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maps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4334-BB55-4764-AF3A-A3E3138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02-2019  00:06 UTC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13D1CDE-1B02-4A34-9BEA-C3611207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1" y="2097860"/>
            <a:ext cx="3797536" cy="284815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F36C491-4FE0-4CA3-B124-69F81BA3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01" y="2097859"/>
            <a:ext cx="3797536" cy="2848153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F7706A4D-1E99-4A21-8ACF-3EB2B8FF0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86" y="2097861"/>
            <a:ext cx="3797536" cy="2848153"/>
          </a:xfrm>
          <a:prstGeom prst="rect">
            <a:avLst/>
          </a:prstGeom>
        </p:spPr>
      </p:pic>
      <p:pic>
        <p:nvPicPr>
          <p:cNvPr id="8" name="Immagine 1">
            <a:extLst>
              <a:ext uri="{FF2B5EF4-FFF2-40B4-BE49-F238E27FC236}">
                <a16:creationId xmlns:a16="http://schemas.microsoft.com/office/drawing/2014/main" id="{243A2555-BB1E-4889-BDF9-5FB5BA3E60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FBECE-7573-4F5F-90CB-A46A06A8FD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9593F-20F7-407D-AED2-F8963569FB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DE896-F3E9-4C6D-81E3-FD76DFEBF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C48724F-B1E3-394A-B49E-4B8E6A62CE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maps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0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B9F598-0CEF-47CA-97CE-DC4CA2F8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02-2019  12:00 UTC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56FB539-84CF-4D81-919E-E3679410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" y="2219233"/>
            <a:ext cx="3797536" cy="2848153"/>
          </a:xfrm>
          <a:prstGeom prst="rect">
            <a:avLst/>
          </a:prstGeom>
        </p:spPr>
      </p:pic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8970E8C3-02E4-4F1C-B757-304E7DDDA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31" y="2219233"/>
            <a:ext cx="3797536" cy="2848153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F382560E-9AA5-4878-89F3-F1BA59E7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35" y="2219233"/>
            <a:ext cx="3797536" cy="2848153"/>
          </a:xfrm>
          <a:prstGeom prst="rect">
            <a:avLst/>
          </a:prstGeom>
        </p:spPr>
      </p:pic>
      <p:pic>
        <p:nvPicPr>
          <p:cNvPr id="7" name="Immagine 1">
            <a:extLst>
              <a:ext uri="{FF2B5EF4-FFF2-40B4-BE49-F238E27FC236}">
                <a16:creationId xmlns:a16="http://schemas.microsoft.com/office/drawing/2014/main" id="{D88068DF-AE2E-49B7-8BFD-EC50B81719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2CB44-398B-4326-813D-74640EBB12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173A3-AE07-485E-AD67-B9F6EB721B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E50B5-5F8F-43F3-9870-26613F218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DD7714-72F0-AC45-BE6D-4EC853D609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maps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4833" y="1279606"/>
            <a:ext cx="8522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Air quality monitoring and management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6BC2C4-6EA6-4A93-95CB-75AEC21B7F72}"/>
              </a:ext>
            </a:extLst>
          </p:cNvPr>
          <p:cNvSpPr/>
          <p:nvPr/>
        </p:nvSpPr>
        <p:spPr>
          <a:xfrm>
            <a:off x="244282" y="674052"/>
            <a:ext cx="115216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Modelling  the fate of atmospheric pollutants</a:t>
            </a:r>
            <a:endParaRPr lang="el-GR" sz="2400" b="1" dirty="0">
              <a:solidFill>
                <a:srgbClr val="0070C0"/>
              </a:solidFill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2200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187A7A5-59B4-4066-AB4C-DE779566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t="31570" r="41031" b="17339"/>
          <a:stretch>
            <a:fillRect/>
          </a:stretch>
        </p:blipFill>
        <p:spPr bwMode="auto">
          <a:xfrm>
            <a:off x="685800" y="1547868"/>
            <a:ext cx="6979149" cy="452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Ορθογώνιο 5">
            <a:extLst>
              <a:ext uri="{FF2B5EF4-FFF2-40B4-BE49-F238E27FC236}">
                <a16:creationId xmlns:a16="http://schemas.microsoft.com/office/drawing/2014/main" id="{71775CB5-0FF4-4F3E-9166-CF603AF4318E}"/>
              </a:ext>
            </a:extLst>
          </p:cNvPr>
          <p:cNvSpPr/>
          <p:nvPr/>
        </p:nvSpPr>
        <p:spPr>
          <a:xfrm>
            <a:off x="9065463" y="2120521"/>
            <a:ext cx="2094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Two approaches</a:t>
            </a:r>
            <a:endParaRPr lang="el-GR" sz="2200" dirty="0">
              <a:solidFill>
                <a:srgbClr val="0070C0"/>
              </a:solidFill>
            </a:endParaRPr>
          </a:p>
        </p:txBody>
      </p:sp>
      <p:sp>
        <p:nvSpPr>
          <p:cNvPr id="15" name="Ορθογώνιο 6">
            <a:extLst>
              <a:ext uri="{FF2B5EF4-FFF2-40B4-BE49-F238E27FC236}">
                <a16:creationId xmlns:a16="http://schemas.microsoft.com/office/drawing/2014/main" id="{BC728402-71A1-49A8-94F8-5E55064B8D41}"/>
              </a:ext>
            </a:extLst>
          </p:cNvPr>
          <p:cNvSpPr/>
          <p:nvPr/>
        </p:nvSpPr>
        <p:spPr>
          <a:xfrm>
            <a:off x="8061768" y="3430899"/>
            <a:ext cx="17534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Deterministic</a:t>
            </a:r>
            <a:endParaRPr lang="el-GR" sz="2200" dirty="0">
              <a:solidFill>
                <a:srgbClr val="0070C0"/>
              </a:solidFill>
            </a:endParaRPr>
          </a:p>
        </p:txBody>
      </p:sp>
      <p:sp>
        <p:nvSpPr>
          <p:cNvPr id="16" name="Ορθογώνιο 7">
            <a:extLst>
              <a:ext uri="{FF2B5EF4-FFF2-40B4-BE49-F238E27FC236}">
                <a16:creationId xmlns:a16="http://schemas.microsoft.com/office/drawing/2014/main" id="{CABFD54F-53CA-46CA-A5EF-BD28BC18EA2A}"/>
              </a:ext>
            </a:extLst>
          </p:cNvPr>
          <p:cNvSpPr/>
          <p:nvPr/>
        </p:nvSpPr>
        <p:spPr>
          <a:xfrm>
            <a:off x="10308013" y="3429000"/>
            <a:ext cx="1569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Data Driven</a:t>
            </a:r>
            <a:endParaRPr lang="el-GR" sz="2200" dirty="0">
              <a:solidFill>
                <a:srgbClr val="0070C0"/>
              </a:solidFill>
            </a:endParaRPr>
          </a:p>
        </p:txBody>
      </p:sp>
      <p:cxnSp>
        <p:nvCxnSpPr>
          <p:cNvPr id="17" name="Ευθύγραμμο βέλος σύνδεσης 9">
            <a:extLst>
              <a:ext uri="{FF2B5EF4-FFF2-40B4-BE49-F238E27FC236}">
                <a16:creationId xmlns:a16="http://schemas.microsoft.com/office/drawing/2014/main" id="{885544E1-439A-4A17-B579-82761903738B}"/>
              </a:ext>
            </a:extLst>
          </p:cNvPr>
          <p:cNvCxnSpPr/>
          <p:nvPr/>
        </p:nvCxnSpPr>
        <p:spPr>
          <a:xfrm flipH="1">
            <a:off x="9010233" y="2582186"/>
            <a:ext cx="1188233" cy="84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1">
            <a:extLst>
              <a:ext uri="{FF2B5EF4-FFF2-40B4-BE49-F238E27FC236}">
                <a16:creationId xmlns:a16="http://schemas.microsoft.com/office/drawing/2014/main" id="{24824F6A-73FD-4FA4-9003-C4DCB29F4475}"/>
              </a:ext>
            </a:extLst>
          </p:cNvPr>
          <p:cNvCxnSpPr/>
          <p:nvPr/>
        </p:nvCxnSpPr>
        <p:spPr>
          <a:xfrm>
            <a:off x="10198466" y="2582186"/>
            <a:ext cx="957312" cy="8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Diagram&#10;&#10;Description automatically generated">
            <a:extLst>
              <a:ext uri="{FF2B5EF4-FFF2-40B4-BE49-F238E27FC236}">
                <a16:creationId xmlns:a16="http://schemas.microsoft.com/office/drawing/2014/main" id="{7598EACA-525B-1D4F-A5B8-07EE66C45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68" y="4154203"/>
            <a:ext cx="1569660" cy="17538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671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277B026-1BBA-4570-99DD-2FC0992D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02-2019  18:00 UTC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800AC23-4E8E-4D12-8271-A430A0066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3" y="2144078"/>
            <a:ext cx="3797536" cy="284815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916C28D-7EE5-4EAF-AF66-065A536E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17" y="2144077"/>
            <a:ext cx="3797536" cy="2848153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A93F1AA-4A15-4360-A5AB-D8AE34B12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70" y="2144078"/>
            <a:ext cx="3797536" cy="2848153"/>
          </a:xfrm>
          <a:prstGeom prst="rect">
            <a:avLst/>
          </a:prstGeom>
        </p:spPr>
      </p:pic>
      <p:pic>
        <p:nvPicPr>
          <p:cNvPr id="7" name="Immagine 1">
            <a:extLst>
              <a:ext uri="{FF2B5EF4-FFF2-40B4-BE49-F238E27FC236}">
                <a16:creationId xmlns:a16="http://schemas.microsoft.com/office/drawing/2014/main" id="{176CBE9E-447E-4FFB-9289-ADB619875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EA65B-DC4C-4895-A87A-02F8F81856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112E2-4508-4A2E-8107-8A66FB09B0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9854A4ED-AC9E-1B41-A9FE-615601561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0300C3D-E024-8E42-88A7-5941A6E2FB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PM maps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2FCA-27CF-48C6-BEBC-BB833F93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+mn-lt"/>
              </a:rPr>
              <a:t>Internet of Thinks (IOT) for Smart Cities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183C967-C65C-41F6-910C-4F4C8F48ED84}"/>
              </a:ext>
            </a:extLst>
          </p:cNvPr>
          <p:cNvSpPr/>
          <p:nvPr/>
        </p:nvSpPr>
        <p:spPr>
          <a:xfrm>
            <a:off x="5348358" y="1931335"/>
            <a:ext cx="3154260" cy="1803633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Internet of Thinks for Smart Cities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EA84D-1CF5-4B18-B704-CA1D6782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79" y="1690688"/>
            <a:ext cx="1288627" cy="157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4D6D6-7F21-47EB-9A39-0A67E111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143" y="1555545"/>
            <a:ext cx="1062557" cy="187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CB574-101A-4C46-ACB0-2FEDA9DF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838" y="3680052"/>
            <a:ext cx="2750235" cy="187724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7ABEE5EE-2963-C84C-A2CB-1FCA479EA261}"/>
              </a:ext>
            </a:extLst>
          </p:cNvPr>
          <p:cNvSpPr/>
          <p:nvPr/>
        </p:nvSpPr>
        <p:spPr>
          <a:xfrm>
            <a:off x="411980" y="1931335"/>
            <a:ext cx="46271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Our research could incorporate the Internet of Things (IoT) to convert the fine-scale forecasts into an application (app) for the Internet and mobile phone users, with obvious application in public health and impact assessment.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7E3A85C-4BA7-CB4A-BA1C-9A99B93AF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68" y="4110974"/>
            <a:ext cx="6816373" cy="2665048"/>
          </a:xfrm>
          <a:prstGeom prst="rect">
            <a:avLst/>
          </a:prstGeom>
        </p:spPr>
      </p:pic>
      <p:pic>
        <p:nvPicPr>
          <p:cNvPr id="10" name="Immagine 1">
            <a:extLst>
              <a:ext uri="{FF2B5EF4-FFF2-40B4-BE49-F238E27FC236}">
                <a16:creationId xmlns:a16="http://schemas.microsoft.com/office/drawing/2014/main" id="{EC2D3544-DADB-442F-BBBE-B0D50DFECA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A746A-BF20-4D27-B3D8-A3D5D094FF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4DF337-1345-407D-AC9E-2A51CBA27E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71D7C8-AC2F-4B24-8E13-A7D9474FDA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5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2FCA-27CF-48C6-BEBC-BB833F93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Conclusions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BEE5EE-2963-C84C-A2CB-1FCA479EA261}"/>
              </a:ext>
            </a:extLst>
          </p:cNvPr>
          <p:cNvSpPr/>
          <p:nvPr/>
        </p:nvSpPr>
        <p:spPr>
          <a:xfrm>
            <a:off x="1048084" y="1792187"/>
            <a:ext cx="98153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[1] The combination of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Deterministic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Data-driven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Air pollution monitoring at a dense network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adds value to the measurements providing accurate PM </a:t>
            </a:r>
            <a:r>
              <a:rPr 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predictions</a:t>
            </a:r>
            <a:r>
              <a:rPr lang="en-US" sz="2000" dirty="0">
                <a:cs typeface="Times New Roman" panose="02020603050405020304" pitchFamily="18" charset="0"/>
              </a:rPr>
              <a:t> at fine scale within an urban agglomeration. 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[2] The scheme has the potential to contribute significantly to public health awareness.   </a:t>
            </a:r>
          </a:p>
        </p:txBody>
      </p:sp>
      <p:pic>
        <p:nvPicPr>
          <p:cNvPr id="4" name="Immagine 1">
            <a:extLst>
              <a:ext uri="{FF2B5EF4-FFF2-40B4-BE49-F238E27FC236}">
                <a16:creationId xmlns:a16="http://schemas.microsoft.com/office/drawing/2014/main" id="{F7615577-E11F-4F97-963D-8D7F34399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E615E-39D3-4876-9514-647786C40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C5240-6F3F-4EA5-AB9E-3A3E1B14D6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93596-E008-442B-8A85-F5E6A320E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BEE5EE-2963-C84C-A2CB-1FCA479EA261}"/>
              </a:ext>
            </a:extLst>
          </p:cNvPr>
          <p:cNvSpPr/>
          <p:nvPr/>
        </p:nvSpPr>
        <p:spPr>
          <a:xfrm>
            <a:off x="4105442" y="2360124"/>
            <a:ext cx="39811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Acknowledgements</a:t>
            </a:r>
          </a:p>
          <a:p>
            <a:pPr algn="just"/>
            <a:r>
              <a:rPr 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Areti</a:t>
            </a:r>
            <a:r>
              <a:rPr 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Pappa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Giorgios</a:t>
            </a:r>
            <a:r>
              <a:rPr 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Kosmopoulos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Andreas </a:t>
            </a:r>
            <a:r>
              <a:rPr 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Kazantzidis</a:t>
            </a:r>
            <a:r>
              <a:rPr 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919AC541-E87B-2445-ABF3-E93431DA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>
                <a:solidFill>
                  <a:srgbClr val="0070C0"/>
                </a:solidFill>
                <a:latin typeface="+mn-lt"/>
              </a:rPr>
              <a:t>Thank you! </a:t>
            </a:r>
            <a:endParaRPr lang="el-GR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69F4940-601F-514C-9F85-E2AF13555561}"/>
              </a:ext>
            </a:extLst>
          </p:cNvPr>
          <p:cNvSpPr/>
          <p:nvPr/>
        </p:nvSpPr>
        <p:spPr>
          <a:xfrm>
            <a:off x="602974" y="4713740"/>
            <a:ext cx="304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2D877F"/>
                </a:solidFill>
                <a:latin typeface="GillSansMT"/>
              </a:rPr>
              <a:t>Contact</a:t>
            </a:r>
          </a:p>
          <a:p>
            <a:r>
              <a:rPr lang="en" sz="2400" dirty="0" err="1">
                <a:solidFill>
                  <a:schemeClr val="tx2"/>
                </a:solidFill>
                <a:latin typeface="+mj-lt"/>
              </a:rPr>
              <a:t>Ioannis</a:t>
            </a:r>
            <a:r>
              <a:rPr lang="en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" sz="2400" dirty="0" err="1">
                <a:solidFill>
                  <a:schemeClr val="tx2"/>
                </a:solidFill>
                <a:latin typeface="+mj-lt"/>
              </a:rPr>
              <a:t>Kioutsioukis</a:t>
            </a:r>
            <a:endParaRPr lang="en" sz="2400" dirty="0">
              <a:solidFill>
                <a:schemeClr val="tx2"/>
              </a:solidFill>
              <a:latin typeface="+mj-lt"/>
            </a:endParaRPr>
          </a:p>
          <a:p>
            <a:r>
              <a:rPr lang="en" sz="2200" dirty="0">
                <a:solidFill>
                  <a:schemeClr val="tx2"/>
                </a:solidFill>
                <a:latin typeface="+mj-lt"/>
              </a:rPr>
              <a:t>Associate Professor </a:t>
            </a:r>
          </a:p>
          <a:p>
            <a:r>
              <a:rPr lang="en" sz="2200" dirty="0">
                <a:solidFill>
                  <a:schemeClr val="tx2"/>
                </a:solidFill>
                <a:latin typeface="+mj-lt"/>
                <a:hlinkClick r:id="rId2"/>
              </a:rPr>
              <a:t>kioutio@upatras.gr</a:t>
            </a:r>
            <a:endParaRPr lang="en" sz="2200" dirty="0">
              <a:solidFill>
                <a:schemeClr val="tx2"/>
              </a:solidFill>
              <a:latin typeface="+mj-lt"/>
            </a:endParaRPr>
          </a:p>
          <a:p>
            <a:r>
              <a:rPr lang="en" sz="2400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pic>
        <p:nvPicPr>
          <p:cNvPr id="6" name="Immagine 1">
            <a:extLst>
              <a:ext uri="{FF2B5EF4-FFF2-40B4-BE49-F238E27FC236}">
                <a16:creationId xmlns:a16="http://schemas.microsoft.com/office/drawing/2014/main" id="{3D6B0D2E-708A-43AD-A8BF-1E67793E5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088CA-54B1-4F7F-B66E-7A2971EA9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901B0-954F-47DC-8270-6A3AE1F1D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50A17-1614-45D0-996D-C2EA52149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7283-E430-4C9F-B059-6814C27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4" y="554763"/>
            <a:ext cx="3780456" cy="162232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Chemical-Weather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FF8E-40A6-4614-9F98-63B75515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1" y="1737376"/>
            <a:ext cx="4174434" cy="463825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cs typeface="Times New Roman" panose="02020603050405020304" pitchFamily="18" charset="0"/>
              </a:rPr>
              <a:t>Deterministic chemical-weather models are based on mathematical equations that represent the dynamical, chemical and physical processes of the atmosphere in relation to pollutants.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Models are driven by meteorology and emissions, </a:t>
            </a:r>
            <a:r>
              <a:rPr lang="en-US" sz="2000" dirty="0"/>
              <a:t>site and surrounding conditions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Models simulate the chemical transformation and the dispersion,</a:t>
            </a:r>
            <a:r>
              <a:rPr lang="en-US" sz="2000" dirty="0"/>
              <a:t> transport and removal</a:t>
            </a:r>
            <a:r>
              <a:rPr lang="en-US" sz="2000" dirty="0">
                <a:cs typeface="Times New Roman" panose="02020603050405020304" pitchFamily="18" charset="0"/>
              </a:rPr>
              <a:t> of pollutants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Models output pollutant concentrations at time steps within grid cells at a user-specified domain</a:t>
            </a: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84AAF7-DACE-4192-93D2-75D41B3A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pic>
        <p:nvPicPr>
          <p:cNvPr id="7" name="Immagine 1">
            <a:extLst>
              <a:ext uri="{FF2B5EF4-FFF2-40B4-BE49-F238E27FC236}">
                <a16:creationId xmlns:a16="http://schemas.microsoft.com/office/drawing/2014/main" id="{A33870C1-722F-4B80-8C4B-94EA2BF02A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70E14-5788-41C7-A0C1-ACCC6ED64D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0B4D4-761E-464A-9140-0B885F649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AC987-56D4-435A-BABC-80E04B508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D401E15-BAE7-0C41-B048-744E9949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B677423D-193B-9545-B506-5BA4E2E4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BA9DFF-B2D1-F54B-BB35-D16DFBE9DCD1}"/>
              </a:ext>
            </a:extLst>
          </p:cNvPr>
          <p:cNvSpPr txBox="1">
            <a:spLocks/>
          </p:cNvSpPr>
          <p:nvPr/>
        </p:nvSpPr>
        <p:spPr>
          <a:xfrm>
            <a:off x="426126" y="1923889"/>
            <a:ext cx="4682588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accent1"/>
                </a:solidFill>
              </a:rPr>
              <a:t>Copernicus Atmosphere Monitoring Service (CAMS) 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2AA400B6-FF55-2D48-AB83-8DFC1521E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4DF31F7F-591F-2041-9756-1C2EA4CD372C}"/>
              </a:ext>
            </a:extLst>
          </p:cNvPr>
          <p:cNvSpPr/>
          <p:nvPr/>
        </p:nvSpPr>
        <p:spPr>
          <a:xfrm>
            <a:off x="525516" y="3666048"/>
            <a:ext cx="4891310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open-access platform, which provides air-quality data on a global scale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the European domain, CAMS delivers daily air- quality forecasts at high resolution (10km)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Nine air quality models use anthropogenic emissions, meteorological and chemical conditions to produce 4-day air-quality forecasts</a:t>
            </a:r>
          </a:p>
        </p:txBody>
      </p:sp>
    </p:spTree>
    <p:extLst>
      <p:ext uri="{BB962C8B-B14F-4D97-AF65-F5344CB8AC3E}">
        <p14:creationId xmlns:p14="http://schemas.microsoft.com/office/powerpoint/2010/main" val="248483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31C2-38DD-4C39-8221-B8060339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134" y="689425"/>
            <a:ext cx="7905226" cy="9632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Data Driven Models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26B3-EF2E-4223-A447-3E465A6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80" y="1719486"/>
            <a:ext cx="5619433" cy="47232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Data driven models seek input-output relationships in a historical database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They require training prior to forecasting on the basis of past monitoring (air quality) data. 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They provide forecast at the location of the monitoring stations.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 They can be used as stand-alone models or as tools to improve the skill of deterministic air quality models.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Example: By combining dense air quality measurements and the corresponding operational CAMS forecasts, through a data-driven model, we can access high-resolution air quality forecasts</a:t>
            </a:r>
          </a:p>
        </p:txBody>
      </p:sp>
      <p:sp>
        <p:nvSpPr>
          <p:cNvPr id="4" name="Διεργασία 3">
            <a:extLst>
              <a:ext uri="{FF2B5EF4-FFF2-40B4-BE49-F238E27FC236}">
                <a16:creationId xmlns:a16="http://schemas.microsoft.com/office/drawing/2014/main" id="{0414B83B-90B5-5340-81D7-02A727F941C0}"/>
              </a:ext>
            </a:extLst>
          </p:cNvPr>
          <p:cNvSpPr/>
          <p:nvPr/>
        </p:nvSpPr>
        <p:spPr>
          <a:xfrm>
            <a:off x="8971005" y="1940012"/>
            <a:ext cx="2439117" cy="7733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l-GR" dirty="0"/>
          </a:p>
        </p:txBody>
      </p:sp>
      <p:sp>
        <p:nvSpPr>
          <p:cNvPr id="6" name="Διεργασία 5">
            <a:extLst>
              <a:ext uri="{FF2B5EF4-FFF2-40B4-BE49-F238E27FC236}">
                <a16:creationId xmlns:a16="http://schemas.microsoft.com/office/drawing/2014/main" id="{676343C4-4A55-EB4A-91BE-FEE71F7862D5}"/>
              </a:ext>
            </a:extLst>
          </p:cNvPr>
          <p:cNvSpPr/>
          <p:nvPr/>
        </p:nvSpPr>
        <p:spPr>
          <a:xfrm>
            <a:off x="8971004" y="4716343"/>
            <a:ext cx="2439117" cy="7733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l-GR" dirty="0"/>
          </a:p>
        </p:txBody>
      </p:sp>
      <p:sp>
        <p:nvSpPr>
          <p:cNvPr id="5" name="Εναλλακτική διεργασία 4">
            <a:extLst>
              <a:ext uri="{FF2B5EF4-FFF2-40B4-BE49-F238E27FC236}">
                <a16:creationId xmlns:a16="http://schemas.microsoft.com/office/drawing/2014/main" id="{829F88DB-6EB9-0344-8AAC-79A0973A6FA7}"/>
              </a:ext>
            </a:extLst>
          </p:cNvPr>
          <p:cNvSpPr/>
          <p:nvPr/>
        </p:nvSpPr>
        <p:spPr>
          <a:xfrm>
            <a:off x="9589245" y="3323218"/>
            <a:ext cx="1202634" cy="8213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l-GR" dirty="0"/>
          </a:p>
        </p:txBody>
      </p:sp>
      <p:sp>
        <p:nvSpPr>
          <p:cNvPr id="7" name="Κάτω βέλος 6">
            <a:extLst>
              <a:ext uri="{FF2B5EF4-FFF2-40B4-BE49-F238E27FC236}">
                <a16:creationId xmlns:a16="http://schemas.microsoft.com/office/drawing/2014/main" id="{2F2947AD-60F5-2F4B-A454-DFCF44D3DC11}"/>
              </a:ext>
            </a:extLst>
          </p:cNvPr>
          <p:cNvSpPr/>
          <p:nvPr/>
        </p:nvSpPr>
        <p:spPr>
          <a:xfrm>
            <a:off x="10077738" y="2873332"/>
            <a:ext cx="225647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Κάτω βέλος 8">
            <a:extLst>
              <a:ext uri="{FF2B5EF4-FFF2-40B4-BE49-F238E27FC236}">
                <a16:creationId xmlns:a16="http://schemas.microsoft.com/office/drawing/2014/main" id="{B8ABBEE5-BC82-4A40-868C-C8EE3E2BD8FE}"/>
              </a:ext>
            </a:extLst>
          </p:cNvPr>
          <p:cNvSpPr/>
          <p:nvPr/>
        </p:nvSpPr>
        <p:spPr>
          <a:xfrm>
            <a:off x="10110870" y="4288002"/>
            <a:ext cx="225647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Immagine 1">
            <a:extLst>
              <a:ext uri="{FF2B5EF4-FFF2-40B4-BE49-F238E27FC236}">
                <a16:creationId xmlns:a16="http://schemas.microsoft.com/office/drawing/2014/main" id="{1C5F96FD-B035-44F5-B1EB-5B2803011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31AE7-1702-4C92-9608-073AA7739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6980F6-F9D1-47C3-B788-6B2E71351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E87FE-D208-4205-89D3-A3B87386A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5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D15E-2ED1-426E-9BEC-5B79D79C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253B-C856-4664-BCB3-4EA685E9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73" y="1435083"/>
            <a:ext cx="5881382" cy="50621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Analog Ensemble: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Uses time-series of past predictions by an air quality model and their corresponding observations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Focus on the current deterministic forecast 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Selects the most similar historical forecasts to the current air quality forecast 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Uses the mean value of their corresponding observations as the current AnEn forecast.</a:t>
            </a:r>
          </a:p>
          <a:p>
            <a:pPr marL="0" indent="0" algn="just">
              <a:spcBef>
                <a:spcPts val="220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Long Short-Term Memory networks: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Have hidden layers and internal memory, which preserve the long-term information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H</a:t>
            </a:r>
            <a:r>
              <a:rPr lang="el-GR" sz="1800" dirty="0"/>
              <a:t>ave the structure of a chain of repeating modules</a:t>
            </a: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Connect</a:t>
            </a:r>
            <a:r>
              <a:rPr lang="el-GR" sz="1800" dirty="0"/>
              <a:t> previous information with the current</a:t>
            </a: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Consider the past conditions to make the current forecast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65870-344B-48AC-97E5-B360DA79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15" y="1497638"/>
            <a:ext cx="4650091" cy="212962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EFAA0F3-D2E6-4D48-800C-14E1DD88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95" y="4140179"/>
            <a:ext cx="3159005" cy="2658187"/>
          </a:xfrm>
          <a:prstGeom prst="rect">
            <a:avLst/>
          </a:prstGeom>
        </p:spPr>
      </p:pic>
      <p:pic>
        <p:nvPicPr>
          <p:cNvPr id="7" name="Immagine 1">
            <a:extLst>
              <a:ext uri="{FF2B5EF4-FFF2-40B4-BE49-F238E27FC236}">
                <a16:creationId xmlns:a16="http://schemas.microsoft.com/office/drawing/2014/main" id="{1BFF8D64-09E3-4473-9BB3-5D2F96875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91F73-D079-4AF4-B727-C17809500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517C6-21FF-4FFC-B104-BF14D5253A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84CEC-C4B1-4E1C-8985-80DAC6383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614-76CD-4288-9540-FC31B3AF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Low-cost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7EB5-3F52-4B15-82C7-9833477B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98"/>
            <a:ext cx="52578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Low-cost sensors are used to monitor air quality in cities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Low-cost sensors gain popularity for their:</a:t>
            </a:r>
          </a:p>
          <a:p>
            <a:pPr indent="228600" algn="just">
              <a:buFont typeface="Wingdings" panose="05000000000000000000" pitchFamily="2" charset="2"/>
              <a:buChar char="ü"/>
            </a:pPr>
            <a:r>
              <a:rPr lang="en-US" sz="2000" dirty="0"/>
              <a:t>Potential to be installed in dense distribution</a:t>
            </a:r>
          </a:p>
          <a:p>
            <a:pPr indent="228600" algn="just">
              <a:buFont typeface="Wingdings" panose="05000000000000000000" pitchFamily="2" charset="2"/>
              <a:buChar char="ü"/>
            </a:pPr>
            <a:r>
              <a:rPr lang="en-US" sz="2000" dirty="0"/>
              <a:t>Affordable operational cost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Calibrating them with the appropriate techniques can generate reliable data in increased spatial coverage.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B629A0-DA80-4C03-AF32-D73FD7DB8B1E}"/>
              </a:ext>
            </a:extLst>
          </p:cNvPr>
          <p:cNvSpPr txBox="1">
            <a:spLocks/>
          </p:cNvSpPr>
          <p:nvPr/>
        </p:nvSpPr>
        <p:spPr>
          <a:xfrm>
            <a:off x="7952064" y="1926293"/>
            <a:ext cx="3477936" cy="57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Patras air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02E18-37D9-4A0D-B9BE-86390CEE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25" y="2504661"/>
            <a:ext cx="4943361" cy="380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48D4E-C175-4217-BA7B-010FB3432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6102E-5CA2-43D9-8B6F-877500658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4935E-A0F8-443A-A146-A12D30128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1">
            <a:extLst>
              <a:ext uri="{FF2B5EF4-FFF2-40B4-BE49-F238E27FC236}">
                <a16:creationId xmlns:a16="http://schemas.microsoft.com/office/drawing/2014/main" id="{A0F606E9-A7C6-4425-8B00-EE1E8F9FF9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57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7E61B-3F70-4296-9E00-0CB856838B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591E0-961B-46AF-9EB0-4ADC82C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Air quality and Smart Cities: case study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7DCF-48CF-4B88-8D5A-003C0C99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471"/>
            <a:ext cx="5239368" cy="3646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Patras: urban coastal Mediterranean city in western Greece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It has one of the largest ports in Country and its climate is Mediterranean with a moderate temperature range, warm, dry summers, and mild wet winters.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main sources of anthropogenic particulate matter are traffic (road, maritime) and indoor activities (incl. wood burning, cooking, </a:t>
            </a:r>
            <a:r>
              <a:rPr lang="en-US" sz="2000" dirty="0" err="1"/>
              <a:t>etc</a:t>
            </a:r>
            <a:r>
              <a:rPr lang="en-US" sz="2000" dirty="0"/>
              <a:t>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Patras Air is a dense network of low-cost sensors measuring air pollution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49C45-2FD5-4B19-9B20-4B824FC6A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70" t="7236" r="4804" b="2249"/>
          <a:stretch/>
        </p:blipFill>
        <p:spPr>
          <a:xfrm>
            <a:off x="7219122" y="1550504"/>
            <a:ext cx="4134678" cy="4837936"/>
          </a:xfrm>
          <a:prstGeom prst="rect">
            <a:avLst/>
          </a:prstGeom>
        </p:spPr>
      </p:pic>
      <p:pic>
        <p:nvPicPr>
          <p:cNvPr id="5" name="Immagine 1">
            <a:extLst>
              <a:ext uri="{FF2B5EF4-FFF2-40B4-BE49-F238E27FC236}">
                <a16:creationId xmlns:a16="http://schemas.microsoft.com/office/drawing/2014/main" id="{33BF7497-AC18-4824-A216-66C2BBE00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E3E68-1C45-45C6-8376-59E48AEBC2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1190D-4F77-441A-9979-5F37A7D8E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">
            <a:extLst>
              <a:ext uri="{FF2B5EF4-FFF2-40B4-BE49-F238E27FC236}">
                <a16:creationId xmlns:a16="http://schemas.microsoft.com/office/drawing/2014/main" id="{DA5DD729-DE46-4796-A600-93268F7EF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94B151-ECE7-4F51-BB93-5DA205D15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4F5A6-C610-454D-96CE-04417821A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BBAD8C-6D57-4A38-BF27-49A963B27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C75CDC-E3B9-ED44-BCBC-5C522D98D1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CAMS vs </a:t>
            </a:r>
            <a:r>
              <a:rPr lang="en-US" sz="2800" b="1" dirty="0" err="1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PatrasAir</a:t>
            </a:r>
            <a:endParaRPr lang="en-US" sz="2800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629A8-2AE7-8E48-A21B-D9374DA0E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51" y="2055813"/>
            <a:ext cx="5202437" cy="36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C0D13B-E759-C343-BC3E-BC42ED2CE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14" y="2055813"/>
            <a:ext cx="520109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747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Chemical-Weather Models</vt:lpstr>
      <vt:lpstr>PowerPoint Presentation</vt:lpstr>
      <vt:lpstr>Data Driven Models</vt:lpstr>
      <vt:lpstr>Examples</vt:lpstr>
      <vt:lpstr>Low-cost sensors</vt:lpstr>
      <vt:lpstr>Air quality and Smart Cities: case study</vt:lpstr>
      <vt:lpstr>PowerPoint Presentation</vt:lpstr>
      <vt:lpstr>PowerPoint Presentation</vt:lpstr>
      <vt:lpstr>PM timeseries: Jan 2019 (1/3)</vt:lpstr>
      <vt:lpstr>PM timeseries: Jan 2019 (2/3)</vt:lpstr>
      <vt:lpstr>PM timeseries: Jan 2019 (3/3)</vt:lpstr>
      <vt:lpstr>PM timeseries: Apr 2019</vt:lpstr>
      <vt:lpstr>Evolution of forecast skill</vt:lpstr>
      <vt:lpstr>Extremes</vt:lpstr>
      <vt:lpstr>PowerPoint Presentation</vt:lpstr>
      <vt:lpstr>02-2019  00:06 UTC</vt:lpstr>
      <vt:lpstr>02-2019  12:00 UTC</vt:lpstr>
      <vt:lpstr>02-2019  18:00 UTC</vt:lpstr>
      <vt:lpstr>Internet of Thinks (IOT) for Smart Cities</vt:lpstr>
      <vt:lpstr>Conclusions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Κιουτσιούκης Ιωάννης</cp:lastModifiedBy>
  <cp:revision>137</cp:revision>
  <dcterms:created xsi:type="dcterms:W3CDTF">2021-05-12T07:42:28Z</dcterms:created>
  <dcterms:modified xsi:type="dcterms:W3CDTF">2022-02-04T18:36:23Z</dcterms:modified>
</cp:coreProperties>
</file>