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61" autoAdjust="0"/>
  </p:normalViewPr>
  <p:slideViewPr>
    <p:cSldViewPr>
      <p:cViewPr varScale="1">
        <p:scale>
          <a:sx n="95" d="100"/>
          <a:sy n="95" d="100"/>
        </p:scale>
        <p:origin x="-704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457200" cy="381000"/>
          </a:xfrm>
        </p:spPr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373821" cy="3537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2209800" cy="2092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447800"/>
            <a:ext cx="8382000" cy="289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ctr"/>
            <a:r>
              <a:rPr lang="en-US" sz="5400" b="1" spc="-10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CHAPTE</a:t>
            </a:r>
            <a:r>
              <a:rPr lang="en-US" sz="5400" b="1" spc="-15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R</a:t>
            </a:r>
            <a:r>
              <a:rPr lang="en-US" sz="5400" b="1" spc="5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en-US" sz="5400" b="1" spc="-10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6</a:t>
            </a:r>
            <a:endParaRPr lang="en-US" sz="5400" dirty="0" smtClean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  <a:p>
            <a:pPr marL="76835" algn="ctr">
              <a:lnSpc>
                <a:spcPct val="120000"/>
              </a:lnSpc>
            </a:pPr>
            <a:r>
              <a:rPr lang="en-US" sz="5400" b="1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Information Sources &amp; Signals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57200"/>
            <a:ext cx="78828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CECS 474 Computer Network Interoperability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7010400"/>
            <a:ext cx="6638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Notes for Douglas E. Comer, </a:t>
            </a:r>
            <a:r>
              <a:rPr lang="en-US" sz="1600" b="1" dirty="0" smtClean="0"/>
              <a:t>Computer Networks and Internets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Edition)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9200"/>
            <a:ext cx="56116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Tracy Bradley Maples, Ph.D.</a:t>
            </a:r>
          </a:p>
          <a:p>
            <a:r>
              <a:rPr lang="en-US" sz="2400" dirty="0" smtClean="0"/>
              <a:t>Computer Engineering &amp; Computer Science</a:t>
            </a:r>
          </a:p>
          <a:p>
            <a:r>
              <a:rPr lang="en-US" sz="2400" dirty="0" smtClean="0"/>
              <a:t>California </a:t>
            </a:r>
            <a:r>
              <a:rPr lang="en-US" sz="2400" dirty="0" smtClean="0"/>
              <a:t>State University, Long Beach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162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94488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Digital Signals and Signal Levels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Some systems use voltage to represent digital </a:t>
            </a:r>
            <a:r>
              <a:rPr lang="en-US" sz="2000" dirty="0" smtClean="0">
                <a:latin typeface="Times New Roman"/>
                <a:cs typeface="Times New Roman"/>
              </a:rPr>
              <a:t>values: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1257300" lvl="2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Make a </a:t>
            </a:r>
            <a:r>
              <a:rPr lang="en-US" sz="2000" dirty="0">
                <a:latin typeface="Times New Roman"/>
                <a:cs typeface="Times New Roman"/>
              </a:rPr>
              <a:t>positive voltage correspond to a logical one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zero </a:t>
            </a:r>
            <a:r>
              <a:rPr lang="en-US" sz="2000" dirty="0">
                <a:latin typeface="Times New Roman"/>
                <a:cs typeface="Times New Roman"/>
              </a:rPr>
              <a:t>voltage correspond to a logical zero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1100" dirty="0">
                <a:latin typeface="Times New Roman"/>
                <a:cs typeface="Times New Roman"/>
              </a:rPr>
              <a:t> </a:t>
            </a:r>
            <a:endParaRPr lang="en-US" sz="6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For example, +5 volts can be used for a logical one and 0 volts for a logical zero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1050" dirty="0">
                <a:latin typeface="Times New Roman"/>
                <a:cs typeface="Times New Roman"/>
              </a:rPr>
              <a:t> </a:t>
            </a:r>
            <a:endParaRPr lang="en-US" sz="8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If only two levels of voltage are used, </a:t>
            </a:r>
            <a:r>
              <a:rPr lang="en-US" sz="2000" i="1" dirty="0">
                <a:latin typeface="Times New Roman"/>
                <a:cs typeface="Times New Roman"/>
              </a:rPr>
              <a:t>each level corresponds to one data bit (0 or 1)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Some </a:t>
            </a:r>
            <a:r>
              <a:rPr lang="en-US" sz="2000" dirty="0">
                <a:latin typeface="Times New Roman"/>
                <a:cs typeface="Times New Roman"/>
              </a:rPr>
              <a:t>physical transmission mechanisms can support </a:t>
            </a:r>
            <a:r>
              <a:rPr lang="en-US" sz="2000" u="sng" dirty="0">
                <a:latin typeface="Times New Roman"/>
                <a:cs typeface="Times New Roman"/>
              </a:rPr>
              <a:t>more than two signal </a:t>
            </a:r>
            <a:r>
              <a:rPr lang="en-US" sz="2000" u="sng" dirty="0" smtClean="0">
                <a:latin typeface="Times New Roman"/>
                <a:cs typeface="Times New Roman"/>
              </a:rPr>
              <a:t>levels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When multiple digital levels are available each level can represent multiple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u="sng" dirty="0" smtClean="0">
                <a:latin typeface="Times New Roman"/>
                <a:cs typeface="Times New Roman"/>
              </a:rPr>
              <a:t>bits.</a:t>
            </a:r>
            <a:endParaRPr lang="en-US" sz="2000" u="sng" dirty="0">
              <a:latin typeface="Times New Roman"/>
              <a:cs typeface="Times New Roman"/>
            </a:endParaRPr>
          </a:p>
          <a:p>
            <a:endParaRPr lang="en-US" sz="2000" b="1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" y="4572000"/>
            <a:ext cx="7591408" cy="295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600" y="4343400"/>
            <a:ext cx="20574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/>
                <a:cs typeface="Times New Roman"/>
              </a:rPr>
              <a:t>For </a:t>
            </a:r>
            <a:r>
              <a:rPr lang="en-US" b="1" u="sng" dirty="0" smtClean="0">
                <a:latin typeface="Times New Roman"/>
                <a:cs typeface="Times New Roman"/>
              </a:rPr>
              <a:t>Example</a:t>
            </a:r>
            <a:r>
              <a:rPr lang="en-US" u="sng" dirty="0" smtClean="0">
                <a:latin typeface="Times New Roman"/>
                <a:cs typeface="Times New Roman"/>
              </a:rPr>
              <a:t>: </a:t>
            </a:r>
            <a:r>
              <a:rPr lang="en-US" dirty="0" smtClean="0">
                <a:latin typeface="Times New Roman"/>
                <a:cs typeface="Times New Roman"/>
              </a:rPr>
              <a:t>consider </a:t>
            </a:r>
            <a:r>
              <a:rPr lang="en-US" dirty="0">
                <a:latin typeface="Times New Roman"/>
                <a:cs typeface="Times New Roman"/>
              </a:rPr>
              <a:t>a system that uses four </a:t>
            </a:r>
            <a:r>
              <a:rPr lang="en-US" dirty="0" smtClean="0">
                <a:latin typeface="Times New Roman"/>
                <a:cs typeface="Times New Roman"/>
              </a:rPr>
              <a:t> voltage levels: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b="1" dirty="0">
                <a:latin typeface="Times New Roman"/>
                <a:cs typeface="Times New Roman"/>
              </a:rPr>
              <a:t>5 volts, -2 volts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+2 volts, </a:t>
            </a:r>
            <a:r>
              <a:rPr lang="en-US" b="1" dirty="0" smtClean="0">
                <a:latin typeface="Times New Roman"/>
                <a:cs typeface="Times New Roman"/>
              </a:rPr>
              <a:t>+</a:t>
            </a:r>
            <a:r>
              <a:rPr lang="en-US" b="1" dirty="0">
                <a:latin typeface="Times New Roman"/>
                <a:cs typeface="Times New Roman"/>
              </a:rPr>
              <a:t>5 volts</a:t>
            </a: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Each </a:t>
            </a:r>
            <a:r>
              <a:rPr lang="en-US" b="1" dirty="0">
                <a:latin typeface="Times New Roman"/>
                <a:cs typeface="Times New Roman"/>
              </a:rPr>
              <a:t>level can correspond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b="1" dirty="0" smtClean="0">
                <a:latin typeface="Times New Roman"/>
                <a:cs typeface="Times New Roman"/>
              </a:rPr>
              <a:t>two </a:t>
            </a:r>
            <a:r>
              <a:rPr lang="en-US" b="1" dirty="0">
                <a:latin typeface="Times New Roman"/>
                <a:cs typeface="Times New Roman"/>
              </a:rPr>
              <a:t>bits of data as </a:t>
            </a:r>
            <a:r>
              <a:rPr lang="en-US" b="1" dirty="0" smtClean="0">
                <a:latin typeface="Times New Roman"/>
                <a:cs typeface="Times New Roman"/>
              </a:rPr>
              <a:t>in Figure </a:t>
            </a:r>
            <a:r>
              <a:rPr lang="en-US" b="1" dirty="0">
                <a:latin typeface="Times New Roman"/>
                <a:cs typeface="Times New Roman"/>
              </a:rPr>
              <a:t>6.8 (b</a:t>
            </a:r>
            <a:r>
              <a:rPr lang="en-US" b="1" dirty="0" smtClean="0">
                <a:latin typeface="Times New Roman"/>
                <a:cs typeface="Times New Roman"/>
              </a:rPr>
              <a:t>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818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Digital Signals and Signal Levels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relationship between the number of levels required and the number of bits to be sent is straightforward: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There must be a signal level for each possible </a:t>
            </a:r>
            <a:r>
              <a:rPr lang="en-US" sz="2000" dirty="0" smtClean="0">
                <a:latin typeface="Times New Roman"/>
                <a:cs typeface="Times New Roman"/>
              </a:rPr>
              <a:t>combination </a:t>
            </a:r>
            <a:r>
              <a:rPr lang="en-US" sz="2000" dirty="0">
                <a:latin typeface="Times New Roman"/>
                <a:cs typeface="Times New Roman"/>
              </a:rPr>
              <a:t>of bits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There are 2</a:t>
            </a:r>
            <a:r>
              <a:rPr lang="en-US" sz="2000" baseline="30000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 combinations possible with n bits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NOTE:</a:t>
            </a:r>
            <a:r>
              <a:rPr lang="en-US" sz="2000" dirty="0">
                <a:latin typeface="Times New Roman"/>
                <a:cs typeface="Times New Roman"/>
              </a:rPr>
              <a:t> Practical electronic systems cannot distinguish between signals that differ by arbitrarily small </a:t>
            </a:r>
            <a:r>
              <a:rPr lang="en-US" sz="2000" dirty="0" smtClean="0">
                <a:latin typeface="Times New Roman"/>
                <a:cs typeface="Times New Roman"/>
              </a:rPr>
              <a:t>amounts</a:t>
            </a:r>
            <a:r>
              <a:rPr lang="en-US" sz="2000" b="1" i="1" dirty="0" smtClean="0">
                <a:latin typeface="Times New Roman"/>
                <a:cs typeface="Times New Roman"/>
              </a:rPr>
              <a:t>. </a:t>
            </a:r>
            <a:r>
              <a:rPr lang="en-US" sz="2000" dirty="0" smtClean="0">
                <a:latin typeface="Times New Roman"/>
                <a:cs typeface="Times New Roman"/>
              </a:rPr>
              <a:t>Thus</a:t>
            </a:r>
            <a:r>
              <a:rPr lang="en-US" sz="2000" dirty="0">
                <a:latin typeface="Times New Roman"/>
                <a:cs typeface="Times New Roman"/>
              </a:rPr>
              <a:t>, practical systems are restricted to a few signal </a:t>
            </a:r>
            <a:r>
              <a:rPr lang="en-US" sz="2000" dirty="0" smtClean="0">
                <a:latin typeface="Times New Roman"/>
                <a:cs typeface="Times New Roman"/>
              </a:rPr>
              <a:t>levels.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53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9220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Baud and Bits Per Second   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i="1" dirty="0">
                <a:latin typeface="Times New Roman"/>
                <a:cs typeface="Times New Roman"/>
              </a:rPr>
              <a:t>Q: How much data can be sent in a given time</a:t>
            </a:r>
            <a:r>
              <a:rPr lang="en-US" sz="2000" i="1" dirty="0" smtClean="0">
                <a:latin typeface="Times New Roman"/>
                <a:cs typeface="Times New Roman"/>
              </a:rPr>
              <a:t>?</a:t>
            </a: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000" i="1" dirty="0">
                <a:latin typeface="Times New Roman"/>
                <a:cs typeface="Times New Roman"/>
              </a:rPr>
              <a:t>A: The answer depends on two aspects of the communication system.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number of signal levels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amount of time the system remains at a given level before moving to the next (the number of signal changes per second)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b="1" dirty="0">
                <a:latin typeface="Times New Roman"/>
                <a:cs typeface="Times New Roman"/>
              </a:rPr>
              <a:t>Baud and Bits Per Second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u="sng" dirty="0" err="1">
                <a:latin typeface="Times New Roman"/>
                <a:cs typeface="Times New Roman"/>
              </a:rPr>
              <a:t>Defn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The </a:t>
            </a:r>
            <a:r>
              <a:rPr lang="en-US" sz="2000" b="1" u="sng" dirty="0">
                <a:latin typeface="Times New Roman"/>
                <a:cs typeface="Times New Roman"/>
              </a:rPr>
              <a:t>baud rate</a:t>
            </a:r>
            <a:r>
              <a:rPr lang="en-US" sz="2000" dirty="0">
                <a:latin typeface="Times New Roman"/>
                <a:cs typeface="Times New Roman"/>
              </a:rPr>
              <a:t> is how many times the signal can change per second.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For example:</a:t>
            </a:r>
            <a:r>
              <a:rPr lang="en-US" sz="2000" dirty="0">
                <a:latin typeface="Times New Roman"/>
                <a:cs typeface="Times New Roman"/>
              </a:rPr>
              <a:t> If a system requires the signal to remain at a given level for 0.001 seconds, we say that the system operates at 1000 </a:t>
            </a:r>
            <a:r>
              <a:rPr lang="en-US" sz="2000" dirty="0" smtClean="0">
                <a:latin typeface="Times New Roman"/>
                <a:cs typeface="Times New Roman"/>
              </a:rPr>
              <a:t>baud</a:t>
            </a: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Thus</a:t>
            </a:r>
            <a:r>
              <a:rPr lang="en-US" sz="2000" b="1" dirty="0"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both the baud rate and the number of signal levels control the bit rate of a system.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02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944880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Synchronization and Agreement About Signals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electronics at both ends of a physical medium must have circuitry to measure time precisely and synchronize with the data as it arrives.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>
                <a:latin typeface="Times New Roman"/>
                <a:cs typeface="Times New Roman"/>
              </a:rPr>
              <a:t>Example:</a:t>
            </a:r>
            <a:r>
              <a:rPr lang="en-US" sz="2000" dirty="0">
                <a:latin typeface="Times New Roman"/>
                <a:cs typeface="Times New Roman"/>
              </a:rPr>
              <a:t> If one end transmits a signal with 10 elements per second, the other end must expect exactly 10 elements per second.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Building electronic systems that agree at the high speeds used in modern networks is extremely difficult.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A fundamental issue that arises from the way data is represented concerns synchronization of sender/receiver.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Line Coding  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  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Several techniques are used to help with </a:t>
            </a:r>
            <a:r>
              <a:rPr lang="en-US" sz="2000" b="1" i="1" dirty="0">
                <a:latin typeface="Times New Roman"/>
                <a:cs typeface="Times New Roman"/>
              </a:rPr>
              <a:t>synchronization</a:t>
            </a:r>
            <a:r>
              <a:rPr lang="en-US" sz="2000" dirty="0">
                <a:latin typeface="Times New Roman"/>
                <a:cs typeface="Times New Roman"/>
              </a:rPr>
              <a:t> errors.</a:t>
            </a:r>
            <a:endParaRPr lang="en-US" sz="2000" b="1" i="1" dirty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In general, there are two broad approaches: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Before </a:t>
            </a:r>
            <a:r>
              <a:rPr lang="en-US" sz="2000" dirty="0">
                <a:latin typeface="Times New Roman"/>
                <a:cs typeface="Times New Roman"/>
              </a:rPr>
              <a:t>transmitting, the sender transmits a known pattern of bits (typically a set of alternating 0s and 1s) for receiver to use in synchronization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Data </a:t>
            </a:r>
            <a:r>
              <a:rPr lang="en-US" sz="2000" dirty="0">
                <a:latin typeface="Times New Roman"/>
                <a:cs typeface="Times New Roman"/>
              </a:rPr>
              <a:t>is represented in such a way that synchronization is included in the encoding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i="1" dirty="0">
                <a:latin typeface="Times New Roman"/>
                <a:cs typeface="Times New Roman"/>
              </a:rPr>
              <a:t>The term </a:t>
            </a:r>
            <a:r>
              <a:rPr lang="en-US" sz="2000" dirty="0">
                <a:latin typeface="Times New Roman"/>
                <a:cs typeface="Times New Roman"/>
              </a:rPr>
              <a:t>line coding</a:t>
            </a:r>
            <a:r>
              <a:rPr lang="en-US" sz="2000" b="1" i="1" dirty="0">
                <a:latin typeface="Times New Roman"/>
                <a:cs typeface="Times New Roman"/>
              </a:rPr>
              <a:t> is used to describe the way data is encoded in a </a:t>
            </a:r>
            <a:r>
              <a:rPr lang="en-US" sz="2000" b="1" i="1" dirty="0" smtClean="0">
                <a:latin typeface="Times New Roman"/>
                <a:cs typeface="Times New Roman"/>
              </a:rPr>
              <a:t>signal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75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9372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Manchester Encoding Used in Computer Networks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>
                <a:latin typeface="Times New Roman"/>
                <a:cs typeface="Times New Roman"/>
              </a:rPr>
              <a:t>Manchester Encoding </a:t>
            </a:r>
            <a:r>
              <a:rPr lang="en-US" sz="2000" dirty="0">
                <a:latin typeface="Times New Roman"/>
                <a:cs typeface="Times New Roman"/>
              </a:rPr>
              <a:t>is used with Ethernet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i="1" u="sng" dirty="0">
                <a:latin typeface="Times New Roman"/>
                <a:cs typeface="Times New Roman"/>
              </a:rPr>
              <a:t>Why</a:t>
            </a:r>
            <a:r>
              <a:rPr lang="en-US" sz="2000" b="1" i="1" dirty="0" smtClean="0">
                <a:latin typeface="Times New Roman"/>
                <a:cs typeface="Times New Roman"/>
              </a:rPr>
              <a:t>?   </a:t>
            </a:r>
            <a:r>
              <a:rPr lang="en-US" sz="2000" dirty="0" smtClean="0">
                <a:latin typeface="Times New Roman"/>
                <a:cs typeface="Times New Roman"/>
              </a:rPr>
              <a:t>Because </a:t>
            </a:r>
            <a:r>
              <a:rPr lang="en-US" sz="2000" dirty="0">
                <a:latin typeface="Times New Roman"/>
                <a:cs typeface="Times New Roman"/>
              </a:rPr>
              <a:t>detecting a </a:t>
            </a:r>
            <a:r>
              <a:rPr lang="en-US" sz="2000" u="sng" dirty="0">
                <a:latin typeface="Times New Roman"/>
                <a:cs typeface="Times New Roman"/>
              </a:rPr>
              <a:t>transition</a:t>
            </a:r>
            <a:r>
              <a:rPr lang="en-US" sz="2000" dirty="0">
                <a:latin typeface="Times New Roman"/>
                <a:cs typeface="Times New Roman"/>
              </a:rPr>
              <a:t> in signal level is easier 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	 </a:t>
            </a:r>
            <a:r>
              <a:rPr lang="en-US" sz="2000" dirty="0" smtClean="0">
                <a:latin typeface="Times New Roman"/>
                <a:cs typeface="Times New Roman"/>
              </a:rPr>
              <a:t>     than </a:t>
            </a:r>
            <a:r>
              <a:rPr lang="en-US" sz="2000" dirty="0">
                <a:latin typeface="Times New Roman"/>
                <a:cs typeface="Times New Roman"/>
              </a:rPr>
              <a:t>measuring the </a:t>
            </a:r>
            <a:r>
              <a:rPr lang="en-US" sz="2000" u="sng" dirty="0">
                <a:latin typeface="Times New Roman"/>
                <a:cs typeface="Times New Roman"/>
              </a:rPr>
              <a:t>signal level</a:t>
            </a:r>
            <a:endParaRPr lang="en-US" sz="2000" b="1" i="1" u="sng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So </a:t>
            </a:r>
            <a:r>
              <a:rPr lang="en-US" sz="2000" b="1" i="1" dirty="0">
                <a:latin typeface="Times New Roman"/>
                <a:cs typeface="Times New Roman"/>
              </a:rPr>
              <a:t>Manchester Encoding uses transitions </a:t>
            </a:r>
            <a:r>
              <a:rPr lang="en-US" sz="2000" dirty="0">
                <a:latin typeface="Times New Roman"/>
                <a:cs typeface="Times New Roman"/>
              </a:rPr>
              <a:t>rather than levels to define bits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In Manchester Encoding,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1 corresponds to a transition from negative voltage level to a positive voltage </a:t>
            </a:r>
            <a:r>
              <a:rPr lang="en-US" sz="2000" dirty="0" smtClean="0">
                <a:latin typeface="Times New Roman"/>
                <a:cs typeface="Times New Roman"/>
              </a:rPr>
              <a:t>level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0 corresponds to a transition from a positive voltage level to a negative level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transitions occur </a:t>
            </a:r>
            <a:r>
              <a:rPr lang="en-US" sz="2000" b="1" dirty="0">
                <a:latin typeface="Times New Roman"/>
                <a:cs typeface="Times New Roman"/>
              </a:rPr>
              <a:t>in the middle</a:t>
            </a:r>
            <a:r>
              <a:rPr lang="en-US" sz="2000" dirty="0">
                <a:latin typeface="Times New Roman"/>
                <a:cs typeface="Times New Roman"/>
              </a:rPr>
              <a:t> of the time slot of a bit.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8358"/>
          <a:stretch/>
        </p:blipFill>
        <p:spPr>
          <a:xfrm>
            <a:off x="1143000" y="4800600"/>
            <a:ext cx="8315525" cy="27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94488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Converting an Analog Signal to Digital</a:t>
            </a:r>
            <a:r>
              <a:rPr lang="en-US" sz="2000" b="1" dirty="0">
                <a:latin typeface="Times New Roman"/>
                <a:cs typeface="Times New Roman"/>
              </a:rPr>
              <a:t>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Many sources of information are </a:t>
            </a:r>
            <a:r>
              <a:rPr lang="en-US" sz="2000" b="1" i="1" dirty="0" smtClean="0">
                <a:latin typeface="Times New Roman"/>
                <a:cs typeface="Times New Roman"/>
              </a:rPr>
              <a:t>analog: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which means they must be converted </a:t>
            </a:r>
            <a:r>
              <a:rPr lang="en-US" sz="2000" dirty="0" smtClean="0">
                <a:latin typeface="Times New Roman"/>
                <a:cs typeface="Times New Roman"/>
              </a:rPr>
              <a:t>to a </a:t>
            </a:r>
            <a:r>
              <a:rPr lang="en-US" sz="2000" dirty="0">
                <a:latin typeface="Times New Roman"/>
                <a:cs typeface="Times New Roman"/>
              </a:rPr>
              <a:t>digital form for further processing (e.g., before they can be encrypted)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There are </a:t>
            </a:r>
            <a:r>
              <a:rPr lang="en-US" sz="2000" u="sng" dirty="0">
                <a:latin typeface="Times New Roman"/>
                <a:cs typeface="Times New Roman"/>
              </a:rPr>
              <a:t>two</a:t>
            </a:r>
            <a:r>
              <a:rPr lang="en-US" sz="2000" dirty="0">
                <a:latin typeface="Times New Roman"/>
                <a:cs typeface="Times New Roman"/>
              </a:rPr>
              <a:t> basic approaches: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pulse code modulation (PCM)</a:t>
            </a:r>
            <a:endParaRPr lang="en-US" sz="2000" b="1" dirty="0">
              <a:latin typeface="Times New Roman"/>
              <a:cs typeface="Times New Roman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delta modulation (DM)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b="1" u="sng" dirty="0">
                <a:latin typeface="Times New Roman"/>
                <a:cs typeface="Times New Roman"/>
              </a:rPr>
              <a:t>PCM</a:t>
            </a:r>
            <a:r>
              <a:rPr lang="en-US" sz="2000" dirty="0">
                <a:latin typeface="Times New Roman"/>
                <a:cs typeface="Times New Roman"/>
              </a:rPr>
              <a:t>,  the level of an analog signal is measured repeatedly at fixed time intervals and converted to digital form. </a:t>
            </a:r>
            <a:endParaRPr lang="en-US" sz="2000" b="1" i="1" dirty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u="sng" dirty="0">
                <a:latin typeface="Times New Roman"/>
                <a:cs typeface="Times New Roman"/>
              </a:rPr>
              <a:t>DM</a:t>
            </a:r>
            <a:r>
              <a:rPr lang="en-US" sz="2000" b="1" dirty="0">
                <a:latin typeface="Times New Roman"/>
                <a:cs typeface="Times New Roman"/>
              </a:rPr>
              <a:t>,  </a:t>
            </a:r>
            <a:r>
              <a:rPr lang="en-US" sz="2000" dirty="0">
                <a:latin typeface="Times New Roman"/>
                <a:cs typeface="Times New Roman"/>
              </a:rPr>
              <a:t>the changes in the levels of an analog signal are measured repeatedly at fixed time intervals and converted to digital form.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(Not discussed further here.)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655" b="36941"/>
          <a:stretch/>
        </p:blipFill>
        <p:spPr>
          <a:xfrm>
            <a:off x="914400" y="5105400"/>
            <a:ext cx="8345410" cy="1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915400" cy="451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Converting an Analog Signal to Digital    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three steps used </a:t>
            </a:r>
            <a:r>
              <a:rPr lang="en-US" sz="2000" dirty="0" smtClean="0">
                <a:latin typeface="Times New Roman"/>
                <a:cs typeface="Times New Roman"/>
              </a:rPr>
              <a:t>in </a:t>
            </a:r>
            <a:r>
              <a:rPr lang="en-US" sz="2000" b="1" i="1" dirty="0" smtClean="0">
                <a:latin typeface="Times New Roman"/>
                <a:cs typeface="Times New Roman"/>
              </a:rPr>
              <a:t>PCM </a:t>
            </a:r>
            <a:r>
              <a:rPr lang="en-US" sz="2000" b="1" i="1" dirty="0">
                <a:latin typeface="Times New Roman"/>
                <a:cs typeface="Times New Roman"/>
              </a:rPr>
              <a:t>for telephony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457200" lvl="0" indent="-45720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sampling -- </a:t>
            </a:r>
            <a:r>
              <a:rPr lang="en-US" sz="2000" dirty="0">
                <a:latin typeface="Times New Roman"/>
                <a:cs typeface="Times New Roman"/>
              </a:rPr>
              <a:t>each measurement is known as a sample 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457200" lvl="0" indent="-45720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quantization</a:t>
            </a:r>
            <a:r>
              <a:rPr lang="en-US" sz="2000" dirty="0">
                <a:latin typeface="Times New Roman"/>
                <a:cs typeface="Times New Roman"/>
              </a:rPr>
              <a:t> -- a sample is quantized  by converting it into a small integer </a:t>
            </a:r>
            <a:r>
              <a:rPr lang="en-US" sz="2000" dirty="0" smtClean="0">
                <a:latin typeface="Times New Roman"/>
                <a:cs typeface="Times New Roman"/>
              </a:rPr>
              <a:t>value, called a </a:t>
            </a:r>
            <a:r>
              <a:rPr lang="en-US" sz="2000" b="1" i="1" dirty="0" smtClean="0">
                <a:latin typeface="Times New Roman"/>
                <a:cs typeface="Times New Roman"/>
              </a:rPr>
              <a:t>quanta</a:t>
            </a:r>
            <a:r>
              <a:rPr lang="en-US" sz="2000" dirty="0" smtClean="0">
                <a:latin typeface="Times New Roman"/>
                <a:cs typeface="Times New Roman"/>
              </a:rPr>
              <a:t>.  The </a:t>
            </a:r>
            <a:r>
              <a:rPr lang="en-US" sz="2000" dirty="0">
                <a:latin typeface="Times New Roman"/>
                <a:cs typeface="Times New Roman"/>
              </a:rPr>
              <a:t>range of the signal from the minimum to maximum levels is divided into a set of </a:t>
            </a:r>
            <a:r>
              <a:rPr lang="en-US" sz="2000" b="1" i="1" dirty="0" smtClean="0">
                <a:latin typeface="Times New Roman"/>
                <a:cs typeface="Times New Roman"/>
              </a:rPr>
              <a:t>quanta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Typically, a power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 2 values.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200" lvl="0" indent="-45720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encoding --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he quantized sample is  encoded into a specific </a:t>
            </a:r>
            <a:r>
              <a:rPr lang="en-US" sz="2000" dirty="0" smtClean="0">
                <a:latin typeface="Times New Roman"/>
                <a:cs typeface="Times New Roman"/>
              </a:rPr>
              <a:t>format</a:t>
            </a:r>
          </a:p>
          <a:p>
            <a:pPr lvl="0">
              <a:lnSpc>
                <a:spcPct val="110000"/>
              </a:lnSpc>
              <a:spcAft>
                <a:spcPts val="1200"/>
              </a:spcAft>
            </a:pPr>
            <a:endParaRPr lang="en-US" sz="700" b="1" i="1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 b="1" dirty="0">
                <a:latin typeface="Times New Roman"/>
                <a:cs typeface="Times New Roman"/>
              </a:rPr>
              <a:t>Converting an Analog Signal to Digital  Using PCM for Voice</a:t>
            </a:r>
          </a:p>
          <a:p>
            <a:pPr lvl="0">
              <a:lnSpc>
                <a:spcPct val="110000"/>
              </a:lnSpc>
              <a:spcAft>
                <a:spcPts val="1200"/>
              </a:spcAft>
            </a:pPr>
            <a:endParaRPr lang="en-US" sz="2000" b="1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95800"/>
            <a:ext cx="6666669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92964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The </a:t>
            </a:r>
            <a:r>
              <a:rPr lang="en-US" sz="2400" b="1" dirty="0" err="1">
                <a:latin typeface="Times New Roman"/>
                <a:cs typeface="Times New Roman"/>
              </a:rPr>
              <a:t>Nyquist</a:t>
            </a:r>
            <a:r>
              <a:rPr lang="en-US" sz="2400" b="1" dirty="0">
                <a:latin typeface="Times New Roman"/>
                <a:cs typeface="Times New Roman"/>
              </a:rPr>
              <a:t> Theorem and Sampling Rate </a:t>
            </a:r>
            <a:r>
              <a:rPr lang="en-US" sz="2000" b="1" dirty="0">
                <a:latin typeface="Times New Roman"/>
                <a:cs typeface="Times New Roman"/>
              </a:rPr>
              <a:t>    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An </a:t>
            </a:r>
            <a:r>
              <a:rPr lang="en-US" sz="2000" dirty="0">
                <a:latin typeface="Times New Roman"/>
                <a:cs typeface="Times New Roman"/>
              </a:rPr>
              <a:t>analog signal must be sampled in PCM </a:t>
            </a:r>
            <a:r>
              <a:rPr lang="en-US" sz="2000" dirty="0" smtClean="0">
                <a:latin typeface="Times New Roman"/>
                <a:cs typeface="Times New Roman"/>
              </a:rPr>
              <a:t>(or DM).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2000" b="1" i="1" dirty="0" smtClean="0">
                <a:latin typeface="Times New Roman"/>
                <a:cs typeface="Times New Roman"/>
              </a:rPr>
              <a:t>How </a:t>
            </a:r>
            <a:r>
              <a:rPr lang="en-US" sz="2000" b="1" i="1" dirty="0">
                <a:latin typeface="Times New Roman"/>
                <a:cs typeface="Times New Roman"/>
              </a:rPr>
              <a:t>often should an analog signal be sampled?</a:t>
            </a:r>
          </a:p>
          <a:p>
            <a:pPr marL="342900" lvl="0" indent="-342900">
              <a:spcAft>
                <a:spcPts val="600"/>
              </a:spcAft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Taking too few samples (</a:t>
            </a:r>
            <a:r>
              <a:rPr lang="en-US" sz="2000" dirty="0" err="1">
                <a:latin typeface="Times New Roman"/>
                <a:cs typeface="Times New Roman"/>
              </a:rPr>
              <a:t>undersampling</a:t>
            </a:r>
            <a:r>
              <a:rPr lang="en-US" sz="2000" dirty="0">
                <a:latin typeface="Times New Roman"/>
                <a:cs typeface="Times New Roman"/>
              </a:rPr>
              <a:t>) means that the digital values only give a crude approximation of the original signal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spcAft>
                <a:spcPts val="600"/>
              </a:spcAft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Taking too many samples (oversampling) means that more digital data will be generated, which uses extra bandwidth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 sz="2000" b="1" i="1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n-US" sz="2000" b="1" i="1" dirty="0" smtClean="0">
                <a:latin typeface="Times New Roman"/>
                <a:cs typeface="Times New Roman"/>
              </a:rPr>
              <a:t>The </a:t>
            </a:r>
            <a:r>
              <a:rPr lang="en-US" sz="2000" b="1" i="1" dirty="0">
                <a:latin typeface="Times New Roman"/>
                <a:cs typeface="Times New Roman"/>
              </a:rPr>
              <a:t>mathematician </a:t>
            </a:r>
            <a:r>
              <a:rPr lang="en-US" sz="2000" b="1" i="1" dirty="0" err="1">
                <a:latin typeface="Times New Roman"/>
                <a:cs typeface="Times New Roman"/>
              </a:rPr>
              <a:t>Nyquist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determined </a:t>
            </a:r>
            <a:r>
              <a:rPr lang="en-US" sz="2000" b="1" i="1" dirty="0">
                <a:latin typeface="Times New Roman"/>
                <a:cs typeface="Times New Roman"/>
              </a:rPr>
              <a:t>the answer to the question of how much sampling is required: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i="1" dirty="0">
                <a:latin typeface="Times New Roman"/>
                <a:cs typeface="Times New Roman"/>
              </a:rPr>
              <a:t>sampling rate = 2* </a:t>
            </a:r>
            <a:r>
              <a:rPr lang="en-US" sz="2000" b="1" i="1" dirty="0" err="1" smtClean="0">
                <a:latin typeface="Times New Roman"/>
                <a:cs typeface="Times New Roman"/>
              </a:rPr>
              <a:t>f</a:t>
            </a:r>
            <a:r>
              <a:rPr lang="en-US" sz="2000" b="1" i="1" baseline="-25000" dirty="0" err="1" smtClean="0">
                <a:latin typeface="Times New Roman"/>
                <a:cs typeface="Times New Roman"/>
              </a:rPr>
              <a:t>max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  <a:p>
            <a:pPr algn="ctr"/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where   </a:t>
            </a:r>
            <a:r>
              <a:rPr lang="en-US" sz="2000" b="1" i="1" dirty="0" err="1">
                <a:latin typeface="Times New Roman"/>
                <a:cs typeface="Times New Roman"/>
              </a:rPr>
              <a:t>f</a:t>
            </a:r>
            <a:r>
              <a:rPr lang="en-US" sz="2000" b="1" i="1" baseline="-25000" dirty="0" err="1">
                <a:latin typeface="Times New Roman"/>
                <a:cs typeface="Times New Roman"/>
              </a:rPr>
              <a:t>max</a:t>
            </a:r>
            <a:r>
              <a:rPr lang="en-US" sz="2000" dirty="0">
                <a:latin typeface="Times New Roman"/>
                <a:cs typeface="Times New Roman"/>
              </a:rPr>
              <a:t> is the highest frequency in the composite </a:t>
            </a:r>
            <a:r>
              <a:rPr lang="en-US" sz="2000" dirty="0" smtClean="0">
                <a:latin typeface="Times New Roman"/>
                <a:cs typeface="Times New Roman"/>
              </a:rPr>
              <a:t>signal.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err="1" smtClean="0">
                <a:latin typeface="Times New Roman"/>
                <a:cs typeface="Times New Roman"/>
              </a:rPr>
              <a:t>Nyquist</a:t>
            </a:r>
            <a:r>
              <a:rPr lang="ja-JP" altLang="en-US" sz="2000" dirty="0" smtClean="0">
                <a:latin typeface="Times New Roman"/>
                <a:cs typeface="Times New Roman"/>
              </a:rPr>
              <a:t>’</a:t>
            </a:r>
            <a:r>
              <a:rPr lang="en-US" sz="2000" dirty="0" smtClean="0">
                <a:latin typeface="Times New Roman"/>
                <a:cs typeface="Times New Roman"/>
              </a:rPr>
              <a:t>s </a:t>
            </a:r>
            <a:r>
              <a:rPr lang="en-US" sz="2000" dirty="0">
                <a:latin typeface="Times New Roman"/>
                <a:cs typeface="Times New Roman"/>
              </a:rPr>
              <a:t>Theorem provides a practical solution to the problem: 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r>
              <a:rPr lang="en-US" sz="2000" b="1" i="1" dirty="0" smtClean="0">
                <a:latin typeface="Times New Roman"/>
                <a:cs typeface="Times New Roman"/>
              </a:rPr>
              <a:t>Sample </a:t>
            </a:r>
            <a:r>
              <a:rPr lang="en-US" sz="2000" b="1" i="1" dirty="0">
                <a:latin typeface="Times New Roman"/>
                <a:cs typeface="Times New Roman"/>
              </a:rPr>
              <a:t>a signal at least twice as fast as the highest frequency that must be preserved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81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144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/>
                <a:cs typeface="Times New Roman"/>
              </a:rPr>
              <a:t>Nyquist</a:t>
            </a:r>
            <a:r>
              <a:rPr lang="en-US" sz="2400" b="1" dirty="0">
                <a:latin typeface="Times New Roman"/>
                <a:cs typeface="Times New Roman"/>
              </a:rPr>
              <a:t> Theorem and Telephone System Transmission    </a:t>
            </a: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telephone system was designed to transfer </a:t>
            </a:r>
            <a:r>
              <a:rPr lang="en-US" sz="2000" dirty="0" smtClean="0">
                <a:latin typeface="Times New Roman"/>
                <a:cs typeface="Times New Roman"/>
              </a:rPr>
              <a:t>voice.</a:t>
            </a:r>
            <a:endParaRPr lang="en-US" sz="2000" b="1" i="1" dirty="0">
              <a:latin typeface="Times New Roman"/>
              <a:cs typeface="Times New Roman"/>
            </a:endParaRP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Measurements </a:t>
            </a:r>
            <a:r>
              <a:rPr lang="en-US" sz="2000" dirty="0">
                <a:latin typeface="Times New Roman"/>
                <a:cs typeface="Times New Roman"/>
              </a:rPr>
              <a:t>of human speech have shown that preserving frequencies between 0 - 4000 Hz provides acceptable audio </a:t>
            </a:r>
            <a:r>
              <a:rPr lang="en-US" sz="2000" dirty="0" smtClean="0">
                <a:latin typeface="Times New Roman"/>
                <a:cs typeface="Times New Roman"/>
              </a:rPr>
              <a:t>quality.</a:t>
            </a:r>
          </a:p>
          <a:p>
            <a:pPr lvl="0"/>
            <a:endParaRPr lang="en-US" sz="2000" b="1" dirty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Thus, when </a:t>
            </a:r>
            <a:r>
              <a:rPr lang="en-US" sz="2000" dirty="0">
                <a:latin typeface="Times New Roman"/>
                <a:cs typeface="Times New Roman"/>
              </a:rPr>
              <a:t>converting a voice signal from analog to </a:t>
            </a:r>
            <a:r>
              <a:rPr lang="en-US" sz="2000" dirty="0" smtClean="0">
                <a:latin typeface="Times New Roman"/>
                <a:cs typeface="Times New Roman"/>
              </a:rPr>
              <a:t>digital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signal should be sampled at a rate of 8000 samples per </a:t>
            </a:r>
            <a:r>
              <a:rPr lang="en-US" sz="2000" dirty="0" smtClean="0">
                <a:latin typeface="Times New Roman"/>
                <a:cs typeface="Times New Roman"/>
              </a:rPr>
              <a:t>second.</a:t>
            </a:r>
          </a:p>
          <a:p>
            <a:pPr lvl="0"/>
            <a:endParaRPr lang="en-US" sz="2000" b="1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The PCM standard used by the phone system quantifies each sample </a:t>
            </a:r>
            <a:r>
              <a:rPr lang="en-US" sz="2000" dirty="0" smtClean="0">
                <a:latin typeface="Times New Roman"/>
                <a:cs typeface="Times New Roman"/>
              </a:rPr>
              <a:t>into: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n </a:t>
            </a:r>
            <a:r>
              <a:rPr lang="en-US" sz="2000" dirty="0">
                <a:latin typeface="Times New Roman"/>
                <a:cs typeface="Times New Roman"/>
              </a:rPr>
              <a:t>8 bit value for quality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range of input is divided into 256 possible levels so that each sample has a value between 0 and </a:t>
            </a:r>
            <a:r>
              <a:rPr lang="en-US" sz="2000" dirty="0" smtClean="0">
                <a:latin typeface="Times New Roman"/>
                <a:cs typeface="Times New Roman"/>
              </a:rPr>
              <a:t>255</a:t>
            </a:r>
          </a:p>
          <a:p>
            <a:pPr lvl="1"/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rate generated for a single telephone call is: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867400"/>
            <a:ext cx="7747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1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9448800" cy="5791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Encoding and Data Compression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000" b="1" u="sng" dirty="0" smtClean="0">
                <a:latin typeface="Times New Roman"/>
                <a:cs typeface="Times New Roman"/>
              </a:rPr>
              <a:t>Data </a:t>
            </a:r>
            <a:r>
              <a:rPr lang="en-US" sz="2000" b="1" u="sng" dirty="0">
                <a:latin typeface="Times New Roman"/>
                <a:cs typeface="Times New Roman"/>
              </a:rPr>
              <a:t>compression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refers to a technique that reduces the number of bits required to represent </a:t>
            </a:r>
            <a:r>
              <a:rPr lang="en-US" sz="2000" dirty="0" smtClean="0">
                <a:latin typeface="Times New Roman"/>
                <a:cs typeface="Times New Roman"/>
              </a:rPr>
              <a:t>data.</a:t>
            </a:r>
            <a:endParaRPr lang="en-US" sz="2000" b="1" i="1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Data </a:t>
            </a:r>
            <a:r>
              <a:rPr lang="en-US" sz="2000" dirty="0">
                <a:latin typeface="Times New Roman"/>
                <a:cs typeface="Times New Roman"/>
              </a:rPr>
              <a:t>compression is relevant to </a:t>
            </a:r>
            <a:r>
              <a:rPr lang="en-US" sz="2000" dirty="0" smtClean="0">
                <a:latin typeface="Times New Roman"/>
                <a:cs typeface="Times New Roman"/>
              </a:rPr>
              <a:t>communication systems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because </a:t>
            </a:r>
            <a:r>
              <a:rPr lang="en-US" sz="2000" dirty="0">
                <a:latin typeface="Times New Roman"/>
                <a:cs typeface="Times New Roman"/>
              </a:rPr>
              <a:t>reducing the number of bits used to represent data reduces the time required for </a:t>
            </a:r>
            <a:r>
              <a:rPr lang="en-US" sz="2000" dirty="0" smtClean="0">
                <a:latin typeface="Times New Roman"/>
                <a:cs typeface="Times New Roman"/>
              </a:rPr>
              <a:t>transmission.</a:t>
            </a:r>
          </a:p>
          <a:p>
            <a:pPr>
              <a:lnSpc>
                <a:spcPct val="120000"/>
              </a:lnSpc>
            </a:pPr>
            <a:endParaRPr lang="en-US" sz="2000" b="1" dirty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>
                <a:latin typeface="Times New Roman"/>
                <a:cs typeface="Times New Roman"/>
              </a:rPr>
              <a:t>communication system can be optimized by compressing data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There </a:t>
            </a:r>
            <a:r>
              <a:rPr lang="en-US" sz="2000" dirty="0">
                <a:latin typeface="Times New Roman"/>
                <a:cs typeface="Times New Roman"/>
              </a:rPr>
              <a:t>are two types of compression: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Lossy</a:t>
            </a:r>
            <a:r>
              <a:rPr lang="en-US" sz="2000" dirty="0">
                <a:latin typeface="Times New Roman"/>
                <a:cs typeface="Times New Roman"/>
              </a:rPr>
              <a:t> - some information is lost during compression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Lossless</a:t>
            </a:r>
            <a:r>
              <a:rPr lang="en-US" sz="2000" dirty="0">
                <a:latin typeface="Times New Roman"/>
                <a:cs typeface="Times New Roman"/>
              </a:rPr>
              <a:t> - all information is retained in the compressed version  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i="1" dirty="0" err="1">
                <a:latin typeface="Times New Roman"/>
                <a:cs typeface="Times New Roman"/>
              </a:rPr>
              <a:t>Lossy</a:t>
            </a:r>
            <a:r>
              <a:rPr lang="en-US" sz="2000" dirty="0">
                <a:latin typeface="Times New Roman"/>
                <a:cs typeface="Times New Roman"/>
              </a:rPr>
              <a:t> compression is generally used with data that a human consumes, such as an image, video/</a:t>
            </a:r>
            <a:r>
              <a:rPr lang="en-US" sz="2000" dirty="0" smtClean="0">
                <a:latin typeface="Times New Roman"/>
                <a:cs typeface="Times New Roman"/>
              </a:rPr>
              <a:t>audio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32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8839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Analog and Digital Signals    </a:t>
            </a:r>
          </a:p>
          <a:p>
            <a:r>
              <a:rPr lang="en-US" sz="2000" b="1" i="1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Data communications deals with two types of information: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analog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digital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i="1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u="sng" dirty="0" err="1">
                <a:latin typeface="Times New Roman"/>
                <a:cs typeface="Times New Roman"/>
              </a:rPr>
              <a:t>Defn</a:t>
            </a:r>
            <a:r>
              <a:rPr lang="en-US" sz="2000" b="1" dirty="0">
                <a:latin typeface="Times New Roman"/>
                <a:cs typeface="Times New Roman"/>
              </a:rPr>
              <a:t>:  </a:t>
            </a:r>
            <a:r>
              <a:rPr lang="en-US" sz="2000" b="1" i="1" dirty="0">
                <a:latin typeface="Times New Roman"/>
                <a:cs typeface="Times New Roman"/>
              </a:rPr>
              <a:t>	</a:t>
            </a:r>
            <a:r>
              <a:rPr lang="en-US" sz="2000" i="1" dirty="0">
                <a:latin typeface="Times New Roman"/>
                <a:cs typeface="Times New Roman"/>
              </a:rPr>
              <a:t>An </a:t>
            </a:r>
            <a:r>
              <a:rPr lang="en-US" sz="2000" i="1" u="sng" dirty="0">
                <a:latin typeface="Times New Roman"/>
                <a:cs typeface="Times New Roman"/>
              </a:rPr>
              <a:t>analog signal</a:t>
            </a:r>
            <a:r>
              <a:rPr lang="en-US" sz="2000" i="1" dirty="0">
                <a:latin typeface="Times New Roman"/>
                <a:cs typeface="Times New Roman"/>
              </a:rPr>
              <a:t> is characterized by a continuous mathematical function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When the input changes from one value to the next, it does so by moving through all possible intermediate values.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 err="1">
                <a:latin typeface="Times New Roman"/>
                <a:cs typeface="Times New Roman"/>
              </a:rPr>
              <a:t>Defn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 	A </a:t>
            </a:r>
            <a:r>
              <a:rPr lang="en-US" sz="2000" i="1" u="sng" dirty="0">
                <a:latin typeface="Times New Roman"/>
                <a:cs typeface="Times New Roman"/>
              </a:rPr>
              <a:t>digital signal</a:t>
            </a:r>
            <a:r>
              <a:rPr lang="en-US" sz="2000" i="1" dirty="0">
                <a:latin typeface="Times New Roman"/>
                <a:cs typeface="Times New Roman"/>
              </a:rPr>
              <a:t> has a fixed set of valid levels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When the input changes from one value to the next, each change consists of an instantaneous move from one valid level to another.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57" t="3886" r="2187" b="5054"/>
          <a:stretch/>
        </p:blipFill>
        <p:spPr>
          <a:xfrm>
            <a:off x="1295400" y="5334000"/>
            <a:ext cx="736592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9372600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Encoding and Data </a:t>
            </a:r>
            <a:r>
              <a:rPr lang="en-US" sz="2400" b="1" dirty="0" smtClean="0">
                <a:latin typeface="Times New Roman"/>
                <a:cs typeface="Times New Roman"/>
              </a:rPr>
              <a:t>Compression</a:t>
            </a:r>
          </a:p>
          <a:p>
            <a:pPr algn="ctr">
              <a:lnSpc>
                <a:spcPct val="1200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key idea is that the compression only needs to preserve details to the level of human perception:</a:t>
            </a:r>
            <a:endParaRPr lang="en-US" b="1" i="1" dirty="0">
              <a:latin typeface="Times New Roman"/>
              <a:cs typeface="Times New Roman"/>
            </a:endParaRPr>
          </a:p>
          <a:p>
            <a:pPr lvl="0" algn="ctr">
              <a:lnSpc>
                <a:spcPct val="120000"/>
              </a:lnSpc>
            </a:pPr>
            <a:endParaRPr lang="en-US" b="1" i="1" dirty="0" smtClean="0">
              <a:latin typeface="Times New Roman"/>
              <a:cs typeface="Times New Roman"/>
            </a:endParaRPr>
          </a:p>
          <a:p>
            <a:pPr lvl="0" algn="ctr">
              <a:lnSpc>
                <a:spcPct val="120000"/>
              </a:lnSpc>
            </a:pPr>
            <a:r>
              <a:rPr lang="en-US" b="1" i="1" dirty="0" smtClean="0">
                <a:latin typeface="Times New Roman"/>
                <a:cs typeface="Times New Roman"/>
              </a:rPr>
              <a:t>a </a:t>
            </a:r>
            <a:r>
              <a:rPr lang="en-US" b="1" i="1" dirty="0">
                <a:latin typeface="Times New Roman"/>
                <a:cs typeface="Times New Roman"/>
              </a:rPr>
              <a:t>change is acceptable if humans cannot detect the change</a:t>
            </a:r>
          </a:p>
          <a:p>
            <a:pPr lvl="0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r>
              <a:rPr lang="en-US" b="1" u="sng" dirty="0" smtClean="0">
                <a:latin typeface="Times New Roman"/>
                <a:cs typeface="Times New Roman"/>
              </a:rPr>
              <a:t>Example</a:t>
            </a:r>
            <a:r>
              <a:rPr lang="en-US" b="1" dirty="0" smtClean="0">
                <a:latin typeface="Times New Roman"/>
                <a:cs typeface="Times New Roman"/>
              </a:rPr>
              <a:t>:  </a:t>
            </a:r>
            <a:r>
              <a:rPr lang="en-US" dirty="0" smtClean="0">
                <a:latin typeface="Times New Roman"/>
                <a:cs typeface="Times New Roman"/>
              </a:rPr>
              <a:t>JPEG </a:t>
            </a:r>
            <a:r>
              <a:rPr lang="en-US" dirty="0">
                <a:latin typeface="Times New Roman"/>
                <a:cs typeface="Times New Roman"/>
              </a:rPr>
              <a:t>(used for images) compression or MPEG-3 (abbreviated MP3 and used for audio recordings) employ </a:t>
            </a:r>
            <a:r>
              <a:rPr lang="en-US" b="1" i="1" dirty="0" err="1">
                <a:latin typeface="Times New Roman"/>
                <a:cs typeface="Times New Roman"/>
              </a:rPr>
              <a:t>lossy</a:t>
            </a:r>
            <a:r>
              <a:rPr lang="en-US" dirty="0">
                <a:latin typeface="Times New Roman"/>
                <a:cs typeface="Times New Roman"/>
              </a:rPr>
              <a:t> compression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b="1" i="1" dirty="0" smtClean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i="1" dirty="0" smtClean="0">
                <a:latin typeface="Times New Roman"/>
                <a:cs typeface="Times New Roman"/>
              </a:rPr>
              <a:t>Lossless </a:t>
            </a:r>
            <a:r>
              <a:rPr lang="en-US" dirty="0">
                <a:latin typeface="Times New Roman"/>
                <a:cs typeface="Times New Roman"/>
              </a:rPr>
              <a:t>compression preserves the original data without any change</a:t>
            </a:r>
            <a:endParaRPr lang="en-US" b="1" i="1" dirty="0">
              <a:latin typeface="Times New Roman"/>
              <a:cs typeface="Times New Roman"/>
            </a:endParaRPr>
          </a:p>
          <a:p>
            <a:pPr marL="285750" lvl="0" indent="-285750">
              <a:lnSpc>
                <a:spcPct val="11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b="1" i="1" dirty="0">
                <a:latin typeface="Times New Roman"/>
                <a:cs typeface="Times New Roman"/>
              </a:rPr>
              <a:t>lossless compression </a:t>
            </a:r>
            <a:r>
              <a:rPr lang="en-US" dirty="0">
                <a:latin typeface="Times New Roman"/>
                <a:cs typeface="Times New Roman"/>
              </a:rPr>
              <a:t>can be used for documents or in any situation where data must be preserved exactly</a:t>
            </a:r>
            <a:endParaRPr lang="en-US" b="1" dirty="0">
              <a:latin typeface="Times New Roman"/>
              <a:cs typeface="Times New Roman"/>
            </a:endParaRPr>
          </a:p>
          <a:p>
            <a:pPr marL="285750" lvl="0" indent="-285750">
              <a:lnSpc>
                <a:spcPct val="11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arbitrary data can be compressed by a sender and decompressed by a receiver to recover an exact copy of the original</a:t>
            </a:r>
            <a:endParaRPr lang="en-US" b="1" i="1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i="1" dirty="0">
                <a:latin typeface="Times New Roman"/>
                <a:cs typeface="Times New Roman"/>
              </a:rPr>
              <a:t> (Chapter 29 discusses compression in more detail)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30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9296400" cy="720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Periodic and Aperiodic Signals    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 </a:t>
            </a:r>
            <a:endParaRPr lang="en-US" sz="2400" b="1" i="1" dirty="0">
              <a:latin typeface="Times New Roman"/>
              <a:cs typeface="Times New Roman"/>
            </a:endParaRPr>
          </a:p>
          <a:p>
            <a:r>
              <a:rPr lang="en-US" sz="2000" i="1" u="sng" dirty="0">
                <a:latin typeface="Times New Roman"/>
                <a:cs typeface="Times New Roman"/>
              </a:rPr>
              <a:t>Signal</a:t>
            </a:r>
            <a:r>
              <a:rPr lang="en-US" sz="2000" i="1" dirty="0">
                <a:latin typeface="Times New Roman"/>
                <a:cs typeface="Times New Roman"/>
              </a:rPr>
              <a:t>s are broadly classified as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periodic 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aperiodic (sometimes called </a:t>
            </a:r>
            <a:r>
              <a:rPr lang="en-US" sz="2000" dirty="0" err="1">
                <a:latin typeface="Times New Roman"/>
                <a:cs typeface="Times New Roman"/>
              </a:rPr>
              <a:t>nonperiodic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The classification depends on whether the signals repeat or do not </a:t>
            </a:r>
            <a:r>
              <a:rPr lang="en-US" sz="2000" dirty="0" smtClean="0">
                <a:latin typeface="Times New Roman"/>
                <a:cs typeface="Times New Roman"/>
              </a:rPr>
              <a:t>repeat.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Sine </a:t>
            </a:r>
            <a:r>
              <a:rPr lang="en-US" sz="2000" b="1" dirty="0">
                <a:latin typeface="Times New Roman"/>
                <a:cs typeface="Times New Roman"/>
              </a:rPr>
              <a:t>Waves and Signal Characteristics    </a:t>
            </a:r>
          </a:p>
          <a:p>
            <a:r>
              <a:rPr lang="en-US" sz="105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Data communications often involves the use of sinusoidal trigonometric functions: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especially sine</a:t>
            </a:r>
            <a:r>
              <a:rPr lang="en-US" sz="2000" dirty="0">
                <a:latin typeface="Times New Roman"/>
                <a:cs typeface="Times New Roman"/>
              </a:rPr>
              <a:t> (abbreviated </a:t>
            </a:r>
            <a:r>
              <a:rPr lang="en-US" sz="2000" b="1" dirty="0">
                <a:latin typeface="Times New Roman"/>
                <a:cs typeface="Times New Roman"/>
              </a:rPr>
              <a:t>sin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We are interested in sine waves that cor</a:t>
            </a:r>
            <a:r>
              <a:rPr lang="en-US" sz="2000" dirty="0"/>
              <a:t>respond </a:t>
            </a:r>
            <a:r>
              <a:rPr lang="en-US" sz="2000" dirty="0" smtClean="0"/>
              <a:t>to </a:t>
            </a:r>
            <a:r>
              <a:rPr lang="en-US" sz="2000" dirty="0"/>
              <a:t>a signal that oscillates in time</a:t>
            </a:r>
            <a:r>
              <a:rPr lang="en-US" sz="2000" dirty="0" smtClean="0"/>
              <a:t>:</a:t>
            </a:r>
          </a:p>
          <a:p>
            <a:endParaRPr lang="en-US" sz="2000" b="1" i="1" dirty="0"/>
          </a:p>
          <a:p>
            <a:r>
              <a:rPr lang="en-US" sz="2000" dirty="0" smtClean="0">
                <a:latin typeface="Times New Roman"/>
                <a:cs typeface="Times New Roman"/>
              </a:rPr>
              <a:t>Sine </a:t>
            </a:r>
            <a:r>
              <a:rPr lang="en-US" sz="2000" dirty="0">
                <a:latin typeface="Times New Roman"/>
                <a:cs typeface="Times New Roman"/>
              </a:rPr>
              <a:t>waves are important because: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natural </a:t>
            </a:r>
            <a:r>
              <a:rPr lang="en-US" sz="2000" dirty="0">
                <a:latin typeface="Times New Roman"/>
                <a:cs typeface="Times New Roman"/>
              </a:rPr>
              <a:t>phenomena </a:t>
            </a:r>
            <a:r>
              <a:rPr lang="en-US" sz="2000" dirty="0" smtClean="0">
                <a:latin typeface="Times New Roman"/>
                <a:cs typeface="Times New Roman"/>
              </a:rPr>
              <a:t>produce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   </a:t>
            </a:r>
            <a:r>
              <a:rPr lang="en-US" sz="2000" dirty="0">
                <a:latin typeface="Times New Roman"/>
                <a:cs typeface="Times New Roman"/>
              </a:rPr>
              <a:t>sine waves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when a microphone picks </a:t>
            </a:r>
            <a:r>
              <a:rPr lang="en-US" sz="2000" dirty="0" smtClean="0">
                <a:latin typeface="Times New Roman"/>
                <a:cs typeface="Times New Roman"/>
              </a:rPr>
              <a:t>up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   an audible </a:t>
            </a:r>
            <a:r>
              <a:rPr lang="en-US" sz="2000" dirty="0">
                <a:latin typeface="Times New Roman"/>
                <a:cs typeface="Times New Roman"/>
              </a:rPr>
              <a:t>tone, the output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   </a:t>
            </a:r>
            <a:r>
              <a:rPr lang="en-US" sz="2000" dirty="0">
                <a:latin typeface="Times New Roman"/>
                <a:cs typeface="Times New Roman"/>
              </a:rPr>
              <a:t>a sine wave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electromagnetic radiation </a:t>
            </a:r>
            <a:r>
              <a:rPr lang="en-US" sz="2000" dirty="0" smtClean="0">
                <a:latin typeface="Times New Roman"/>
                <a:cs typeface="Times New Roman"/>
              </a:rPr>
              <a:t>can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  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dirty="0" smtClean="0">
                <a:latin typeface="Times New Roman"/>
                <a:cs typeface="Times New Roman"/>
              </a:rPr>
              <a:t>represented </a:t>
            </a:r>
            <a:r>
              <a:rPr lang="en-US" sz="2000" dirty="0">
                <a:latin typeface="Times New Roman"/>
                <a:cs typeface="Times New Roman"/>
              </a:rPr>
              <a:t>as a sine </a:t>
            </a:r>
            <a:r>
              <a:rPr lang="en-US" sz="2000" dirty="0" smtClean="0">
                <a:latin typeface="Times New Roman"/>
                <a:cs typeface="Times New Roman"/>
              </a:rPr>
              <a:t>waves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637" t="5174" r="16271"/>
          <a:stretch/>
        </p:blipFill>
        <p:spPr>
          <a:xfrm>
            <a:off x="5334000" y="4882083"/>
            <a:ext cx="4630975" cy="27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220200" cy="345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Sine Waves and Signal Characteristics  </a:t>
            </a:r>
            <a:r>
              <a:rPr lang="en-US" sz="2000" b="1" dirty="0">
                <a:latin typeface="Times New Roman"/>
                <a:cs typeface="Times New Roman"/>
              </a:rPr>
              <a:t>  </a:t>
            </a:r>
          </a:p>
          <a:p>
            <a:r>
              <a:rPr lang="en-US" sz="1100" i="1" dirty="0">
                <a:latin typeface="Times New Roman"/>
                <a:cs typeface="Times New Roman"/>
              </a:rPr>
              <a:t> </a:t>
            </a:r>
            <a:endParaRPr lang="en-US" sz="1100" b="1" i="1" dirty="0">
              <a:latin typeface="Times New Roman"/>
              <a:cs typeface="Times New Roman"/>
            </a:endParaRPr>
          </a:p>
          <a:p>
            <a:r>
              <a:rPr lang="en-US" sz="2000" i="1" dirty="0">
                <a:latin typeface="Times New Roman"/>
                <a:cs typeface="Times New Roman"/>
              </a:rPr>
              <a:t>Important characteristics of signals that relate to sine waves:</a:t>
            </a:r>
            <a:endParaRPr lang="en-US" sz="2000" b="1" i="1" dirty="0">
              <a:latin typeface="Times New Roman"/>
              <a:cs typeface="Times New Roman"/>
            </a:endParaRPr>
          </a:p>
          <a:p>
            <a:endParaRPr lang="en-US" sz="1000" b="1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ü"/>
            </a:pPr>
            <a:r>
              <a:rPr lang="en-US" sz="2000" b="1" i="1" dirty="0">
                <a:latin typeface="Times New Roman"/>
                <a:cs typeface="Times New Roman"/>
              </a:rPr>
              <a:t> Frequency: </a:t>
            </a:r>
            <a:r>
              <a:rPr lang="en-US" sz="2000" dirty="0">
                <a:latin typeface="Times New Roman"/>
                <a:cs typeface="Times New Roman"/>
              </a:rPr>
              <a:t>The number of oscillations per unit time (usually seconds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ü"/>
            </a:pPr>
            <a:r>
              <a:rPr lang="en-US" sz="2000" b="1" i="1" dirty="0">
                <a:latin typeface="Times New Roman"/>
                <a:cs typeface="Times New Roman"/>
              </a:rPr>
              <a:t> Peak amplitude: </a:t>
            </a:r>
            <a:r>
              <a:rPr lang="en-US" sz="2000" dirty="0">
                <a:latin typeface="Times New Roman"/>
                <a:cs typeface="Times New Roman"/>
              </a:rPr>
              <a:t>The maximum absolute value of the signal </a:t>
            </a:r>
            <a:r>
              <a:rPr lang="en-US" sz="2000" dirty="0" smtClean="0">
                <a:latin typeface="Times New Roman"/>
                <a:cs typeface="Times New Roman"/>
              </a:rPr>
              <a:t>height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ü"/>
            </a:pP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b="1" i="1" dirty="0">
                <a:latin typeface="Times New Roman"/>
                <a:cs typeface="Times New Roman"/>
              </a:rPr>
              <a:t>Peak-to-Peak amplitude: </a:t>
            </a:r>
            <a:r>
              <a:rPr lang="en-US" sz="2000" dirty="0">
                <a:latin typeface="Times New Roman"/>
                <a:cs typeface="Times New Roman"/>
              </a:rPr>
              <a:t>The difference between the maximum and minimum signal </a:t>
            </a:r>
            <a:r>
              <a:rPr lang="en-US" sz="2000" dirty="0" smtClean="0">
                <a:latin typeface="Times New Roman"/>
                <a:cs typeface="Times New Roman"/>
              </a:rPr>
              <a:t>heights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ü"/>
            </a:pPr>
            <a:r>
              <a:rPr lang="en-US" sz="2000" b="1" i="1" dirty="0">
                <a:latin typeface="Times New Roman"/>
                <a:cs typeface="Times New Roman"/>
              </a:rPr>
              <a:t> Phase: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distance from the start of the sine wave is shifted from a reference </a:t>
            </a:r>
            <a:r>
              <a:rPr lang="en-US" sz="2000" dirty="0" smtClean="0">
                <a:latin typeface="Times New Roman"/>
                <a:cs typeface="Times New Roman"/>
              </a:rPr>
              <a:t>time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ü"/>
            </a:pPr>
            <a:r>
              <a:rPr lang="en-US" sz="2000" b="1" i="1" dirty="0">
                <a:latin typeface="Times New Roman"/>
                <a:cs typeface="Times New Roman"/>
              </a:rPr>
              <a:t>Wavelength</a:t>
            </a:r>
            <a:r>
              <a:rPr lang="en-US" sz="2000" b="1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/>
                <a:cs typeface="Times New Roman"/>
              </a:rPr>
              <a:t>The length of a cycle as it propagates across a </a:t>
            </a:r>
            <a:r>
              <a:rPr lang="en-US" sz="2000" dirty="0" smtClean="0">
                <a:latin typeface="Times New Roman"/>
                <a:cs typeface="Times New Roman"/>
              </a:rPr>
              <a:t>medium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determined </a:t>
            </a:r>
            <a:r>
              <a:rPr lang="en-US" sz="2000" dirty="0">
                <a:latin typeface="Times New Roman"/>
                <a:cs typeface="Times New Roman"/>
              </a:rPr>
              <a:t>by the speed with which a signal </a:t>
            </a:r>
            <a:r>
              <a:rPr lang="en-US" sz="2000" dirty="0" smtClean="0">
                <a:latin typeface="Times New Roman"/>
                <a:cs typeface="Times New Roman"/>
              </a:rPr>
              <a:t>propagates)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917360"/>
            <a:ext cx="6248400" cy="36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762" b="48085"/>
          <a:stretch/>
        </p:blipFill>
        <p:spPr>
          <a:xfrm>
            <a:off x="6400800" y="1524000"/>
            <a:ext cx="3214607" cy="1925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988" t="-1" r="-2" b="47072"/>
          <a:stretch/>
        </p:blipFill>
        <p:spPr>
          <a:xfrm>
            <a:off x="6324600" y="3352800"/>
            <a:ext cx="3075017" cy="1962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228600"/>
            <a:ext cx="9448800" cy="689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Sine Waves and Signal Characteristics    </a:t>
            </a:r>
          </a:p>
          <a:p>
            <a:r>
              <a:rPr lang="en-US" b="1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frequency can be calculated as the inverse of the time required for one cycle (also called the period of the wave).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i="1" dirty="0">
                <a:latin typeface="Times New Roman"/>
                <a:cs typeface="Times New Roman"/>
              </a:rPr>
              <a:t>Example: </a:t>
            </a:r>
            <a:r>
              <a:rPr lang="en-US" sz="2000" i="1" dirty="0">
                <a:latin typeface="Times New Roman"/>
                <a:cs typeface="Times New Roman"/>
              </a:rPr>
              <a:t>Using the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sine wave in Figure (a):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period  </a:t>
            </a:r>
            <a:r>
              <a:rPr lang="en-US" sz="2000" i="1" dirty="0">
                <a:latin typeface="Times New Roman"/>
                <a:cs typeface="Times New Roman"/>
              </a:rPr>
              <a:t>T  = 1</a:t>
            </a:r>
            <a:r>
              <a:rPr lang="en-US" sz="2000" dirty="0">
                <a:latin typeface="Times New Roman"/>
                <a:cs typeface="Times New Roman"/>
              </a:rPr>
              <a:t> seconds 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frequency of </a:t>
            </a:r>
            <a:r>
              <a:rPr lang="en-US" sz="2000" i="1" dirty="0">
                <a:latin typeface="Times New Roman"/>
                <a:cs typeface="Times New Roman"/>
              </a:rPr>
              <a:t>1 / T</a:t>
            </a:r>
            <a:r>
              <a:rPr lang="en-US" sz="2000" dirty="0">
                <a:latin typeface="Times New Roman"/>
                <a:cs typeface="Times New Roman"/>
              </a:rPr>
              <a:t> = </a:t>
            </a:r>
            <a:r>
              <a:rPr lang="en-US" sz="2000" i="1" dirty="0">
                <a:latin typeface="Times New Roman"/>
                <a:cs typeface="Times New Roman"/>
              </a:rPr>
              <a:t>1 / 1</a:t>
            </a:r>
            <a:r>
              <a:rPr lang="en-US" sz="2000" dirty="0">
                <a:latin typeface="Times New Roman"/>
                <a:cs typeface="Times New Roman"/>
              </a:rPr>
              <a:t> = </a:t>
            </a:r>
            <a:r>
              <a:rPr lang="en-US" sz="2000" i="1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 Hertz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i="1" dirty="0">
                <a:latin typeface="Times New Roman"/>
                <a:cs typeface="Times New Roman"/>
              </a:rPr>
              <a:t>Example: </a:t>
            </a:r>
            <a:r>
              <a:rPr lang="en-US" sz="2000" i="1" dirty="0">
                <a:latin typeface="Times New Roman"/>
                <a:cs typeface="Times New Roman"/>
              </a:rPr>
              <a:t>Using the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sine wave in Figure (b):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period of  </a:t>
            </a:r>
            <a:r>
              <a:rPr lang="en-US" sz="2000" i="1" dirty="0">
                <a:latin typeface="Times New Roman"/>
                <a:cs typeface="Times New Roman"/>
              </a:rPr>
              <a:t>T  = 0.5</a:t>
            </a:r>
            <a:r>
              <a:rPr lang="en-US" sz="2000" dirty="0">
                <a:latin typeface="Times New Roman"/>
                <a:cs typeface="Times New Roman"/>
              </a:rPr>
              <a:t> seconds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its frequency is </a:t>
            </a:r>
            <a:r>
              <a:rPr lang="en-US" sz="2000" i="1" dirty="0">
                <a:latin typeface="Times New Roman"/>
                <a:cs typeface="Times New Roman"/>
              </a:rPr>
              <a:t>1 / 0.5 =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 Hertz</a:t>
            </a:r>
            <a:endParaRPr lang="en-US" sz="2000" b="1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i="1" dirty="0">
                <a:latin typeface="Times New Roman"/>
                <a:cs typeface="Times New Roman"/>
              </a:rPr>
              <a:t>Notes: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Both examples are considered extremely low frequencies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Typical systems use high </a:t>
            </a:r>
            <a:r>
              <a:rPr lang="en-US" sz="2000" dirty="0" smtClean="0">
                <a:latin typeface="Times New Roman"/>
                <a:cs typeface="Times New Roman"/>
              </a:rPr>
              <a:t>frequencies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Times New Roman"/>
                <a:cs typeface="Times New Roman"/>
              </a:rPr>
              <a:t>often millions /second)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Engineers </a:t>
            </a:r>
            <a:r>
              <a:rPr lang="en-US" sz="2000" dirty="0" smtClean="0">
                <a:latin typeface="Times New Roman"/>
                <a:cs typeface="Times New Roman"/>
              </a:rPr>
              <a:t>often express: 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i="1" u="sng" dirty="0" smtClean="0">
                <a:latin typeface="Times New Roman"/>
                <a:cs typeface="Times New Roman"/>
              </a:rPr>
              <a:t>time in fractions of a second </a:t>
            </a:r>
            <a:r>
              <a:rPr lang="en-US" sz="2000" b="1" dirty="0" smtClean="0">
                <a:latin typeface="Times New Roman"/>
                <a:cs typeface="Times New Roman"/>
              </a:rPr>
              <a:t>&amp; </a:t>
            </a:r>
            <a:br>
              <a:rPr lang="en-US" sz="2000" b="1" dirty="0" smtClean="0">
                <a:latin typeface="Times New Roman"/>
                <a:cs typeface="Times New Roman"/>
              </a:rPr>
            </a:br>
            <a:r>
              <a:rPr lang="en-US" sz="2000" i="1" u="sng" dirty="0" smtClean="0">
                <a:latin typeface="Times New Roman"/>
                <a:cs typeface="Times New Roman"/>
              </a:rPr>
              <a:t>frequency megahertz </a:t>
            </a:r>
            <a:r>
              <a:rPr lang="en-US" sz="2000" i="1" u="sng" dirty="0">
                <a:latin typeface="Times New Roman"/>
                <a:cs typeface="Times New Roman"/>
              </a:rPr>
              <a:t>(MHz)</a:t>
            </a:r>
            <a:endParaRPr lang="en-US" sz="2000" b="1" i="1" u="sng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27319"/>
          <a:stretch/>
        </p:blipFill>
        <p:spPr>
          <a:xfrm>
            <a:off x="4876800" y="5638800"/>
            <a:ext cx="4902200" cy="19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9372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Composite </a:t>
            </a:r>
            <a:r>
              <a:rPr lang="en-US" sz="2400" b="1" dirty="0" smtClean="0">
                <a:latin typeface="Times New Roman"/>
                <a:cs typeface="Times New Roman"/>
              </a:rPr>
              <a:t>Signals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Signals like the ones illustrated in </a:t>
            </a:r>
            <a:r>
              <a:rPr lang="en-US" sz="2000" dirty="0" smtClean="0">
                <a:latin typeface="Times New Roman"/>
                <a:cs typeface="Times New Roman"/>
              </a:rPr>
              <a:t>this </a:t>
            </a:r>
            <a:r>
              <a:rPr lang="en-US" sz="2000" dirty="0">
                <a:latin typeface="Times New Roman"/>
                <a:cs typeface="Times New Roman"/>
              </a:rPr>
              <a:t>figure 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are classified as </a:t>
            </a:r>
            <a:r>
              <a:rPr lang="en-US" sz="2000" b="1" i="1" dirty="0" smtClean="0">
                <a:latin typeface="Times New Roman"/>
                <a:cs typeface="Times New Roman"/>
              </a:rPr>
              <a:t>simple:</a:t>
            </a: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b="1" i="1" dirty="0" smtClean="0">
                <a:latin typeface="Times New Roman"/>
                <a:cs typeface="Times New Roman"/>
              </a:rPr>
              <a:t>…</a:t>
            </a:r>
            <a:r>
              <a:rPr lang="en-US" sz="2000" b="1" i="1" dirty="0">
                <a:latin typeface="Times New Roman"/>
                <a:cs typeface="Times New Roman"/>
              </a:rPr>
              <a:t>because they consist of a single sine </a:t>
            </a:r>
            <a:r>
              <a:rPr lang="en-US" sz="2000" b="1" i="1" dirty="0" smtClean="0">
                <a:latin typeface="Times New Roman"/>
                <a:cs typeface="Times New Roman"/>
              </a:rPr>
              <a:t>wave</a:t>
            </a:r>
          </a:p>
          <a:p>
            <a:r>
              <a:rPr lang="en-US" sz="2000" b="1" i="1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>
                <a:latin typeface="Times New Roman"/>
                <a:cs typeface="Times New Roman"/>
              </a:rPr>
              <a:t>that cannot be decomposed further.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Most </a:t>
            </a:r>
            <a:r>
              <a:rPr lang="en-US" sz="2000" dirty="0">
                <a:latin typeface="Times New Roman"/>
                <a:cs typeface="Times New Roman"/>
              </a:rPr>
              <a:t>signals are classified as </a:t>
            </a:r>
            <a:r>
              <a:rPr lang="en-US" sz="2000" b="1" i="1" dirty="0" smtClean="0">
                <a:latin typeface="Times New Roman"/>
                <a:cs typeface="Times New Roman"/>
              </a:rPr>
              <a:t>composite: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i="1" dirty="0" smtClean="0">
                <a:latin typeface="Times New Roman"/>
                <a:cs typeface="Times New Roman"/>
              </a:rPr>
              <a:t>…</a:t>
            </a:r>
            <a:r>
              <a:rPr lang="en-US" sz="2000" b="1" i="1" dirty="0">
                <a:latin typeface="Times New Roman"/>
                <a:cs typeface="Times New Roman"/>
              </a:rPr>
              <a:t>because the signal can be…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decomposed </a:t>
            </a:r>
            <a:r>
              <a:rPr lang="en-US" sz="2000" dirty="0">
                <a:latin typeface="Times New Roman"/>
                <a:cs typeface="Times New Roman"/>
              </a:rPr>
              <a:t>into a set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of </a:t>
            </a:r>
            <a:r>
              <a:rPr lang="en-US" sz="2000" dirty="0">
                <a:latin typeface="Times New Roman"/>
                <a:cs typeface="Times New Roman"/>
              </a:rPr>
              <a:t>simple sine waves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formed by adding two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simple </a:t>
            </a:r>
            <a:r>
              <a:rPr lang="en-US" sz="2000" dirty="0">
                <a:latin typeface="Times New Roman"/>
                <a:cs typeface="Times New Roman"/>
              </a:rPr>
              <a:t>sine waves</a:t>
            </a:r>
            <a:endParaRPr lang="en-US" sz="2000" b="1" dirty="0">
              <a:latin typeface="Times New Roman"/>
              <a:cs typeface="Times New Roman"/>
            </a:endParaRP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685800"/>
            <a:ext cx="33782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0" y="4191000"/>
            <a:ext cx="5666188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2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54985"/>
            <a:ext cx="9372600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The Importance of Composite Signals and Sine </a:t>
            </a:r>
            <a:r>
              <a:rPr lang="en-US" sz="2400" b="1" dirty="0" smtClean="0">
                <a:latin typeface="Times New Roman"/>
                <a:cs typeface="Times New Roman"/>
              </a:rPr>
              <a:t>Functions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Q: </a:t>
            </a:r>
            <a:r>
              <a:rPr lang="en-US" sz="2000" dirty="0" smtClean="0">
                <a:latin typeface="Times New Roman"/>
                <a:cs typeface="Times New Roman"/>
              </a:rPr>
              <a:t>Why </a:t>
            </a:r>
            <a:r>
              <a:rPr lang="en-US" sz="2000" dirty="0">
                <a:latin typeface="Times New Roman"/>
                <a:cs typeface="Times New Roman"/>
              </a:rPr>
              <a:t>does data </a:t>
            </a:r>
            <a:r>
              <a:rPr lang="en-US" sz="2000" dirty="0" smtClean="0">
                <a:latin typeface="Times New Roman"/>
                <a:cs typeface="Times New Roman"/>
              </a:rPr>
              <a:t>communications </a:t>
            </a:r>
            <a:r>
              <a:rPr lang="en-US" sz="2000" i="1" dirty="0" smtClean="0">
                <a:latin typeface="Times New Roman"/>
                <a:cs typeface="Times New Roman"/>
              </a:rPr>
              <a:t>(not Computer Networking) </a:t>
            </a:r>
            <a:r>
              <a:rPr lang="en-US" sz="2000" dirty="0">
                <a:latin typeface="Times New Roman"/>
                <a:cs typeface="Times New Roman"/>
              </a:rPr>
              <a:t>seem obsessed with sine functions and composite signals?</a:t>
            </a:r>
            <a:endParaRPr lang="en-US" sz="2000" b="1" i="1" dirty="0">
              <a:latin typeface="Times New Roman"/>
              <a:cs typeface="Times New Roman"/>
            </a:endParaRPr>
          </a:p>
          <a:p>
            <a:pPr lvl="0">
              <a:spcAft>
                <a:spcPts val="12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A1: </a:t>
            </a:r>
            <a:r>
              <a:rPr lang="en-US" sz="2000" dirty="0" smtClean="0">
                <a:latin typeface="Times New Roman"/>
                <a:cs typeface="Times New Roman"/>
              </a:rPr>
              <a:t>Signals </a:t>
            </a:r>
            <a:r>
              <a:rPr lang="en-US" sz="2000" dirty="0">
                <a:latin typeface="Times New Roman"/>
                <a:cs typeface="Times New Roman"/>
              </a:rPr>
              <a:t>that result from modulation are usually composite signals</a:t>
            </a:r>
            <a:endParaRPr lang="en-US" sz="2000" b="1" i="1" dirty="0">
              <a:latin typeface="Times New Roman"/>
              <a:cs typeface="Times New Roman"/>
            </a:endParaRPr>
          </a:p>
          <a:p>
            <a:pPr lvl="0">
              <a:spcAft>
                <a:spcPts val="12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A2: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mathematician Fourier discovered that it is possible to decompose a composite signal into its constituent parts into a set of sine functions, each with a frequency, amplitude, and </a:t>
            </a:r>
            <a:r>
              <a:rPr lang="en-US" sz="2000" dirty="0" smtClean="0">
                <a:latin typeface="Times New Roman"/>
                <a:cs typeface="Times New Roman"/>
              </a:rPr>
              <a:t>phase.</a:t>
            </a:r>
            <a:endParaRPr lang="en-US" sz="2000" b="1" i="1" dirty="0">
              <a:latin typeface="Times New Roman"/>
              <a:cs typeface="Times New Roman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 </a:t>
            </a: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Time and Frequency </a:t>
            </a:r>
            <a:r>
              <a:rPr lang="en-US" sz="2000" b="1" dirty="0" smtClean="0">
                <a:latin typeface="Times New Roman"/>
                <a:cs typeface="Times New Roman"/>
              </a:rPr>
              <a:t>Domain </a:t>
            </a:r>
            <a:r>
              <a:rPr lang="en-US" sz="2000" b="1" dirty="0">
                <a:latin typeface="Times New Roman"/>
                <a:cs typeface="Times New Roman"/>
              </a:rPr>
              <a:t>Representations    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Two </a:t>
            </a:r>
            <a:r>
              <a:rPr lang="en-US" sz="2000" dirty="0">
                <a:latin typeface="Times New Roman"/>
                <a:cs typeface="Times New Roman"/>
              </a:rPr>
              <a:t>key methods are used to represent composite signals:</a:t>
            </a:r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b="1" dirty="0" smtClean="0">
                <a:latin typeface="Times New Roman"/>
                <a:cs typeface="Times New Roman"/>
              </a:rPr>
              <a:t>1) Time </a:t>
            </a:r>
            <a:r>
              <a:rPr lang="en-US" sz="2000" b="1" dirty="0">
                <a:latin typeface="Times New Roman"/>
                <a:cs typeface="Times New Roman"/>
              </a:rPr>
              <a:t>Domain Representation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-- A </a:t>
            </a:r>
            <a:r>
              <a:rPr lang="en-US" sz="2000" dirty="0">
                <a:latin typeface="Times New Roman"/>
                <a:cs typeface="Times New Roman"/>
              </a:rPr>
              <a:t>graph of a signal as a function of </a:t>
            </a:r>
            <a:r>
              <a:rPr lang="en-US" sz="2000" dirty="0" smtClean="0">
                <a:latin typeface="Times New Roman"/>
                <a:cs typeface="Times New Roman"/>
              </a:rPr>
              <a:t>time</a:t>
            </a:r>
            <a:endParaRPr lang="en-US" sz="2000" b="1" i="1" dirty="0" smtClean="0">
              <a:latin typeface="Times New Roman"/>
              <a:cs typeface="Times New Roman"/>
            </a:endParaRPr>
          </a:p>
          <a:p>
            <a:pPr lvl="0"/>
            <a:endParaRPr lang="en-US" sz="2000" b="1" i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2) Frequency </a:t>
            </a:r>
            <a:r>
              <a:rPr lang="en-US" sz="2000" b="1" dirty="0">
                <a:latin typeface="Times New Roman"/>
                <a:cs typeface="Times New Roman"/>
              </a:rPr>
              <a:t>Domain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Representation</a:t>
            </a:r>
            <a:r>
              <a:rPr lang="en-US" sz="2000" dirty="0" smtClean="0">
                <a:latin typeface="Times New Roman"/>
                <a:cs typeface="Times New Roman"/>
              </a:rPr>
              <a:t> -- </a:t>
            </a:r>
            <a:r>
              <a:rPr lang="en-US" sz="2000" dirty="0">
                <a:latin typeface="Times New Roman"/>
                <a:cs typeface="Times New Roman"/>
              </a:rPr>
              <a:t>A graph of a signal made up of </a:t>
            </a:r>
            <a:r>
              <a:rPr lang="en-US" sz="2000" dirty="0" smtClean="0">
                <a:latin typeface="Times New Roman"/>
                <a:cs typeface="Times New Roman"/>
              </a:rPr>
              <a:t>every simple frequency included.</a:t>
            </a: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	• The </a:t>
            </a:r>
            <a:r>
              <a:rPr lang="en-US" sz="2000" dirty="0">
                <a:latin typeface="Times New Roman"/>
                <a:cs typeface="Times New Roman"/>
              </a:rPr>
              <a:t>y-axis gives the amplitude, and the x-axis gives the frequency</a:t>
            </a:r>
            <a:endParaRPr lang="en-US" sz="2000" b="1" dirty="0">
              <a:latin typeface="Times New Roman"/>
              <a:cs typeface="Times New Roman"/>
            </a:endParaRPr>
          </a:p>
          <a:p>
            <a:pPr lvl="0"/>
            <a:endParaRPr lang="en-US" sz="20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546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92202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sz="2000" b="1" dirty="0" smtClean="0">
                <a:latin typeface="Times New Roman"/>
                <a:cs typeface="Times New Roman"/>
              </a:rPr>
              <a:t>Example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The </a:t>
            </a:r>
            <a:r>
              <a:rPr lang="en-US" sz="2000" dirty="0">
                <a:latin typeface="Times New Roman"/>
                <a:cs typeface="Times New Roman"/>
              </a:rPr>
              <a:t>function </a:t>
            </a:r>
            <a:r>
              <a:rPr lang="en-US" sz="2000" i="1" dirty="0" err="1">
                <a:latin typeface="Times New Roman"/>
                <a:cs typeface="Times New Roman"/>
              </a:rPr>
              <a:t>a</a:t>
            </a:r>
            <a:r>
              <a:rPr lang="en-US" sz="2000" b="1" dirty="0" err="1">
                <a:latin typeface="Times New Roman"/>
                <a:cs typeface="Times New Roman"/>
              </a:rPr>
              <a:t>sin</a:t>
            </a:r>
            <a:r>
              <a:rPr lang="en-US" sz="2000" b="1" dirty="0">
                <a:latin typeface="Times New Roman"/>
                <a:cs typeface="Times New Roman"/>
              </a:rPr>
              <a:t>(2πt)</a:t>
            </a:r>
            <a:r>
              <a:rPr lang="en-US" sz="2000" dirty="0">
                <a:latin typeface="Times New Roman"/>
                <a:cs typeface="Times New Roman"/>
              </a:rPr>
              <a:t> is represented by a single line of height </a:t>
            </a:r>
            <a:r>
              <a:rPr lang="en-US" sz="2000" i="1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 that is positioned at </a:t>
            </a:r>
            <a:r>
              <a:rPr lang="en-US" sz="2000" b="1" dirty="0">
                <a:latin typeface="Times New Roman"/>
                <a:cs typeface="Times New Roman"/>
              </a:rPr>
              <a:t>x = </a:t>
            </a:r>
            <a:r>
              <a:rPr lang="en-US" sz="2000" b="1" dirty="0" smtClean="0">
                <a:latin typeface="Times New Roman"/>
                <a:cs typeface="Times New Roman"/>
              </a:rPr>
              <a:t>t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Time Domain Representation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Frequency Domain Representation</a:t>
            </a:r>
          </a:p>
          <a:p>
            <a:pPr algn="ctr"/>
            <a:endParaRPr lang="en-US" sz="2000" b="1" dirty="0">
              <a:latin typeface="Times New Roman"/>
              <a:cs typeface="Times New Roman"/>
            </a:endParaRPr>
          </a:p>
          <a:p>
            <a:pPr lvl="0"/>
            <a:r>
              <a:rPr lang="en-US" sz="2000" i="1" dirty="0" smtClean="0">
                <a:latin typeface="Times New Roman"/>
                <a:cs typeface="Times New Roman"/>
              </a:rPr>
              <a:t>Advantages</a:t>
            </a:r>
            <a:r>
              <a:rPr lang="en-US" sz="2000" dirty="0" smtClean="0">
                <a:latin typeface="Times New Roman"/>
                <a:cs typeface="Times New Roman"/>
              </a:rPr>
              <a:t> of the Frequency Domain Representation: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It can be used with </a:t>
            </a:r>
            <a:r>
              <a:rPr lang="en-US" sz="2000" dirty="0" err="1" smtClean="0">
                <a:latin typeface="Times New Roman"/>
                <a:cs typeface="Times New Roman"/>
              </a:rPr>
              <a:t>nonperiodic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signals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It </a:t>
            </a:r>
            <a:r>
              <a:rPr lang="en-US" sz="2000" dirty="0">
                <a:latin typeface="Times New Roman"/>
                <a:cs typeface="Times New Roman"/>
              </a:rPr>
              <a:t>is compact</a:t>
            </a:r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838200"/>
            <a:ext cx="47244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99" t="5941" r="6047" b="23031"/>
          <a:stretch/>
        </p:blipFill>
        <p:spPr>
          <a:xfrm>
            <a:off x="2667000" y="3429000"/>
            <a:ext cx="4973218" cy="26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9296400" cy="735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Bandwidth of an Analog Signal    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 err="1">
                <a:latin typeface="Times New Roman"/>
                <a:cs typeface="Times New Roman"/>
              </a:rPr>
              <a:t>Defn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b="1" i="1" dirty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Analog </a:t>
            </a:r>
            <a:r>
              <a:rPr lang="en-US" sz="2000" dirty="0">
                <a:latin typeface="Times New Roman"/>
                <a:cs typeface="Times New Roman"/>
              </a:rPr>
              <a:t>bandwidth is the difference between the highest and lowest frequencies of the constituent parts of the </a:t>
            </a:r>
            <a:r>
              <a:rPr lang="en-US" sz="2000" dirty="0" smtClean="0">
                <a:latin typeface="Times New Roman"/>
                <a:cs typeface="Times New Roman"/>
              </a:rPr>
              <a:t>signal  (</a:t>
            </a:r>
            <a:r>
              <a:rPr lang="en-US" sz="2000" dirty="0">
                <a:latin typeface="Times New Roman"/>
                <a:cs typeface="Times New Roman"/>
              </a:rPr>
              <a:t>i.e., the highest and the lowest frequencies obtained by Fourier analysis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Figure 6.7 </a:t>
            </a:r>
            <a:r>
              <a:rPr lang="en-US" sz="2000" dirty="0">
                <a:latin typeface="Times New Roman"/>
                <a:cs typeface="Times New Roman"/>
              </a:rPr>
              <a:t>shows a </a:t>
            </a:r>
            <a:r>
              <a:rPr lang="en-US" sz="2000" dirty="0" smtClean="0">
                <a:latin typeface="Times New Roman"/>
                <a:cs typeface="Times New Roman"/>
              </a:rPr>
              <a:t>Frequency Domain </a:t>
            </a:r>
            <a:r>
              <a:rPr lang="en-US" sz="2000" dirty="0">
                <a:latin typeface="Times New Roman"/>
                <a:cs typeface="Times New Roman"/>
              </a:rPr>
              <a:t>plot with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frequencies </a:t>
            </a:r>
            <a:r>
              <a:rPr lang="en-US" sz="2000" dirty="0">
                <a:latin typeface="Times New Roman"/>
                <a:cs typeface="Times New Roman"/>
              </a:rPr>
              <a:t>measured in Kilohertz (KHz)</a:t>
            </a:r>
            <a:endParaRPr lang="en-US" sz="2000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Such frequencies are in the range audible to a human </a:t>
            </a:r>
            <a:r>
              <a:rPr lang="en-US" sz="2000" dirty="0" smtClean="0">
                <a:latin typeface="Times New Roman"/>
                <a:cs typeface="Times New Roman"/>
              </a:rPr>
              <a:t>ear.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the figure, the bandwidth is the difference between the highest and lowest frequency (5 KHz - 1 KHz = 4 </a:t>
            </a:r>
            <a:r>
              <a:rPr lang="en-US" sz="2000" dirty="0" smtClean="0">
                <a:latin typeface="Times New Roman"/>
                <a:cs typeface="Times New Roman"/>
              </a:rPr>
              <a:t>KHz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analog telephone systems, the usable frequency range is 300 Hz to </a:t>
            </a:r>
            <a:r>
              <a:rPr lang="en-US" sz="2000" dirty="0" smtClean="0">
                <a:latin typeface="Times New Roman"/>
                <a:cs typeface="Times New Roman"/>
              </a:rPr>
              <a:t>3400 </a:t>
            </a:r>
            <a:r>
              <a:rPr lang="en-US" sz="2000" dirty="0">
                <a:latin typeface="Times New Roman"/>
                <a:cs typeface="Times New Roman"/>
              </a:rPr>
              <a:t>Hz </a:t>
            </a:r>
            <a:r>
              <a:rPr lang="en-US" sz="2000" dirty="0" smtClean="0">
                <a:latin typeface="Times New Roman"/>
                <a:cs typeface="Times New Roman"/>
              </a:rPr>
              <a:t>range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22" b="25315"/>
          <a:stretch/>
        </p:blipFill>
        <p:spPr>
          <a:xfrm>
            <a:off x="1752600" y="2209800"/>
            <a:ext cx="6696523" cy="29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847</Words>
  <Application>Microsoft Macintosh PowerPoint</Application>
  <PresentationFormat>Custom</PresentationFormat>
  <Paragraphs>291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Tracy Maples</cp:lastModifiedBy>
  <cp:revision>76</cp:revision>
  <dcterms:created xsi:type="dcterms:W3CDTF">2013-07-30T09:49:45Z</dcterms:created>
  <dcterms:modified xsi:type="dcterms:W3CDTF">2013-10-13T23:38:37Z</dcterms:modified>
</cp:coreProperties>
</file>