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62" r:id="rId4"/>
    <p:sldId id="285" r:id="rId5"/>
    <p:sldId id="286" r:id="rId6"/>
    <p:sldId id="287" r:id="rId7"/>
    <p:sldId id="284" r:id="rId8"/>
    <p:sldId id="263" r:id="rId9"/>
    <p:sldId id="265" r:id="rId10"/>
    <p:sldId id="277" r:id="rId11"/>
    <p:sldId id="278" r:id="rId12"/>
    <p:sldId id="267" r:id="rId13"/>
    <p:sldId id="268" r:id="rId14"/>
    <p:sldId id="270" r:id="rId15"/>
    <p:sldId id="271" r:id="rId16"/>
    <p:sldId id="272" r:id="rId17"/>
    <p:sldId id="273" r:id="rId18"/>
    <p:sldId id="274" r:id="rId19"/>
    <p:sldId id="275" r:id="rId20"/>
    <p:sldId id="276" r:id="rId21"/>
    <p:sldId id="281" r:id="rId22"/>
    <p:sldId id="282"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0828" autoAdjust="0"/>
  </p:normalViewPr>
  <p:slideViewPr>
    <p:cSldViewPr snapToGrid="0">
      <p:cViewPr varScale="1">
        <p:scale>
          <a:sx n="105" d="100"/>
          <a:sy n="105" d="100"/>
        </p:scale>
        <p:origin x="720" y="1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9A82-5057-4DB2-9641-453B336DB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AD6DCA8-63D3-4B7F-90D1-898F93A83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2359718-448D-4D35-99C9-E37F6FDFF3B1}"/>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A2C6A02B-25E9-47DF-84CE-CA3505959E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C64BC1-8A0D-41CF-ADCE-25DEF6590BA3}"/>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7749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97DA-F2ED-42BA-B868-5B72ED07631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5273D3-01D2-44C6-B5C7-F831D9F81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E5328D-1B2B-4B3C-84DB-0706CD1165B7}"/>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03958A9A-4FBD-4D67-9CFE-7E3170F289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9A2E62-0283-42ED-8CFB-B4ED86CA927C}"/>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1654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1D9AE-5E48-4D61-8C7B-3B348E1FF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123390-E725-4D31-BAA0-14865D9216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47C93C-8A22-4534-B4EA-29DD6AC67B81}"/>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7F72BED5-6173-4AC4-9B9A-5B74242185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C32B90-D769-4942-91EA-6D795D5CF633}"/>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306724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8ACB-C763-4EEA-9192-9807240D19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ADF61A-82BF-4877-A3CB-38726E281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C221F1-01E1-4940-960C-601CFD76E4EC}"/>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377443F9-B981-4E54-9DF9-BE65E09D46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F532A6-0FED-4057-9A62-EC76DD225C5A}"/>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14315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F461-E06E-4279-9700-BDCF93963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68B16A9-5352-4C47-AD3D-92C17BC98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32D66-4F67-4199-AFA8-736F2010CCBF}"/>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E81D82ED-B64D-4697-949B-06F4703A1D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D9B890-56B2-42AC-8EF3-CF3BF280C675}"/>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45519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2E7B-EB1C-4876-9C1A-AAF9B4B0BD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90D0E30-06C9-40A7-A2B6-40F43A0B4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11A81EA-9D34-4D97-AC31-8C2F0C3E1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37C18D9-F9C9-45B3-A8B7-2C619D19D53C}"/>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6" name="Footer Placeholder 5">
            <a:extLst>
              <a:ext uri="{FF2B5EF4-FFF2-40B4-BE49-F238E27FC236}">
                <a16:creationId xmlns:a16="http://schemas.microsoft.com/office/drawing/2014/main" id="{849DA00A-E727-4232-8DCB-EEC2A84C37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E0CB35B-6708-4982-833B-D105C7F1B0E7}"/>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10168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2F1F-38D3-44C1-B2B3-54685ECF1A3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B3C04E-C593-4919-915C-088DEB923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AAC5C-944A-43EA-9B05-BF9C8BDB6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0D17B08-18DF-4D4D-B66E-5C0E033DB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AD607-A722-4F1F-BC24-A79DE9592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78ACC6-7D64-4696-8446-F5D9DC64BD1E}"/>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8" name="Footer Placeholder 7">
            <a:extLst>
              <a:ext uri="{FF2B5EF4-FFF2-40B4-BE49-F238E27FC236}">
                <a16:creationId xmlns:a16="http://schemas.microsoft.com/office/drawing/2014/main" id="{A47E0AF5-88A8-4209-AD43-E52D7601046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5A70F1F-F4B8-4214-BDC2-01F13BDB4E26}"/>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304199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78AA-81F9-46B0-9FE9-78E48A18F08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73E02ED-E7A0-47BC-AA80-5BC9A71D59FB}"/>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4" name="Footer Placeholder 3">
            <a:extLst>
              <a:ext uri="{FF2B5EF4-FFF2-40B4-BE49-F238E27FC236}">
                <a16:creationId xmlns:a16="http://schemas.microsoft.com/office/drawing/2014/main" id="{BE7EC6EF-2A58-40CB-A220-A95513FA1B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9CEE8E5-79C5-4E8C-AB8A-E8445D13BABB}"/>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55679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F4A2B-869A-4014-9445-7EF38ED31E91}"/>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3" name="Footer Placeholder 2">
            <a:extLst>
              <a:ext uri="{FF2B5EF4-FFF2-40B4-BE49-F238E27FC236}">
                <a16:creationId xmlns:a16="http://schemas.microsoft.com/office/drawing/2014/main" id="{E594DD69-E725-42A3-9BE2-CE05B622A6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BA89F2D-175D-4DBD-919C-B1F1E05B95B0}"/>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131461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3BAB-6DDB-4D2F-A897-75EE40661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E798FE-4EF0-400B-8599-A766E1E96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A8C933-AC5D-4DD9-916E-9C327E545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B1EF0-9BF9-4356-B7AC-9890D45551A4}"/>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6" name="Footer Placeholder 5">
            <a:extLst>
              <a:ext uri="{FF2B5EF4-FFF2-40B4-BE49-F238E27FC236}">
                <a16:creationId xmlns:a16="http://schemas.microsoft.com/office/drawing/2014/main" id="{075B1F98-17E6-465B-9D3B-05C21B23645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5770D3-B2F7-42F2-BBD3-2B8E4D5570A0}"/>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263902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20C7-7E39-4A51-8F80-1B2CD269B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75E4352-5933-4A9F-A3E8-B7FE4615B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827CE73-EAEB-4D89-AAA8-76DA34F55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58D87-B1CD-400A-B7C6-DB0182B8FB48}"/>
              </a:ext>
            </a:extLst>
          </p:cNvPr>
          <p:cNvSpPr>
            <a:spLocks noGrp="1"/>
          </p:cNvSpPr>
          <p:nvPr>
            <p:ph type="dt" sz="half" idx="10"/>
          </p:nvPr>
        </p:nvSpPr>
        <p:spPr/>
        <p:txBody>
          <a:bodyPr/>
          <a:lstStyle/>
          <a:p>
            <a:fld id="{52B3F169-FDE0-42FF-AD69-E5750951D066}" type="datetimeFigureOut">
              <a:rPr lang="en-CA" smtClean="0"/>
              <a:t>19-Dec-2023</a:t>
            </a:fld>
            <a:endParaRPr lang="en-CA"/>
          </a:p>
        </p:txBody>
      </p:sp>
      <p:sp>
        <p:nvSpPr>
          <p:cNvPr id="6" name="Footer Placeholder 5">
            <a:extLst>
              <a:ext uri="{FF2B5EF4-FFF2-40B4-BE49-F238E27FC236}">
                <a16:creationId xmlns:a16="http://schemas.microsoft.com/office/drawing/2014/main" id="{8057E288-BAF6-44D9-ACE2-36552E009B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6D3DDF-FD31-435D-9B96-ED0C406CF534}"/>
              </a:ext>
            </a:extLst>
          </p:cNvPr>
          <p:cNvSpPr>
            <a:spLocks noGrp="1"/>
          </p:cNvSpPr>
          <p:nvPr>
            <p:ph type="sldNum" sz="quarter" idx="12"/>
          </p:nvPr>
        </p:nvSpPr>
        <p:spPr/>
        <p:txBody>
          <a:bodyPr/>
          <a:lstStyle/>
          <a:p>
            <a:fld id="{3C6AD041-DFDD-49E9-B2C5-EDFA28E26059}" type="slidenum">
              <a:rPr lang="en-CA" smtClean="0"/>
              <a:t>‹#›</a:t>
            </a:fld>
            <a:endParaRPr lang="en-CA"/>
          </a:p>
        </p:txBody>
      </p:sp>
    </p:spTree>
    <p:extLst>
      <p:ext uri="{BB962C8B-B14F-4D97-AF65-F5344CB8AC3E}">
        <p14:creationId xmlns:p14="http://schemas.microsoft.com/office/powerpoint/2010/main" val="380961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1C036-93CD-41C2-8E44-C8E3ADAEA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4A9E0E5-C95A-46BC-B8BE-EA5E82134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3D0626-B1E3-4D19-95A9-7F17CBCE7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3F169-FDE0-42FF-AD69-E5750951D066}" type="datetimeFigureOut">
              <a:rPr lang="en-CA" smtClean="0"/>
              <a:t>19-Dec-2023</a:t>
            </a:fld>
            <a:endParaRPr lang="en-CA"/>
          </a:p>
        </p:txBody>
      </p:sp>
      <p:sp>
        <p:nvSpPr>
          <p:cNvPr id="5" name="Footer Placeholder 4">
            <a:extLst>
              <a:ext uri="{FF2B5EF4-FFF2-40B4-BE49-F238E27FC236}">
                <a16:creationId xmlns:a16="http://schemas.microsoft.com/office/drawing/2014/main" id="{EDE5460E-C94D-43A2-8E3C-DCED92683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E37B4F4-FBE8-4ED9-AA35-084739BA6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AD041-DFDD-49E9-B2C5-EDFA28E26059}" type="slidenum">
              <a:rPr lang="en-CA" smtClean="0"/>
              <a:t>‹#›</a:t>
            </a:fld>
            <a:endParaRPr lang="en-CA"/>
          </a:p>
        </p:txBody>
      </p:sp>
    </p:spTree>
    <p:extLst>
      <p:ext uri="{BB962C8B-B14F-4D97-AF65-F5344CB8AC3E}">
        <p14:creationId xmlns:p14="http://schemas.microsoft.com/office/powerpoint/2010/main" val="255515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FA8A-5A38-4DE3-8335-83A4AF409241}"/>
              </a:ext>
            </a:extLst>
          </p:cNvPr>
          <p:cNvSpPr>
            <a:spLocks noGrp="1"/>
          </p:cNvSpPr>
          <p:nvPr>
            <p:ph type="title"/>
          </p:nvPr>
        </p:nvSpPr>
        <p:spPr/>
        <p:txBody>
          <a:bodyPr/>
          <a:lstStyle/>
          <a:p>
            <a:r>
              <a:rPr lang="en-US" dirty="0"/>
              <a:t>A Natural Hazards “cause and effect” activity</a:t>
            </a:r>
          </a:p>
        </p:txBody>
      </p:sp>
      <p:sp>
        <p:nvSpPr>
          <p:cNvPr id="3" name="Content Placeholder 2">
            <a:extLst>
              <a:ext uri="{FF2B5EF4-FFF2-40B4-BE49-F238E27FC236}">
                <a16:creationId xmlns:a16="http://schemas.microsoft.com/office/drawing/2014/main" id="{825BA4BD-BA24-4F7D-BB1E-984506C7093F}"/>
              </a:ext>
            </a:extLst>
          </p:cNvPr>
          <p:cNvSpPr>
            <a:spLocks noGrp="1"/>
          </p:cNvSpPr>
          <p:nvPr>
            <p:ph idx="1"/>
          </p:nvPr>
        </p:nvSpPr>
        <p:spPr/>
        <p:txBody>
          <a:bodyPr/>
          <a:lstStyle/>
          <a:p>
            <a:r>
              <a:rPr lang="en-US" dirty="0"/>
              <a:t>Driving questions:</a:t>
            </a:r>
            <a:br>
              <a:rPr lang="en-US" dirty="0"/>
            </a:br>
            <a:r>
              <a:rPr lang="en-US" dirty="0"/>
              <a:t>- “</a:t>
            </a:r>
            <a:r>
              <a:rPr lang="en-US" i="1" dirty="0"/>
              <a:t>In what ways can climate change increase the severity and/or frequency of </a:t>
            </a:r>
            <a:r>
              <a:rPr lang="en-US" i="1" strike="sngStrike" dirty="0"/>
              <a:t>natural hazards</a:t>
            </a:r>
            <a:r>
              <a:rPr lang="en-US" i="1" dirty="0"/>
              <a:t> earthquakes?”</a:t>
            </a:r>
            <a:br>
              <a:rPr lang="en-US" i="1" dirty="0"/>
            </a:br>
            <a:r>
              <a:rPr lang="en-US" i="1" dirty="0"/>
              <a:t>- “Does this hazard affect global climate?” </a:t>
            </a:r>
            <a:endParaRPr lang="en-US" dirty="0"/>
          </a:p>
          <a:p>
            <a:r>
              <a:rPr lang="en-US" dirty="0"/>
              <a:t>Mind maps serve to describe relationships between causes and effects. </a:t>
            </a:r>
          </a:p>
          <a:p>
            <a:r>
              <a:rPr lang="en-US" dirty="0"/>
              <a:t>Slides 2 and 3 are examples of mind-mapping this issue. </a:t>
            </a:r>
          </a:p>
          <a:p>
            <a:r>
              <a:rPr lang="en-US" dirty="0"/>
              <a:t>We discover that most “causes” are in fact a sequence of cause-and-effect relationships. </a:t>
            </a:r>
          </a:p>
        </p:txBody>
      </p:sp>
    </p:spTree>
    <p:extLst>
      <p:ext uri="{BB962C8B-B14F-4D97-AF65-F5344CB8AC3E}">
        <p14:creationId xmlns:p14="http://schemas.microsoft.com/office/powerpoint/2010/main" val="147027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54D8496-C95A-4DCF-AD38-70F7CF659304}"/>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41" name="Rectangle 40">
            <a:extLst>
              <a:ext uri="{FF2B5EF4-FFF2-40B4-BE49-F238E27FC236}">
                <a16:creationId xmlns:a16="http://schemas.microsoft.com/office/drawing/2014/main" id="{C7C3FA06-D9E4-475F-8BAC-47BC591283DE}"/>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42" name="Rectangle 41">
            <a:extLst>
              <a:ext uri="{FF2B5EF4-FFF2-40B4-BE49-F238E27FC236}">
                <a16:creationId xmlns:a16="http://schemas.microsoft.com/office/drawing/2014/main" id="{84784A2E-1177-4C6C-BA03-55B19B8C1B8D}"/>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43" name="Rectangle 42">
            <a:extLst>
              <a:ext uri="{FF2B5EF4-FFF2-40B4-BE49-F238E27FC236}">
                <a16:creationId xmlns:a16="http://schemas.microsoft.com/office/drawing/2014/main" id="{3B3FA010-8FBA-454B-BAE6-F325AE97DEE8}"/>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44" name="Rectangle 43">
            <a:extLst>
              <a:ext uri="{FF2B5EF4-FFF2-40B4-BE49-F238E27FC236}">
                <a16:creationId xmlns:a16="http://schemas.microsoft.com/office/drawing/2014/main" id="{8D9CEB7F-468E-410C-B454-4935FCE40F71}"/>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45" name="Straight Arrow Connector 44">
            <a:extLst>
              <a:ext uri="{FF2B5EF4-FFF2-40B4-BE49-F238E27FC236}">
                <a16:creationId xmlns:a16="http://schemas.microsoft.com/office/drawing/2014/main" id="{4CF86E92-96BA-4246-BA23-DD11A55DE731}"/>
              </a:ext>
            </a:extLst>
          </p:cNvPr>
          <p:cNvCxnSpPr>
            <a:stCxn id="41" idx="3"/>
            <a:endCxn id="4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1ECA01-DE95-4B97-AA72-486A52038770}"/>
              </a:ext>
            </a:extLst>
          </p:cNvPr>
          <p:cNvCxnSpPr>
            <a:stCxn id="42" idx="3"/>
            <a:endCxn id="43"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CF5239C-E337-439C-AAF7-86763AE1F214}"/>
              </a:ext>
            </a:extLst>
          </p:cNvPr>
          <p:cNvCxnSpPr>
            <a:cxnSpLocks/>
            <a:stCxn id="43" idx="3"/>
            <a:endCxn id="44"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19B47B-93FB-4969-AA49-C26740675D98}"/>
              </a:ext>
            </a:extLst>
          </p:cNvPr>
          <p:cNvCxnSpPr>
            <a:stCxn id="44" idx="3"/>
            <a:endCxn id="40"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6" name="Arrow: Up 15">
            <a:extLst>
              <a:ext uri="{FF2B5EF4-FFF2-40B4-BE49-F238E27FC236}">
                <a16:creationId xmlns:a16="http://schemas.microsoft.com/office/drawing/2014/main" id="{6208E685-8C0C-4FC6-A28F-4CEA981521D1}"/>
              </a:ext>
            </a:extLst>
          </p:cNvPr>
          <p:cNvSpPr/>
          <p:nvPr/>
        </p:nvSpPr>
        <p:spPr>
          <a:xfrm>
            <a:off x="2343645"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A causes B</a:t>
            </a:r>
          </a:p>
        </p:txBody>
      </p:sp>
      <p:sp>
        <p:nvSpPr>
          <p:cNvPr id="18" name="Rectangle 17">
            <a:extLst>
              <a:ext uri="{FF2B5EF4-FFF2-40B4-BE49-F238E27FC236}">
                <a16:creationId xmlns:a16="http://schemas.microsoft.com/office/drawing/2014/main" id="{99FF7040-E8C4-443B-80DA-D289DDFDF0D8}"/>
              </a:ext>
            </a:extLst>
          </p:cNvPr>
          <p:cNvSpPr/>
          <p:nvPr/>
        </p:nvSpPr>
        <p:spPr>
          <a:xfrm>
            <a:off x="2246303" y="4368707"/>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434BB3C1-2706-454D-820E-D92831DF9F70}"/>
              </a:ext>
            </a:extLst>
          </p:cNvPr>
          <p:cNvSpPr/>
          <p:nvPr/>
        </p:nvSpPr>
        <p:spPr>
          <a:xfrm>
            <a:off x="3940051"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8" name="Arrow: Up 27">
            <a:extLst>
              <a:ext uri="{FF2B5EF4-FFF2-40B4-BE49-F238E27FC236}">
                <a16:creationId xmlns:a16="http://schemas.microsoft.com/office/drawing/2014/main" id="{1FD98799-066A-4093-BEB8-D11AF2CA38B8}"/>
              </a:ext>
            </a:extLst>
          </p:cNvPr>
          <p:cNvSpPr/>
          <p:nvPr/>
        </p:nvSpPr>
        <p:spPr>
          <a:xfrm>
            <a:off x="3940051"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B causes C</a:t>
            </a:r>
          </a:p>
        </p:txBody>
      </p:sp>
      <p:sp>
        <p:nvSpPr>
          <p:cNvPr id="29" name="Arrow: Up 28">
            <a:extLst>
              <a:ext uri="{FF2B5EF4-FFF2-40B4-BE49-F238E27FC236}">
                <a16:creationId xmlns:a16="http://schemas.microsoft.com/office/drawing/2014/main" id="{BCE39F7D-3165-43A1-8909-96F6945D8C63}"/>
              </a:ext>
            </a:extLst>
          </p:cNvPr>
          <p:cNvSpPr/>
          <p:nvPr/>
        </p:nvSpPr>
        <p:spPr>
          <a:xfrm>
            <a:off x="5536457"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C causes D</a:t>
            </a:r>
          </a:p>
        </p:txBody>
      </p:sp>
      <p:sp>
        <p:nvSpPr>
          <p:cNvPr id="30" name="Arrow: Up 29">
            <a:extLst>
              <a:ext uri="{FF2B5EF4-FFF2-40B4-BE49-F238E27FC236}">
                <a16:creationId xmlns:a16="http://schemas.microsoft.com/office/drawing/2014/main" id="{1506917A-E5F0-42D2-BD9A-58020A90CFF7}"/>
              </a:ext>
            </a:extLst>
          </p:cNvPr>
          <p:cNvSpPr/>
          <p:nvPr/>
        </p:nvSpPr>
        <p:spPr>
          <a:xfrm>
            <a:off x="7132862"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D causes E</a:t>
            </a:r>
          </a:p>
        </p:txBody>
      </p:sp>
      <p:sp>
        <p:nvSpPr>
          <p:cNvPr id="31" name="Rectangle 30">
            <a:extLst>
              <a:ext uri="{FF2B5EF4-FFF2-40B4-BE49-F238E27FC236}">
                <a16:creationId xmlns:a16="http://schemas.microsoft.com/office/drawing/2014/main" id="{41923749-B27B-4431-AA6B-FCE172DED63C}"/>
              </a:ext>
            </a:extLst>
          </p:cNvPr>
          <p:cNvSpPr/>
          <p:nvPr/>
        </p:nvSpPr>
        <p:spPr>
          <a:xfrm>
            <a:off x="5633799"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AF90A1C0-C477-49BE-8C0E-88D9407F7315}"/>
              </a:ext>
            </a:extLst>
          </p:cNvPr>
          <p:cNvSpPr/>
          <p:nvPr/>
        </p:nvSpPr>
        <p:spPr>
          <a:xfrm>
            <a:off x="7327546"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8684719" cy="430887"/>
          </a:xfrm>
          <a:prstGeom prst="rect">
            <a:avLst/>
          </a:prstGeom>
          <a:noFill/>
        </p:spPr>
        <p:txBody>
          <a:bodyPr wrap="square" rtlCol="0">
            <a:spAutoFit/>
          </a:bodyPr>
          <a:lstStyle/>
          <a:p>
            <a:r>
              <a:rPr lang="en-US" sz="1100" b="1" dirty="0"/>
              <a:t>PART II:</a:t>
            </a:r>
          </a:p>
          <a:p>
            <a:r>
              <a:rPr lang="en-US" sz="1100" dirty="0"/>
              <a:t>Write a few words describing </a:t>
            </a:r>
            <a:r>
              <a:rPr lang="en-US" sz="1100" b="1" dirty="0"/>
              <a:t>how</a:t>
            </a:r>
            <a:r>
              <a:rPr lang="en-US" sz="1100" dirty="0"/>
              <a:t> factors in A cause increases in factors in B, how B causes increases in C, and so on. </a:t>
            </a:r>
          </a:p>
        </p:txBody>
      </p:sp>
      <p:sp>
        <p:nvSpPr>
          <p:cNvPr id="49" name="Rectangle: Rounded Corners 48">
            <a:extLst>
              <a:ext uri="{FF2B5EF4-FFF2-40B4-BE49-F238E27FC236}">
                <a16:creationId xmlns:a16="http://schemas.microsoft.com/office/drawing/2014/main" id="{6B1702A1-BDD9-4DC6-917D-90FDCD57B1D7}"/>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Tree>
    <p:extLst>
      <p:ext uri="{BB962C8B-B14F-4D97-AF65-F5344CB8AC3E}">
        <p14:creationId xmlns:p14="http://schemas.microsoft.com/office/powerpoint/2010/main" val="107224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54D8496-C95A-4DCF-AD38-70F7CF659304}"/>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41" name="Rectangle 40">
            <a:extLst>
              <a:ext uri="{FF2B5EF4-FFF2-40B4-BE49-F238E27FC236}">
                <a16:creationId xmlns:a16="http://schemas.microsoft.com/office/drawing/2014/main" id="{C7C3FA06-D9E4-475F-8BAC-47BC591283DE}"/>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42" name="Rectangle 41">
            <a:extLst>
              <a:ext uri="{FF2B5EF4-FFF2-40B4-BE49-F238E27FC236}">
                <a16:creationId xmlns:a16="http://schemas.microsoft.com/office/drawing/2014/main" id="{84784A2E-1177-4C6C-BA03-55B19B8C1B8D}"/>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43" name="Rectangle 42">
            <a:extLst>
              <a:ext uri="{FF2B5EF4-FFF2-40B4-BE49-F238E27FC236}">
                <a16:creationId xmlns:a16="http://schemas.microsoft.com/office/drawing/2014/main" id="{3B3FA010-8FBA-454B-BAE6-F325AE97DEE8}"/>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44" name="Rectangle 43">
            <a:extLst>
              <a:ext uri="{FF2B5EF4-FFF2-40B4-BE49-F238E27FC236}">
                <a16:creationId xmlns:a16="http://schemas.microsoft.com/office/drawing/2014/main" id="{8D9CEB7F-468E-410C-B454-4935FCE40F71}"/>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45" name="Straight Arrow Connector 44">
            <a:extLst>
              <a:ext uri="{FF2B5EF4-FFF2-40B4-BE49-F238E27FC236}">
                <a16:creationId xmlns:a16="http://schemas.microsoft.com/office/drawing/2014/main" id="{4CF86E92-96BA-4246-BA23-DD11A55DE731}"/>
              </a:ext>
            </a:extLst>
          </p:cNvPr>
          <p:cNvCxnSpPr>
            <a:stCxn id="41" idx="3"/>
            <a:endCxn id="4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1ECA01-DE95-4B97-AA72-486A52038770}"/>
              </a:ext>
            </a:extLst>
          </p:cNvPr>
          <p:cNvCxnSpPr>
            <a:stCxn id="42" idx="3"/>
            <a:endCxn id="43"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CF5239C-E337-439C-AAF7-86763AE1F214}"/>
              </a:ext>
            </a:extLst>
          </p:cNvPr>
          <p:cNvCxnSpPr>
            <a:cxnSpLocks/>
            <a:stCxn id="43" idx="3"/>
            <a:endCxn id="44"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19B47B-93FB-4969-AA49-C26740675D98}"/>
              </a:ext>
            </a:extLst>
          </p:cNvPr>
          <p:cNvCxnSpPr>
            <a:stCxn id="44" idx="3"/>
            <a:endCxn id="40"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6" name="Arrow: Up 15">
            <a:extLst>
              <a:ext uri="{FF2B5EF4-FFF2-40B4-BE49-F238E27FC236}">
                <a16:creationId xmlns:a16="http://schemas.microsoft.com/office/drawing/2014/main" id="{6208E685-8C0C-4FC6-A28F-4CEA981521D1}"/>
              </a:ext>
            </a:extLst>
          </p:cNvPr>
          <p:cNvSpPr/>
          <p:nvPr/>
        </p:nvSpPr>
        <p:spPr>
          <a:xfrm>
            <a:off x="2343645"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A causes B</a:t>
            </a:r>
          </a:p>
        </p:txBody>
      </p:sp>
      <p:sp>
        <p:nvSpPr>
          <p:cNvPr id="18" name="Rectangle 17">
            <a:extLst>
              <a:ext uri="{FF2B5EF4-FFF2-40B4-BE49-F238E27FC236}">
                <a16:creationId xmlns:a16="http://schemas.microsoft.com/office/drawing/2014/main" id="{99FF7040-E8C4-443B-80DA-D289DDFDF0D8}"/>
              </a:ext>
            </a:extLst>
          </p:cNvPr>
          <p:cNvSpPr/>
          <p:nvPr/>
        </p:nvSpPr>
        <p:spPr>
          <a:xfrm>
            <a:off x="2246303" y="4368707"/>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t>Demand for food, burning fuel for transport and production, removal of waste (plastics especially)</a:t>
            </a:r>
          </a:p>
        </p:txBody>
      </p:sp>
      <p:sp>
        <p:nvSpPr>
          <p:cNvPr id="26" name="Rectangle 25">
            <a:extLst>
              <a:ext uri="{FF2B5EF4-FFF2-40B4-BE49-F238E27FC236}">
                <a16:creationId xmlns:a16="http://schemas.microsoft.com/office/drawing/2014/main" id="{434BB3C1-2706-454D-820E-D92831DF9F70}"/>
              </a:ext>
            </a:extLst>
          </p:cNvPr>
          <p:cNvSpPr/>
          <p:nvPr/>
        </p:nvSpPr>
        <p:spPr>
          <a:xfrm>
            <a:off x="3940051"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Industry: </a:t>
            </a:r>
            <a:r>
              <a:rPr lang="en-US" sz="1200" dirty="0"/>
              <a:t>Burning fuel and production processes produces both CO2 and CH4</a:t>
            </a:r>
          </a:p>
          <a:p>
            <a:pPr algn="ctr"/>
            <a:r>
              <a:rPr lang="en-US" sz="1200" b="1" dirty="0"/>
              <a:t>Agriculture: </a:t>
            </a:r>
            <a:r>
              <a:rPr lang="en-US" sz="1200" dirty="0"/>
              <a:t>Clearing land, mechanized production cause both; producing meat causes CH4</a:t>
            </a:r>
          </a:p>
        </p:txBody>
      </p:sp>
      <p:sp>
        <p:nvSpPr>
          <p:cNvPr id="28" name="Arrow: Up 27">
            <a:extLst>
              <a:ext uri="{FF2B5EF4-FFF2-40B4-BE49-F238E27FC236}">
                <a16:creationId xmlns:a16="http://schemas.microsoft.com/office/drawing/2014/main" id="{1FD98799-066A-4093-BEB8-D11AF2CA38B8}"/>
              </a:ext>
            </a:extLst>
          </p:cNvPr>
          <p:cNvSpPr/>
          <p:nvPr/>
        </p:nvSpPr>
        <p:spPr>
          <a:xfrm>
            <a:off x="3940051"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B causes C</a:t>
            </a:r>
          </a:p>
        </p:txBody>
      </p:sp>
      <p:sp>
        <p:nvSpPr>
          <p:cNvPr id="29" name="Arrow: Up 28">
            <a:extLst>
              <a:ext uri="{FF2B5EF4-FFF2-40B4-BE49-F238E27FC236}">
                <a16:creationId xmlns:a16="http://schemas.microsoft.com/office/drawing/2014/main" id="{BCE39F7D-3165-43A1-8909-96F6945D8C63}"/>
              </a:ext>
            </a:extLst>
          </p:cNvPr>
          <p:cNvSpPr/>
          <p:nvPr/>
        </p:nvSpPr>
        <p:spPr>
          <a:xfrm>
            <a:off x="5536457"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C causes D</a:t>
            </a:r>
          </a:p>
        </p:txBody>
      </p:sp>
      <p:sp>
        <p:nvSpPr>
          <p:cNvPr id="30" name="Arrow: Up 29">
            <a:extLst>
              <a:ext uri="{FF2B5EF4-FFF2-40B4-BE49-F238E27FC236}">
                <a16:creationId xmlns:a16="http://schemas.microsoft.com/office/drawing/2014/main" id="{1506917A-E5F0-42D2-BD9A-58020A90CFF7}"/>
              </a:ext>
            </a:extLst>
          </p:cNvPr>
          <p:cNvSpPr/>
          <p:nvPr/>
        </p:nvSpPr>
        <p:spPr>
          <a:xfrm>
            <a:off x="7132862" y="3885567"/>
            <a:ext cx="1577598" cy="354140"/>
          </a:xfrm>
          <a:prstGeom prst="upArrow">
            <a:avLst>
              <a:gd name="adj1" fmla="val 54220"/>
              <a:gd name="adj2" fmla="val 445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D causes E</a:t>
            </a:r>
          </a:p>
        </p:txBody>
      </p:sp>
      <p:sp>
        <p:nvSpPr>
          <p:cNvPr id="31" name="Rectangle 30">
            <a:extLst>
              <a:ext uri="{FF2B5EF4-FFF2-40B4-BE49-F238E27FC236}">
                <a16:creationId xmlns:a16="http://schemas.microsoft.com/office/drawing/2014/main" id="{41923749-B27B-4431-AA6B-FCE172DED63C}"/>
              </a:ext>
            </a:extLst>
          </p:cNvPr>
          <p:cNvSpPr/>
          <p:nvPr/>
        </p:nvSpPr>
        <p:spPr>
          <a:xfrm>
            <a:off x="5633799"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t>Increase in atmospheric concentration of both CO</a:t>
            </a:r>
            <a:r>
              <a:rPr lang="en-US" sz="1200" baseline="-25000"/>
              <a:t>2</a:t>
            </a:r>
            <a:r>
              <a:rPr lang="en-US" sz="1200"/>
              <a:t> and CH</a:t>
            </a:r>
            <a:r>
              <a:rPr lang="en-US" sz="1200" baseline="-25000"/>
              <a:t>4</a:t>
            </a:r>
            <a:r>
              <a:rPr lang="en-US" sz="1200"/>
              <a:t> causes warmer air at all levels</a:t>
            </a:r>
          </a:p>
        </p:txBody>
      </p:sp>
      <p:sp>
        <p:nvSpPr>
          <p:cNvPr id="32" name="Rectangle 31">
            <a:extLst>
              <a:ext uri="{FF2B5EF4-FFF2-40B4-BE49-F238E27FC236}">
                <a16:creationId xmlns:a16="http://schemas.microsoft.com/office/drawing/2014/main" id="{AF90A1C0-C477-49BE-8C0E-88D9407F7315}"/>
              </a:ext>
            </a:extLst>
          </p:cNvPr>
          <p:cNvSpPr/>
          <p:nvPr/>
        </p:nvSpPr>
        <p:spPr>
          <a:xfrm>
            <a:off x="7327546" y="4368706"/>
            <a:ext cx="1577598" cy="1854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Melting ice caps and increased moisture and thermal capacity both contribute to rising sea level</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8684719" cy="430887"/>
          </a:xfrm>
          <a:prstGeom prst="rect">
            <a:avLst/>
          </a:prstGeom>
          <a:noFill/>
        </p:spPr>
        <p:txBody>
          <a:bodyPr wrap="square" rtlCol="0">
            <a:spAutoFit/>
          </a:bodyPr>
          <a:lstStyle/>
          <a:p>
            <a:r>
              <a:rPr lang="en-US" sz="1100" b="1" dirty="0"/>
              <a:t>PART II:  </a:t>
            </a:r>
            <a:r>
              <a:rPr lang="en-US" sz="1100" b="1" dirty="0">
                <a:solidFill>
                  <a:srgbClr val="C00000"/>
                </a:solidFill>
              </a:rPr>
              <a:t>solution</a:t>
            </a:r>
          </a:p>
          <a:p>
            <a:r>
              <a:rPr lang="en-US" sz="1100" dirty="0"/>
              <a:t>Write a few words describing how factors in A cause increases in factors in B, how B causes increases in C, and so on. </a:t>
            </a:r>
          </a:p>
        </p:txBody>
      </p:sp>
      <p:sp>
        <p:nvSpPr>
          <p:cNvPr id="49" name="Rectangle: Rounded Corners 48">
            <a:extLst>
              <a:ext uri="{FF2B5EF4-FFF2-40B4-BE49-F238E27FC236}">
                <a16:creationId xmlns:a16="http://schemas.microsoft.com/office/drawing/2014/main" id="{6B1702A1-BDD9-4DC6-917D-90FDCD57B1D7}"/>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Tree>
    <p:extLst>
      <p:ext uri="{BB962C8B-B14F-4D97-AF65-F5344CB8AC3E}">
        <p14:creationId xmlns:p14="http://schemas.microsoft.com/office/powerpoint/2010/main" val="197740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C98DD17-7682-4EA8-A6DC-2C03D2199285}"/>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17" name="Rectangle 16">
            <a:extLst>
              <a:ext uri="{FF2B5EF4-FFF2-40B4-BE49-F238E27FC236}">
                <a16:creationId xmlns:a16="http://schemas.microsoft.com/office/drawing/2014/main" id="{1969446B-C19B-4D82-BB4E-B5E427506972}"/>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82" name="Rectangle 81">
            <a:extLst>
              <a:ext uri="{FF2B5EF4-FFF2-40B4-BE49-F238E27FC236}">
                <a16:creationId xmlns:a16="http://schemas.microsoft.com/office/drawing/2014/main" id="{635C0812-6E8D-41C3-8FA4-53A0B77A5A8F}"/>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84" name="Rectangle 83">
            <a:extLst>
              <a:ext uri="{FF2B5EF4-FFF2-40B4-BE49-F238E27FC236}">
                <a16:creationId xmlns:a16="http://schemas.microsoft.com/office/drawing/2014/main" id="{A5010025-B7A8-4C0D-AA66-75C492F431BB}"/>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85" name="Rectangle 84">
            <a:extLst>
              <a:ext uri="{FF2B5EF4-FFF2-40B4-BE49-F238E27FC236}">
                <a16:creationId xmlns:a16="http://schemas.microsoft.com/office/drawing/2014/main" id="{68AE1423-B54C-4D60-85B5-268570827690}"/>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20" name="Straight Arrow Connector 19">
            <a:extLst>
              <a:ext uri="{FF2B5EF4-FFF2-40B4-BE49-F238E27FC236}">
                <a16:creationId xmlns:a16="http://schemas.microsoft.com/office/drawing/2014/main" id="{9348F0A5-F7BB-4CED-986F-924426CEEE11}"/>
              </a:ext>
            </a:extLst>
          </p:cNvPr>
          <p:cNvCxnSpPr>
            <a:stCxn id="17" idx="3"/>
            <a:endCxn id="8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D06B74-D2AC-41B6-B637-66E755DAD9FF}"/>
              </a:ext>
            </a:extLst>
          </p:cNvPr>
          <p:cNvCxnSpPr>
            <a:stCxn id="82" idx="3"/>
            <a:endCxn id="84"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5C0652-B5F2-4FB4-B097-2237DB287A8F}"/>
              </a:ext>
            </a:extLst>
          </p:cNvPr>
          <p:cNvCxnSpPr>
            <a:cxnSpLocks/>
            <a:stCxn id="84" idx="3"/>
            <a:endCxn id="85"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5747B7-0155-407F-B4B3-87015A755F8F}"/>
              </a:ext>
            </a:extLst>
          </p:cNvPr>
          <p:cNvCxnSpPr>
            <a:stCxn id="85" idx="3"/>
            <a:endCxn id="21"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6" y="82576"/>
            <a:ext cx="4515230" cy="430887"/>
          </a:xfrm>
          <a:prstGeom prst="rect">
            <a:avLst/>
          </a:prstGeom>
          <a:noFill/>
        </p:spPr>
        <p:txBody>
          <a:bodyPr wrap="square" rtlCol="0">
            <a:spAutoFit/>
          </a:bodyPr>
          <a:lstStyle/>
          <a:p>
            <a:r>
              <a:rPr lang="en-US" sz="1100" b="1" dirty="0"/>
              <a:t>PART III: </a:t>
            </a:r>
          </a:p>
          <a:p>
            <a:r>
              <a:rPr lang="en-US" sz="1100" dirty="0"/>
              <a:t>Now consider how increases in these factors could affect natural hazards. </a:t>
            </a:r>
          </a:p>
        </p:txBody>
      </p:sp>
      <p:sp>
        <p:nvSpPr>
          <p:cNvPr id="35" name="Rectangle: Rounded Corners 34">
            <a:extLst>
              <a:ext uri="{FF2B5EF4-FFF2-40B4-BE49-F238E27FC236}">
                <a16:creationId xmlns:a16="http://schemas.microsoft.com/office/drawing/2014/main" id="{FF0E08A1-C72D-4E5E-9D9F-8A54616C74CC}"/>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38" name="Rectangle: Rounded Corners 37">
            <a:extLst>
              <a:ext uri="{FF2B5EF4-FFF2-40B4-BE49-F238E27FC236}">
                <a16:creationId xmlns:a16="http://schemas.microsoft.com/office/drawing/2014/main" id="{1D9989DC-0EAF-4A23-92EB-2778CFA467E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39" name="Rectangle: Rounded Corners 38">
            <a:extLst>
              <a:ext uri="{FF2B5EF4-FFF2-40B4-BE49-F238E27FC236}">
                <a16:creationId xmlns:a16="http://schemas.microsoft.com/office/drawing/2014/main" id="{16C1D517-DC7E-40D1-82CD-EF135745F757}"/>
              </a:ext>
            </a:extLst>
          </p:cNvPr>
          <p:cNvSpPr/>
          <p:nvPr/>
        </p:nvSpPr>
        <p:spPr>
          <a:xfrm>
            <a:off x="9692327" y="3899348"/>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40" name="Rectangle: Rounded Corners 39">
            <a:extLst>
              <a:ext uri="{FF2B5EF4-FFF2-40B4-BE49-F238E27FC236}">
                <a16:creationId xmlns:a16="http://schemas.microsoft.com/office/drawing/2014/main" id="{6432260A-9FCF-47DE-A56B-74FF572B6EAA}"/>
              </a:ext>
            </a:extLst>
          </p:cNvPr>
          <p:cNvSpPr/>
          <p:nvPr/>
        </p:nvSpPr>
        <p:spPr>
          <a:xfrm>
            <a:off x="10418463" y="2620934"/>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41" name="Rectangle: Rounded Corners 40">
            <a:extLst>
              <a:ext uri="{FF2B5EF4-FFF2-40B4-BE49-F238E27FC236}">
                <a16:creationId xmlns:a16="http://schemas.microsoft.com/office/drawing/2014/main" id="{B2649E61-DD82-4A39-9179-1301DB69BE77}"/>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42" name="Rectangle: Rounded Corners 41">
            <a:extLst>
              <a:ext uri="{FF2B5EF4-FFF2-40B4-BE49-F238E27FC236}">
                <a16:creationId xmlns:a16="http://schemas.microsoft.com/office/drawing/2014/main" id="{5EB4DE37-EE7E-4211-9E30-9E648AB21796}"/>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43" name="Rectangle: Rounded Corners 42">
            <a:extLst>
              <a:ext uri="{FF2B5EF4-FFF2-40B4-BE49-F238E27FC236}">
                <a16:creationId xmlns:a16="http://schemas.microsoft.com/office/drawing/2014/main" id="{9335DB16-9C84-4146-A109-3D80DB81C212}"/>
              </a:ext>
            </a:extLst>
          </p:cNvPr>
          <p:cNvSpPr/>
          <p:nvPr/>
        </p:nvSpPr>
        <p:spPr>
          <a:xfrm>
            <a:off x="9692327" y="518888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Tree>
    <p:extLst>
      <p:ext uri="{BB962C8B-B14F-4D97-AF65-F5344CB8AC3E}">
        <p14:creationId xmlns:p14="http://schemas.microsoft.com/office/powerpoint/2010/main" val="419653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969446B-C19B-4D82-BB4E-B5E427506972}"/>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8269083" cy="600164"/>
          </a:xfrm>
          <a:prstGeom prst="rect">
            <a:avLst/>
          </a:prstGeom>
          <a:noFill/>
        </p:spPr>
        <p:txBody>
          <a:bodyPr wrap="square" rtlCol="0">
            <a:spAutoFit/>
          </a:bodyPr>
          <a:lstStyle/>
          <a:p>
            <a:r>
              <a:rPr lang="en-US" sz="1100" b="1" dirty="0"/>
              <a:t>PART IIIa:  </a:t>
            </a:r>
            <a:r>
              <a:rPr lang="en-US" sz="1100" b="1" dirty="0">
                <a:solidFill>
                  <a:srgbClr val="C00000"/>
                </a:solidFill>
              </a:rPr>
              <a:t>solution</a:t>
            </a:r>
          </a:p>
          <a:p>
            <a:r>
              <a:rPr lang="en-US" sz="1100" dirty="0"/>
              <a:t>Put hazard(s) caused DIRECTLY by increases in A into GREEN box. </a:t>
            </a:r>
          </a:p>
          <a:p>
            <a:r>
              <a:rPr lang="en-US" sz="1100" dirty="0"/>
              <a:t>Write a (very) short explanation of how factors in A can cause increases in frequency or severity of hazards you place in the GREEN box.</a:t>
            </a:r>
          </a:p>
        </p:txBody>
      </p:sp>
      <p:sp>
        <p:nvSpPr>
          <p:cNvPr id="27" name="Rectangle 26">
            <a:extLst>
              <a:ext uri="{FF2B5EF4-FFF2-40B4-BE49-F238E27FC236}">
                <a16:creationId xmlns:a16="http://schemas.microsoft.com/office/drawing/2014/main" id="{121DC2B0-14D4-45A5-A282-FD33B67EC721}"/>
              </a:ext>
            </a:extLst>
          </p:cNvPr>
          <p:cNvSpPr/>
          <p:nvPr/>
        </p:nvSpPr>
        <p:spPr>
          <a:xfrm>
            <a:off x="2504186" y="4078338"/>
            <a:ext cx="3311952" cy="2119549"/>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t>Hazards caused DIRECTLY by A:</a:t>
            </a:r>
          </a:p>
        </p:txBody>
      </p:sp>
      <p:sp>
        <p:nvSpPr>
          <p:cNvPr id="28" name="Rectangle: Rounded Corners 27">
            <a:extLst>
              <a:ext uri="{FF2B5EF4-FFF2-40B4-BE49-F238E27FC236}">
                <a16:creationId xmlns:a16="http://schemas.microsoft.com/office/drawing/2014/main" id="{E9771104-90BB-4493-8F2B-F03C8D55278F}"/>
              </a:ext>
            </a:extLst>
          </p:cNvPr>
          <p:cNvSpPr/>
          <p:nvPr/>
        </p:nvSpPr>
        <p:spPr>
          <a:xfrm>
            <a:off x="3172254" y="4556749"/>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
        <p:nvSpPr>
          <p:cNvPr id="29" name="Rectangle 28">
            <a:extLst>
              <a:ext uri="{FF2B5EF4-FFF2-40B4-BE49-F238E27FC236}">
                <a16:creationId xmlns:a16="http://schemas.microsoft.com/office/drawing/2014/main" id="{B74B4EEF-8084-416C-A50A-224B2F4956B0}"/>
              </a:ext>
            </a:extLst>
          </p:cNvPr>
          <p:cNvSpPr/>
          <p:nvPr/>
        </p:nvSpPr>
        <p:spPr>
          <a:xfrm>
            <a:off x="5915175" y="4078337"/>
            <a:ext cx="3311952" cy="2119549"/>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t>Short explanation:</a:t>
            </a:r>
          </a:p>
          <a:p>
            <a:endParaRPr lang="en-US" sz="1200" dirty="0"/>
          </a:p>
        </p:txBody>
      </p:sp>
      <p:cxnSp>
        <p:nvCxnSpPr>
          <p:cNvPr id="30" name="Straight Arrow Connector 29">
            <a:extLst>
              <a:ext uri="{FF2B5EF4-FFF2-40B4-BE49-F238E27FC236}">
                <a16:creationId xmlns:a16="http://schemas.microsoft.com/office/drawing/2014/main" id="{49C30340-FF46-48CD-A6D9-7B4A3995C4BE}"/>
              </a:ext>
            </a:extLst>
          </p:cNvPr>
          <p:cNvCxnSpPr>
            <a:cxnSpLocks/>
            <a:stCxn id="17" idx="3"/>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3FB226A-CA6C-4DF2-960E-46EC1C626D89}"/>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9692327" y="3899348"/>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10418463" y="2620934"/>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Tree>
    <p:extLst>
      <p:ext uri="{BB962C8B-B14F-4D97-AF65-F5344CB8AC3E}">
        <p14:creationId xmlns:p14="http://schemas.microsoft.com/office/powerpoint/2010/main" val="126195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74B4EEF-8084-416C-A50A-224B2F4956B0}"/>
              </a:ext>
            </a:extLst>
          </p:cNvPr>
          <p:cNvSpPr/>
          <p:nvPr/>
        </p:nvSpPr>
        <p:spPr>
          <a:xfrm>
            <a:off x="5915175" y="4078337"/>
            <a:ext cx="3311952" cy="2119549"/>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t>Short explanation:</a:t>
            </a:r>
          </a:p>
          <a:p>
            <a:r>
              <a:rPr lang="en-US" sz="1200" b="1" dirty="0"/>
              <a:t>E: </a:t>
            </a:r>
            <a:r>
              <a:rPr lang="en-US" sz="1200" dirty="0"/>
              <a:t>Ground water, CO2 injection, fracking, etc.</a:t>
            </a:r>
          </a:p>
          <a:p>
            <a:endParaRPr lang="en-US" sz="1200" dirty="0"/>
          </a:p>
          <a:p>
            <a:r>
              <a:rPr lang="en-US" sz="1200" b="1" dirty="0"/>
              <a:t>L: </a:t>
            </a:r>
            <a:r>
              <a:rPr lang="en-US" sz="1200" dirty="0"/>
              <a:t>land-use practices such as clear-cut forestry, poor engineering practices, etc.</a:t>
            </a:r>
          </a:p>
        </p:txBody>
      </p:sp>
      <p:sp>
        <p:nvSpPr>
          <p:cNvPr id="27" name="Rectangle 26">
            <a:extLst>
              <a:ext uri="{FF2B5EF4-FFF2-40B4-BE49-F238E27FC236}">
                <a16:creationId xmlns:a16="http://schemas.microsoft.com/office/drawing/2014/main" id="{121DC2B0-14D4-45A5-A282-FD33B67EC721}"/>
              </a:ext>
            </a:extLst>
          </p:cNvPr>
          <p:cNvSpPr/>
          <p:nvPr/>
        </p:nvSpPr>
        <p:spPr>
          <a:xfrm>
            <a:off x="2504186" y="4078338"/>
            <a:ext cx="3311952" cy="2119549"/>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t>Hazards caused DIRECTLY by B:</a:t>
            </a:r>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2964873" y="4681331"/>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3327941" y="5401443"/>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8909163" cy="600164"/>
          </a:xfrm>
          <a:prstGeom prst="rect">
            <a:avLst/>
          </a:prstGeom>
          <a:noFill/>
        </p:spPr>
        <p:txBody>
          <a:bodyPr wrap="square" rtlCol="0">
            <a:spAutoFit/>
          </a:bodyPr>
          <a:lstStyle/>
          <a:p>
            <a:r>
              <a:rPr lang="en-US" sz="1100" b="1" dirty="0"/>
              <a:t>PART </a:t>
            </a:r>
            <a:r>
              <a:rPr lang="en-US" sz="1100" b="1" dirty="0" err="1"/>
              <a:t>IIIb</a:t>
            </a:r>
            <a:r>
              <a:rPr lang="en-US" sz="1100" b="1" dirty="0"/>
              <a:t>:  </a:t>
            </a:r>
            <a:r>
              <a:rPr lang="en-US" sz="1100" b="1" dirty="0">
                <a:solidFill>
                  <a:srgbClr val="C00000"/>
                </a:solidFill>
              </a:rPr>
              <a:t>solution</a:t>
            </a:r>
          </a:p>
          <a:p>
            <a:r>
              <a:rPr lang="en-US" sz="1100" dirty="0"/>
              <a:t>Put hazard(s) caused DIRECTLY by increases in B into GREEN box. </a:t>
            </a:r>
          </a:p>
          <a:p>
            <a:r>
              <a:rPr lang="en-US" sz="1100" dirty="0"/>
              <a:t>Write a (very) short explanation of how factors in B can cause increases in frequency or severity of hazards you place in the GREEN box.</a:t>
            </a:r>
          </a:p>
        </p:txBody>
      </p:sp>
      <p:sp>
        <p:nvSpPr>
          <p:cNvPr id="16" name="Rectangle 15">
            <a:extLst>
              <a:ext uri="{FF2B5EF4-FFF2-40B4-BE49-F238E27FC236}">
                <a16:creationId xmlns:a16="http://schemas.microsoft.com/office/drawing/2014/main" id="{CD7876F6-A0FB-4D7C-8D7A-79E00B55EE82}"/>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cxnSp>
        <p:nvCxnSpPr>
          <p:cNvPr id="18" name="Straight Arrow Connector 17">
            <a:extLst>
              <a:ext uri="{FF2B5EF4-FFF2-40B4-BE49-F238E27FC236}">
                <a16:creationId xmlns:a16="http://schemas.microsoft.com/office/drawing/2014/main" id="{CC791DD2-C055-4D90-B253-1C64BBEEE834}"/>
              </a:ext>
            </a:extLst>
          </p:cNvPr>
          <p:cNvCxnSpPr>
            <a:endCxn id="16"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74E97B-60C2-4716-8FA1-02D8E1CB602F}"/>
              </a:ext>
            </a:extLst>
          </p:cNvPr>
          <p:cNvCxnSpPr>
            <a:stCxn id="16" idx="3"/>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3F77137F-2978-4D90-82C2-5AE1522318AE}"/>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21" name="Rectangle: Rounded Corners 20">
            <a:extLst>
              <a:ext uri="{FF2B5EF4-FFF2-40B4-BE49-F238E27FC236}">
                <a16:creationId xmlns:a16="http://schemas.microsoft.com/office/drawing/2014/main" id="{DE86415E-525A-46F4-BB14-0F52966195FD}"/>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Tree>
    <p:extLst>
      <p:ext uri="{BB962C8B-B14F-4D97-AF65-F5344CB8AC3E}">
        <p14:creationId xmlns:p14="http://schemas.microsoft.com/office/powerpoint/2010/main" val="426711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9692327" y="3899348"/>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10418463" y="2620934"/>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225047" cy="600164"/>
          </a:xfrm>
          <a:prstGeom prst="rect">
            <a:avLst/>
          </a:prstGeom>
          <a:noFill/>
        </p:spPr>
        <p:txBody>
          <a:bodyPr wrap="square" rtlCol="0">
            <a:spAutoFit/>
          </a:bodyPr>
          <a:lstStyle/>
          <a:p>
            <a:r>
              <a:rPr lang="en-US" sz="1100" b="1" dirty="0"/>
              <a:t>PART IIIc:  </a:t>
            </a:r>
            <a:r>
              <a:rPr lang="en-US" sz="1100" b="1" dirty="0">
                <a:solidFill>
                  <a:srgbClr val="C00000"/>
                </a:solidFill>
              </a:rPr>
              <a:t>solution</a:t>
            </a:r>
          </a:p>
          <a:p>
            <a:r>
              <a:rPr lang="en-US" sz="1100" dirty="0"/>
              <a:t>Put hazard(s) caused DIRECTLY by increases in C into GREEN box. </a:t>
            </a:r>
          </a:p>
          <a:p>
            <a:r>
              <a:rPr lang="en-US" sz="1100" dirty="0"/>
              <a:t>Write a (very) short explanation of how factors in C can cause increases in frequency or severity of hazards you place in the GREEN box.</a:t>
            </a:r>
          </a:p>
        </p:txBody>
      </p:sp>
      <p:sp>
        <p:nvSpPr>
          <p:cNvPr id="27" name="Rectangle 26">
            <a:extLst>
              <a:ext uri="{FF2B5EF4-FFF2-40B4-BE49-F238E27FC236}">
                <a16:creationId xmlns:a16="http://schemas.microsoft.com/office/drawing/2014/main" id="{121DC2B0-14D4-45A5-A282-FD33B67EC721}"/>
              </a:ext>
            </a:extLst>
          </p:cNvPr>
          <p:cNvSpPr/>
          <p:nvPr/>
        </p:nvSpPr>
        <p:spPr>
          <a:xfrm>
            <a:off x="2504186" y="4078338"/>
            <a:ext cx="3311952" cy="2119549"/>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t>Hazards caused DIRECTLY by C:</a:t>
            </a:r>
          </a:p>
        </p:txBody>
      </p:sp>
      <p:sp>
        <p:nvSpPr>
          <p:cNvPr id="28" name="Rectangle: Rounded Corners 27">
            <a:extLst>
              <a:ext uri="{FF2B5EF4-FFF2-40B4-BE49-F238E27FC236}">
                <a16:creationId xmlns:a16="http://schemas.microsoft.com/office/drawing/2014/main" id="{E9771104-90BB-4493-8F2B-F03C8D55278F}"/>
              </a:ext>
            </a:extLst>
          </p:cNvPr>
          <p:cNvSpPr/>
          <p:nvPr/>
        </p:nvSpPr>
        <p:spPr>
          <a:xfrm>
            <a:off x="3032323" y="4624960"/>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
        <p:nvSpPr>
          <p:cNvPr id="29" name="Rectangle 28">
            <a:extLst>
              <a:ext uri="{FF2B5EF4-FFF2-40B4-BE49-F238E27FC236}">
                <a16:creationId xmlns:a16="http://schemas.microsoft.com/office/drawing/2014/main" id="{B74B4EEF-8084-416C-A50A-224B2F4956B0}"/>
              </a:ext>
            </a:extLst>
          </p:cNvPr>
          <p:cNvSpPr/>
          <p:nvPr/>
        </p:nvSpPr>
        <p:spPr>
          <a:xfrm>
            <a:off x="5915175" y="4078337"/>
            <a:ext cx="3311952" cy="2119549"/>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t>Short explanation:</a:t>
            </a:r>
          </a:p>
          <a:p>
            <a:endParaRPr lang="en-US" sz="1200" dirty="0"/>
          </a:p>
        </p:txBody>
      </p:sp>
      <p:sp>
        <p:nvSpPr>
          <p:cNvPr id="16" name="Rectangle 15">
            <a:extLst>
              <a:ext uri="{FF2B5EF4-FFF2-40B4-BE49-F238E27FC236}">
                <a16:creationId xmlns:a16="http://schemas.microsoft.com/office/drawing/2014/main" id="{B5070B98-B47E-46E0-BCD6-A0DF07A18F9E}"/>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cxnSp>
        <p:nvCxnSpPr>
          <p:cNvPr id="17" name="Straight Arrow Connector 16">
            <a:extLst>
              <a:ext uri="{FF2B5EF4-FFF2-40B4-BE49-F238E27FC236}">
                <a16:creationId xmlns:a16="http://schemas.microsoft.com/office/drawing/2014/main" id="{304B26F8-17E9-4BB2-B9BF-26A6558593CE}"/>
              </a:ext>
            </a:extLst>
          </p:cNvPr>
          <p:cNvCxnSpPr>
            <a:endCxn id="16"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B0AC14-FA7B-4262-A9A3-D53210C294C8}"/>
              </a:ext>
            </a:extLst>
          </p:cNvPr>
          <p:cNvCxnSpPr>
            <a:cxnSpLocks/>
            <a:stCxn id="16" idx="3"/>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1232269-3EB4-455E-93C5-483C0FCB1743}"/>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20" name="Rectangle: Rounded Corners 19">
            <a:extLst>
              <a:ext uri="{FF2B5EF4-FFF2-40B4-BE49-F238E27FC236}">
                <a16:creationId xmlns:a16="http://schemas.microsoft.com/office/drawing/2014/main" id="{10250FEB-9E0F-40F6-81E5-2A158BC62177}"/>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Tree>
    <p:extLst>
      <p:ext uri="{BB962C8B-B14F-4D97-AF65-F5344CB8AC3E}">
        <p14:creationId xmlns:p14="http://schemas.microsoft.com/office/powerpoint/2010/main" val="169316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1DC2B0-14D4-45A5-A282-FD33B67EC721}"/>
              </a:ext>
            </a:extLst>
          </p:cNvPr>
          <p:cNvSpPr/>
          <p:nvPr/>
        </p:nvSpPr>
        <p:spPr>
          <a:xfrm>
            <a:off x="2504186" y="4078338"/>
            <a:ext cx="3311952" cy="2119549"/>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t>Hazards caused DIRECTLY by D:</a:t>
            </a:r>
          </a:p>
        </p:txBody>
      </p:sp>
      <p:sp>
        <p:nvSpPr>
          <p:cNvPr id="29" name="Rectangle 28">
            <a:extLst>
              <a:ext uri="{FF2B5EF4-FFF2-40B4-BE49-F238E27FC236}">
                <a16:creationId xmlns:a16="http://schemas.microsoft.com/office/drawing/2014/main" id="{B74B4EEF-8084-416C-A50A-224B2F4956B0}"/>
              </a:ext>
            </a:extLst>
          </p:cNvPr>
          <p:cNvSpPr/>
          <p:nvPr/>
        </p:nvSpPr>
        <p:spPr>
          <a:xfrm>
            <a:off x="5915175" y="4078337"/>
            <a:ext cx="3311952" cy="2119549"/>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t>Short explanation:</a:t>
            </a:r>
          </a:p>
          <a:p>
            <a:r>
              <a:rPr lang="en-US" sz="1200" dirty="0"/>
              <a:t>Increased moisture and thermal capacity drives up severity and frequency of all types of storms.</a:t>
            </a:r>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3459302" y="4840125"/>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9692327" y="3899348"/>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10418463" y="2620934"/>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6" y="82576"/>
            <a:ext cx="4515230" cy="430887"/>
          </a:xfrm>
          <a:prstGeom prst="rect">
            <a:avLst/>
          </a:prstGeom>
          <a:noFill/>
        </p:spPr>
        <p:txBody>
          <a:bodyPr wrap="square" rtlCol="0">
            <a:spAutoFit/>
          </a:bodyPr>
          <a:lstStyle/>
          <a:p>
            <a:r>
              <a:rPr lang="en-US" sz="1100" b="1" dirty="0"/>
              <a:t>PART </a:t>
            </a:r>
            <a:r>
              <a:rPr lang="en-US" sz="1100" b="1" dirty="0" err="1"/>
              <a:t>IIId</a:t>
            </a:r>
            <a:r>
              <a:rPr lang="en-US" sz="1100" b="1" dirty="0"/>
              <a:t>:  solution</a:t>
            </a:r>
          </a:p>
          <a:p>
            <a:r>
              <a:rPr lang="en-US" sz="1100" dirty="0"/>
              <a:t>Put hazard(s) caused DIRECTLY by increases in D into GREEN box. </a:t>
            </a:r>
          </a:p>
        </p:txBody>
      </p:sp>
      <p:sp>
        <p:nvSpPr>
          <p:cNvPr id="28" name="Rectangle: Rounded Corners 27">
            <a:extLst>
              <a:ext uri="{FF2B5EF4-FFF2-40B4-BE49-F238E27FC236}">
                <a16:creationId xmlns:a16="http://schemas.microsoft.com/office/drawing/2014/main" id="{E9771104-90BB-4493-8F2B-F03C8D55278F}"/>
              </a:ext>
            </a:extLst>
          </p:cNvPr>
          <p:cNvSpPr/>
          <p:nvPr/>
        </p:nvSpPr>
        <p:spPr>
          <a:xfrm>
            <a:off x="9700506" y="5188887"/>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
        <p:nvSpPr>
          <p:cNvPr id="21" name="Rectangle 20">
            <a:extLst>
              <a:ext uri="{FF2B5EF4-FFF2-40B4-BE49-F238E27FC236}">
                <a16:creationId xmlns:a16="http://schemas.microsoft.com/office/drawing/2014/main" id="{BD0D06F0-1561-4D02-8220-8202D7075F8E}"/>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22" name="Straight Arrow Connector 21">
            <a:extLst>
              <a:ext uri="{FF2B5EF4-FFF2-40B4-BE49-F238E27FC236}">
                <a16:creationId xmlns:a16="http://schemas.microsoft.com/office/drawing/2014/main" id="{71D03571-D8DD-429D-BBC5-E105D8857300}"/>
              </a:ext>
            </a:extLst>
          </p:cNvPr>
          <p:cNvCxnSpPr>
            <a:cxnSpLocks/>
            <a:endCxn id="21"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63E4B6-261E-4BDE-8C8E-64AE1CEF835F}"/>
              </a:ext>
            </a:extLst>
          </p:cNvPr>
          <p:cNvCxnSpPr>
            <a:stCxn id="21" idx="3"/>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28329C3-CE38-4FC6-98D4-5538FDE9F691}"/>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Tree>
    <p:extLst>
      <p:ext uri="{BB962C8B-B14F-4D97-AF65-F5344CB8AC3E}">
        <p14:creationId xmlns:p14="http://schemas.microsoft.com/office/powerpoint/2010/main" val="134787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1DC2B0-14D4-45A5-A282-FD33B67EC721}"/>
              </a:ext>
            </a:extLst>
          </p:cNvPr>
          <p:cNvSpPr/>
          <p:nvPr/>
        </p:nvSpPr>
        <p:spPr>
          <a:xfrm>
            <a:off x="2504186" y="4078338"/>
            <a:ext cx="3311952" cy="2119549"/>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t>Hazards caused DIRECTLY by E:</a:t>
            </a:r>
          </a:p>
        </p:txBody>
      </p:sp>
      <p:sp>
        <p:nvSpPr>
          <p:cNvPr id="29" name="Rectangle 28">
            <a:extLst>
              <a:ext uri="{FF2B5EF4-FFF2-40B4-BE49-F238E27FC236}">
                <a16:creationId xmlns:a16="http://schemas.microsoft.com/office/drawing/2014/main" id="{B74B4EEF-8084-416C-A50A-224B2F4956B0}"/>
              </a:ext>
            </a:extLst>
          </p:cNvPr>
          <p:cNvSpPr/>
          <p:nvPr/>
        </p:nvSpPr>
        <p:spPr>
          <a:xfrm>
            <a:off x="5915175" y="4078337"/>
            <a:ext cx="3311952" cy="2119549"/>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t>Short explanation:</a:t>
            </a:r>
          </a:p>
          <a:p>
            <a:r>
              <a:rPr lang="en-US" sz="1200" dirty="0"/>
              <a:t>Sea level rise causes increased frequency and severity of coastal erosion and wave actions.</a:t>
            </a:r>
          </a:p>
          <a:p>
            <a:endParaRPr lang="en-US" sz="1200" dirty="0"/>
          </a:p>
          <a:p>
            <a:r>
              <a:rPr lang="en-US" sz="1200" dirty="0"/>
              <a:t>Shifting tectonics may have some effect on volcanoes and earthquakes (but poorly determined). </a:t>
            </a:r>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2989684" y="5162529"/>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2989684" y="5665521"/>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2997863" y="45441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017229" cy="600164"/>
          </a:xfrm>
          <a:prstGeom prst="rect">
            <a:avLst/>
          </a:prstGeom>
          <a:noFill/>
        </p:spPr>
        <p:txBody>
          <a:bodyPr wrap="square" rtlCol="0">
            <a:spAutoFit/>
          </a:bodyPr>
          <a:lstStyle/>
          <a:p>
            <a:r>
              <a:rPr lang="en-US" sz="1100" b="1" dirty="0"/>
              <a:t>PART </a:t>
            </a:r>
            <a:r>
              <a:rPr lang="en-US" sz="1100" b="1" dirty="0" err="1"/>
              <a:t>IIIe</a:t>
            </a:r>
            <a:r>
              <a:rPr lang="en-US" sz="1100" b="1" dirty="0"/>
              <a:t>:  </a:t>
            </a:r>
            <a:r>
              <a:rPr lang="en-US" sz="1100" b="1" dirty="0">
                <a:solidFill>
                  <a:srgbClr val="C00000"/>
                </a:solidFill>
              </a:rPr>
              <a:t>solution</a:t>
            </a:r>
          </a:p>
          <a:p>
            <a:r>
              <a:rPr lang="en-US" sz="1100" dirty="0"/>
              <a:t>Put hazard(s) caused DIRECTLY by increases in E into GREEN box. </a:t>
            </a:r>
          </a:p>
          <a:p>
            <a:r>
              <a:rPr lang="en-US" sz="1100" dirty="0"/>
              <a:t>Write a (very) short explanation of how factors in E can cause increases in frequency or severity of hazards you place in the GREEN box.</a:t>
            </a:r>
          </a:p>
        </p:txBody>
      </p:sp>
      <p:sp>
        <p:nvSpPr>
          <p:cNvPr id="28" name="Rectangle: Rounded Corners 27">
            <a:extLst>
              <a:ext uri="{FF2B5EF4-FFF2-40B4-BE49-F238E27FC236}">
                <a16:creationId xmlns:a16="http://schemas.microsoft.com/office/drawing/2014/main" id="{E9771104-90BB-4493-8F2B-F03C8D55278F}"/>
              </a:ext>
            </a:extLst>
          </p:cNvPr>
          <p:cNvSpPr/>
          <p:nvPr/>
        </p:nvSpPr>
        <p:spPr>
          <a:xfrm>
            <a:off x="9700506" y="5188887"/>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
        <p:nvSpPr>
          <p:cNvPr id="17" name="Rectangle 16">
            <a:extLst>
              <a:ext uri="{FF2B5EF4-FFF2-40B4-BE49-F238E27FC236}">
                <a16:creationId xmlns:a16="http://schemas.microsoft.com/office/drawing/2014/main" id="{1968625F-7E0D-4EF2-8F88-9F869C685E88}"/>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cxnSp>
        <p:nvCxnSpPr>
          <p:cNvPr id="18" name="Straight Arrow Connector 17">
            <a:extLst>
              <a:ext uri="{FF2B5EF4-FFF2-40B4-BE49-F238E27FC236}">
                <a16:creationId xmlns:a16="http://schemas.microsoft.com/office/drawing/2014/main" id="{56EE16FF-2A79-4192-A7F1-519DBCEF1ED9}"/>
              </a:ext>
            </a:extLst>
          </p:cNvPr>
          <p:cNvCxnSpPr>
            <a:endCxn id="17"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9BB3AB5-2FAF-4349-8C50-B73ADD49E4B3}"/>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Tree>
    <p:extLst>
      <p:ext uri="{BB962C8B-B14F-4D97-AF65-F5344CB8AC3E}">
        <p14:creationId xmlns:p14="http://schemas.microsoft.com/office/powerpoint/2010/main" val="281409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C98DD17-7682-4EA8-A6DC-2C03D2199285}"/>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17" name="Rectangle 16">
            <a:extLst>
              <a:ext uri="{FF2B5EF4-FFF2-40B4-BE49-F238E27FC236}">
                <a16:creationId xmlns:a16="http://schemas.microsoft.com/office/drawing/2014/main" id="{1969446B-C19B-4D82-BB4E-B5E427506972}"/>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82" name="Rectangle 81">
            <a:extLst>
              <a:ext uri="{FF2B5EF4-FFF2-40B4-BE49-F238E27FC236}">
                <a16:creationId xmlns:a16="http://schemas.microsoft.com/office/drawing/2014/main" id="{635C0812-6E8D-41C3-8FA4-53A0B77A5A8F}"/>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84" name="Rectangle 83">
            <a:extLst>
              <a:ext uri="{FF2B5EF4-FFF2-40B4-BE49-F238E27FC236}">
                <a16:creationId xmlns:a16="http://schemas.microsoft.com/office/drawing/2014/main" id="{A5010025-B7A8-4C0D-AA66-75C492F431BB}"/>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85" name="Rectangle 84">
            <a:extLst>
              <a:ext uri="{FF2B5EF4-FFF2-40B4-BE49-F238E27FC236}">
                <a16:creationId xmlns:a16="http://schemas.microsoft.com/office/drawing/2014/main" id="{68AE1423-B54C-4D60-85B5-268570827690}"/>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20" name="Straight Arrow Connector 19">
            <a:extLst>
              <a:ext uri="{FF2B5EF4-FFF2-40B4-BE49-F238E27FC236}">
                <a16:creationId xmlns:a16="http://schemas.microsoft.com/office/drawing/2014/main" id="{9348F0A5-F7BB-4CED-986F-924426CEEE11}"/>
              </a:ext>
            </a:extLst>
          </p:cNvPr>
          <p:cNvCxnSpPr>
            <a:stCxn id="17" idx="3"/>
            <a:endCxn id="8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D06B74-D2AC-41B6-B637-66E755DAD9FF}"/>
              </a:ext>
            </a:extLst>
          </p:cNvPr>
          <p:cNvCxnSpPr>
            <a:stCxn id="82" idx="3"/>
            <a:endCxn id="84"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5C0652-B5F2-4FB4-B097-2237DB287A8F}"/>
              </a:ext>
            </a:extLst>
          </p:cNvPr>
          <p:cNvCxnSpPr>
            <a:cxnSpLocks/>
            <a:stCxn id="84" idx="3"/>
            <a:endCxn id="85"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5747B7-0155-407F-B4B3-87015A755F8F}"/>
              </a:ext>
            </a:extLst>
          </p:cNvPr>
          <p:cNvCxnSpPr>
            <a:stCxn id="85" idx="3"/>
            <a:endCxn id="21"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267257" cy="430887"/>
          </a:xfrm>
          <a:prstGeom prst="rect">
            <a:avLst/>
          </a:prstGeom>
          <a:noFill/>
        </p:spPr>
        <p:txBody>
          <a:bodyPr wrap="square" rtlCol="0">
            <a:spAutoFit/>
          </a:bodyPr>
          <a:lstStyle/>
          <a:p>
            <a:r>
              <a:rPr lang="en-US" sz="1100" b="1" dirty="0"/>
              <a:t>PART IV: </a:t>
            </a:r>
          </a:p>
          <a:p>
            <a:r>
              <a:rPr lang="en-US" sz="1100" dirty="0"/>
              <a:t>So far, you have considered the possible impacts of increasing “factors” on the frequency or severity of natural hazards.</a:t>
            </a:r>
          </a:p>
        </p:txBody>
      </p:sp>
      <p:sp>
        <p:nvSpPr>
          <p:cNvPr id="35" name="Rectangle: Rounded Corners 34">
            <a:extLst>
              <a:ext uri="{FF2B5EF4-FFF2-40B4-BE49-F238E27FC236}">
                <a16:creationId xmlns:a16="http://schemas.microsoft.com/office/drawing/2014/main" id="{FF0E08A1-C72D-4E5E-9D9F-8A54616C74CC}"/>
              </a:ext>
            </a:extLst>
          </p:cNvPr>
          <p:cNvSpPr/>
          <p:nvPr/>
        </p:nvSpPr>
        <p:spPr>
          <a:xfrm>
            <a:off x="10221714" y="99008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Storms: Rain, thunderstorms, hurricanes, tornadoes</a:t>
            </a:r>
          </a:p>
        </p:txBody>
      </p:sp>
      <p:sp>
        <p:nvSpPr>
          <p:cNvPr id="38" name="Rectangle: Rounded Corners 37">
            <a:extLst>
              <a:ext uri="{FF2B5EF4-FFF2-40B4-BE49-F238E27FC236}">
                <a16:creationId xmlns:a16="http://schemas.microsoft.com/office/drawing/2014/main" id="{1D9989DC-0EAF-4A23-92EB-2778CFA467EA}"/>
              </a:ext>
            </a:extLst>
          </p:cNvPr>
          <p:cNvSpPr/>
          <p:nvPr/>
        </p:nvSpPr>
        <p:spPr>
          <a:xfrm>
            <a:off x="10828345" y="3317851"/>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Volcanoes</a:t>
            </a:r>
          </a:p>
        </p:txBody>
      </p:sp>
      <p:sp>
        <p:nvSpPr>
          <p:cNvPr id="39" name="Rectangle: Rounded Corners 38">
            <a:extLst>
              <a:ext uri="{FF2B5EF4-FFF2-40B4-BE49-F238E27FC236}">
                <a16:creationId xmlns:a16="http://schemas.microsoft.com/office/drawing/2014/main" id="{16C1D517-DC7E-40D1-82CD-EF135745F757}"/>
              </a:ext>
            </a:extLst>
          </p:cNvPr>
          <p:cNvSpPr/>
          <p:nvPr/>
        </p:nvSpPr>
        <p:spPr>
          <a:xfrm>
            <a:off x="9692327" y="3899348"/>
            <a:ext cx="2255678"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Earthquakes (natural &amp; induced)</a:t>
            </a:r>
          </a:p>
        </p:txBody>
      </p:sp>
      <p:sp>
        <p:nvSpPr>
          <p:cNvPr id="40" name="Rectangle: Rounded Corners 39">
            <a:extLst>
              <a:ext uri="{FF2B5EF4-FFF2-40B4-BE49-F238E27FC236}">
                <a16:creationId xmlns:a16="http://schemas.microsoft.com/office/drawing/2014/main" id="{6432260A-9FCF-47DE-A56B-74FF572B6EAA}"/>
              </a:ext>
            </a:extLst>
          </p:cNvPr>
          <p:cNvSpPr/>
          <p:nvPr/>
        </p:nvSpPr>
        <p:spPr>
          <a:xfrm>
            <a:off x="10418463" y="2620934"/>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Landslides, debris flows etc.</a:t>
            </a:r>
          </a:p>
        </p:txBody>
      </p:sp>
      <p:sp>
        <p:nvSpPr>
          <p:cNvPr id="41" name="Rectangle: Rounded Corners 40">
            <a:extLst>
              <a:ext uri="{FF2B5EF4-FFF2-40B4-BE49-F238E27FC236}">
                <a16:creationId xmlns:a16="http://schemas.microsoft.com/office/drawing/2014/main" id="{B2649E61-DD82-4A39-9179-1301DB69BE77}"/>
              </a:ext>
            </a:extLst>
          </p:cNvPr>
          <p:cNvSpPr/>
          <p:nvPr/>
        </p:nvSpPr>
        <p:spPr>
          <a:xfrm>
            <a:off x="10601132" y="1924017"/>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Waves and coastal erosion</a:t>
            </a:r>
          </a:p>
        </p:txBody>
      </p:sp>
      <p:sp>
        <p:nvSpPr>
          <p:cNvPr id="42" name="Rectangle: Rounded Corners 41">
            <a:extLst>
              <a:ext uri="{FF2B5EF4-FFF2-40B4-BE49-F238E27FC236}">
                <a16:creationId xmlns:a16="http://schemas.microsoft.com/office/drawing/2014/main" id="{5EB4DE37-EE7E-4211-9E30-9E648AB21796}"/>
              </a:ext>
            </a:extLst>
          </p:cNvPr>
          <p:cNvSpPr/>
          <p:nvPr/>
        </p:nvSpPr>
        <p:spPr>
          <a:xfrm>
            <a:off x="9692327" y="459626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Impact from space</a:t>
            </a:r>
          </a:p>
        </p:txBody>
      </p:sp>
      <p:sp>
        <p:nvSpPr>
          <p:cNvPr id="43" name="Rectangle: Rounded Corners 42">
            <a:extLst>
              <a:ext uri="{FF2B5EF4-FFF2-40B4-BE49-F238E27FC236}">
                <a16:creationId xmlns:a16="http://schemas.microsoft.com/office/drawing/2014/main" id="{9335DB16-9C84-4146-A109-3D80DB81C212}"/>
              </a:ext>
            </a:extLst>
          </p:cNvPr>
          <p:cNvSpPr/>
          <p:nvPr/>
        </p:nvSpPr>
        <p:spPr>
          <a:xfrm>
            <a:off x="9692327" y="5188885"/>
            <a:ext cx="2255678"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None of the eosc114 hazards</a:t>
            </a:r>
          </a:p>
        </p:txBody>
      </p:sp>
    </p:spTree>
    <p:extLst>
      <p:ext uri="{BB962C8B-B14F-4D97-AF65-F5344CB8AC3E}">
        <p14:creationId xmlns:p14="http://schemas.microsoft.com/office/powerpoint/2010/main" val="30226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267257" cy="769441"/>
          </a:xfrm>
          <a:prstGeom prst="rect">
            <a:avLst/>
          </a:prstGeom>
          <a:noFill/>
        </p:spPr>
        <p:txBody>
          <a:bodyPr wrap="square" rtlCol="0">
            <a:spAutoFit/>
          </a:bodyPr>
          <a:lstStyle/>
          <a:p>
            <a:r>
              <a:rPr lang="en-US" sz="1100" b="1" dirty="0"/>
              <a:t>PART IV-a: </a:t>
            </a:r>
          </a:p>
          <a:p>
            <a:r>
              <a:rPr lang="en-US" sz="1100" dirty="0"/>
              <a:t>So far, you have considered impacts of increasing “factors” on frequency or severity of natural hazards.</a:t>
            </a:r>
          </a:p>
          <a:p>
            <a:r>
              <a:rPr lang="en-US" sz="1100" dirty="0"/>
              <a:t>NOW, consider how increases in severity or frequency of </a:t>
            </a:r>
            <a:r>
              <a:rPr lang="en-US" sz="1100" b="1" dirty="0"/>
              <a:t>hazard types </a:t>
            </a:r>
            <a:r>
              <a:rPr lang="en-US" sz="1100" dirty="0"/>
              <a:t>may affect increase or severity of OTHER hazards. </a:t>
            </a:r>
          </a:p>
          <a:p>
            <a:r>
              <a:rPr lang="en-US" sz="1100" dirty="0"/>
              <a:t>ADD lines or arrows indicating which natural hazard can contribute to causing other hazards in B. The first is done as an example. </a:t>
            </a:r>
          </a:p>
        </p:txBody>
      </p:sp>
      <p:sp>
        <p:nvSpPr>
          <p:cNvPr id="17" name="Rectangle 16">
            <a:extLst>
              <a:ext uri="{FF2B5EF4-FFF2-40B4-BE49-F238E27FC236}">
                <a16:creationId xmlns:a16="http://schemas.microsoft.com/office/drawing/2014/main" id="{73E85B92-AD58-455E-82FC-50040E8E0FC5}"/>
              </a:ext>
            </a:extLst>
          </p:cNvPr>
          <p:cNvSpPr/>
          <p:nvPr/>
        </p:nvSpPr>
        <p:spPr>
          <a:xfrm>
            <a:off x="586261" y="1083397"/>
            <a:ext cx="3113428" cy="541157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a:t>
            </a:r>
          </a:p>
        </p:txBody>
      </p:sp>
      <p:sp>
        <p:nvSpPr>
          <p:cNvPr id="18" name="Rectangle 17">
            <a:extLst>
              <a:ext uri="{FF2B5EF4-FFF2-40B4-BE49-F238E27FC236}">
                <a16:creationId xmlns:a16="http://schemas.microsoft.com/office/drawing/2014/main" id="{611F0989-CCF3-413F-B420-6C0C589C68AD}"/>
              </a:ext>
            </a:extLst>
          </p:cNvPr>
          <p:cNvSpPr/>
          <p:nvPr/>
        </p:nvSpPr>
        <p:spPr>
          <a:xfrm>
            <a:off x="4596580" y="1083397"/>
            <a:ext cx="3227245" cy="5411571"/>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B</a:t>
            </a:r>
          </a:p>
        </p:txBody>
      </p:sp>
      <p:sp>
        <p:nvSpPr>
          <p:cNvPr id="19" name="Rectangle: Rounded Corners 18">
            <a:extLst>
              <a:ext uri="{FF2B5EF4-FFF2-40B4-BE49-F238E27FC236}">
                <a16:creationId xmlns:a16="http://schemas.microsoft.com/office/drawing/2014/main" id="{0270AA25-875A-4F61-AF90-5D5B7B7DE468}"/>
              </a:ext>
            </a:extLst>
          </p:cNvPr>
          <p:cNvSpPr/>
          <p:nvPr/>
        </p:nvSpPr>
        <p:spPr>
          <a:xfrm>
            <a:off x="125720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20" name="Rectangle: Rounded Corners 19">
            <a:extLst>
              <a:ext uri="{FF2B5EF4-FFF2-40B4-BE49-F238E27FC236}">
                <a16:creationId xmlns:a16="http://schemas.microsoft.com/office/drawing/2014/main" id="{208D2E1D-CE02-42C2-9E5B-983FEDAA0DBC}"/>
              </a:ext>
            </a:extLst>
          </p:cNvPr>
          <p:cNvSpPr/>
          <p:nvPr/>
        </p:nvSpPr>
        <p:spPr>
          <a:xfrm>
            <a:off x="156052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a:t>
            </a:r>
            <a:r>
              <a:rPr lang="en-US" sz="1200" dirty="0"/>
              <a:t> Volcanoes</a:t>
            </a:r>
          </a:p>
        </p:txBody>
      </p:sp>
      <p:sp>
        <p:nvSpPr>
          <p:cNvPr id="21" name="Rectangle: Rounded Corners 20">
            <a:extLst>
              <a:ext uri="{FF2B5EF4-FFF2-40B4-BE49-F238E27FC236}">
                <a16:creationId xmlns:a16="http://schemas.microsoft.com/office/drawing/2014/main" id="{00F60F7F-FB0A-4A53-91A0-5E9CD76DB9C8}"/>
              </a:ext>
            </a:extLst>
          </p:cNvPr>
          <p:cNvSpPr/>
          <p:nvPr/>
        </p:nvSpPr>
        <p:spPr>
          <a:xfrm>
            <a:off x="1276520" y="4960270"/>
            <a:ext cx="1687669"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a:t>
            </a:r>
            <a:r>
              <a:rPr lang="en-US" sz="1200" dirty="0"/>
              <a:t> Earthquakes (natural &amp; induced)</a:t>
            </a:r>
          </a:p>
        </p:txBody>
      </p:sp>
      <p:sp>
        <p:nvSpPr>
          <p:cNvPr id="22" name="Rectangle: Rounded Corners 21">
            <a:extLst>
              <a:ext uri="{FF2B5EF4-FFF2-40B4-BE49-F238E27FC236}">
                <a16:creationId xmlns:a16="http://schemas.microsoft.com/office/drawing/2014/main" id="{EF1C0294-E58F-47AE-9D46-A7194A0716FD}"/>
              </a:ext>
            </a:extLst>
          </p:cNvPr>
          <p:cNvSpPr/>
          <p:nvPr/>
        </p:nvSpPr>
        <p:spPr>
          <a:xfrm>
            <a:off x="135558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a:t>
            </a:r>
            <a:r>
              <a:rPr lang="en-US" sz="1200" dirty="0"/>
              <a:t> Landslides, debris flows etc.</a:t>
            </a:r>
          </a:p>
        </p:txBody>
      </p:sp>
      <p:sp>
        <p:nvSpPr>
          <p:cNvPr id="23" name="Rectangle: Rounded Corners 22">
            <a:extLst>
              <a:ext uri="{FF2B5EF4-FFF2-40B4-BE49-F238E27FC236}">
                <a16:creationId xmlns:a16="http://schemas.microsoft.com/office/drawing/2014/main" id="{4B78F653-03DA-4C91-8583-9901EA90E768}"/>
              </a:ext>
            </a:extLst>
          </p:cNvPr>
          <p:cNvSpPr/>
          <p:nvPr/>
        </p:nvSpPr>
        <p:spPr>
          <a:xfrm>
            <a:off x="144691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a:t>
            </a:r>
            <a:r>
              <a:rPr lang="en-US" sz="1200" dirty="0"/>
              <a:t> Waves and coastal erosion</a:t>
            </a:r>
          </a:p>
        </p:txBody>
      </p:sp>
      <p:sp>
        <p:nvSpPr>
          <p:cNvPr id="24" name="Rectangle: Rounded Corners 23">
            <a:extLst>
              <a:ext uri="{FF2B5EF4-FFF2-40B4-BE49-F238E27FC236}">
                <a16:creationId xmlns:a16="http://schemas.microsoft.com/office/drawing/2014/main" id="{25A3CF23-D1DE-49EC-90B9-4B43A8B046B4}"/>
              </a:ext>
            </a:extLst>
          </p:cNvPr>
          <p:cNvSpPr/>
          <p:nvPr/>
        </p:nvSpPr>
        <p:spPr>
          <a:xfrm>
            <a:off x="1124862" y="5829291"/>
            <a:ext cx="1990984"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a:t>
            </a:r>
            <a:r>
              <a:rPr lang="en-US" sz="1200" dirty="0"/>
              <a:t> Impact from space</a:t>
            </a:r>
          </a:p>
        </p:txBody>
      </p:sp>
      <p:cxnSp>
        <p:nvCxnSpPr>
          <p:cNvPr id="59" name="Straight Arrow Connector 58">
            <a:extLst>
              <a:ext uri="{FF2B5EF4-FFF2-40B4-BE49-F238E27FC236}">
                <a16:creationId xmlns:a16="http://schemas.microsoft.com/office/drawing/2014/main" id="{619A9F65-5FCA-4F84-81A5-5D8082F15CA7}"/>
              </a:ext>
            </a:extLst>
          </p:cNvPr>
          <p:cNvCxnSpPr>
            <a:cxnSpLocks/>
            <a:endCxn id="64" idx="1"/>
          </p:cNvCxnSpPr>
          <p:nvPr/>
        </p:nvCxnSpPr>
        <p:spPr>
          <a:xfrm>
            <a:off x="2983500" y="1725105"/>
            <a:ext cx="2564478" cy="97830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634DE026-8C79-4D8E-8463-269383A41FA6}"/>
              </a:ext>
            </a:extLst>
          </p:cNvPr>
          <p:cNvSpPr/>
          <p:nvPr/>
        </p:nvSpPr>
        <p:spPr>
          <a:xfrm>
            <a:off x="535826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61" name="Rectangle: Rounded Corners 60">
            <a:extLst>
              <a:ext uri="{FF2B5EF4-FFF2-40B4-BE49-F238E27FC236}">
                <a16:creationId xmlns:a16="http://schemas.microsoft.com/office/drawing/2014/main" id="{879F977D-3813-46AC-B30E-64D2A6BC23BA}"/>
              </a:ext>
            </a:extLst>
          </p:cNvPr>
          <p:cNvSpPr/>
          <p:nvPr/>
        </p:nvSpPr>
        <p:spPr>
          <a:xfrm>
            <a:off x="566158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 </a:t>
            </a:r>
            <a:r>
              <a:rPr lang="en-US" sz="1200" dirty="0"/>
              <a:t>Volcanoes</a:t>
            </a:r>
          </a:p>
        </p:txBody>
      </p:sp>
      <p:sp>
        <p:nvSpPr>
          <p:cNvPr id="62" name="Rectangle: Rounded Corners 61">
            <a:extLst>
              <a:ext uri="{FF2B5EF4-FFF2-40B4-BE49-F238E27FC236}">
                <a16:creationId xmlns:a16="http://schemas.microsoft.com/office/drawing/2014/main" id="{786F8C2A-1C74-455F-9EDE-117FB3F5D3D5}"/>
              </a:ext>
            </a:extLst>
          </p:cNvPr>
          <p:cNvSpPr/>
          <p:nvPr/>
        </p:nvSpPr>
        <p:spPr>
          <a:xfrm>
            <a:off x="5426586" y="4960270"/>
            <a:ext cx="1589657"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 </a:t>
            </a:r>
            <a:r>
              <a:rPr lang="en-US" sz="1200" dirty="0"/>
              <a:t>Earthquakes (natural &amp; induced)</a:t>
            </a:r>
          </a:p>
        </p:txBody>
      </p:sp>
      <p:sp>
        <p:nvSpPr>
          <p:cNvPr id="63" name="Rectangle: Rounded Corners 62">
            <a:extLst>
              <a:ext uri="{FF2B5EF4-FFF2-40B4-BE49-F238E27FC236}">
                <a16:creationId xmlns:a16="http://schemas.microsoft.com/office/drawing/2014/main" id="{EF5D8161-028D-4A62-A7F8-6A58031B2BAE}"/>
              </a:ext>
            </a:extLst>
          </p:cNvPr>
          <p:cNvSpPr/>
          <p:nvPr/>
        </p:nvSpPr>
        <p:spPr>
          <a:xfrm>
            <a:off x="545664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 </a:t>
            </a:r>
            <a:r>
              <a:rPr lang="en-US" sz="1200" dirty="0"/>
              <a:t>Landslides, debris flows etc.</a:t>
            </a:r>
          </a:p>
        </p:txBody>
      </p:sp>
      <p:sp>
        <p:nvSpPr>
          <p:cNvPr id="64" name="Rectangle: Rounded Corners 63">
            <a:extLst>
              <a:ext uri="{FF2B5EF4-FFF2-40B4-BE49-F238E27FC236}">
                <a16:creationId xmlns:a16="http://schemas.microsoft.com/office/drawing/2014/main" id="{69543165-8F05-4EBB-A635-942BE81C6636}"/>
              </a:ext>
            </a:extLst>
          </p:cNvPr>
          <p:cNvSpPr/>
          <p:nvPr/>
        </p:nvSpPr>
        <p:spPr>
          <a:xfrm>
            <a:off x="554797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 </a:t>
            </a:r>
            <a:r>
              <a:rPr lang="en-US" sz="1200" dirty="0"/>
              <a:t>Waves and coastal erosion</a:t>
            </a:r>
          </a:p>
        </p:txBody>
      </p:sp>
      <p:sp>
        <p:nvSpPr>
          <p:cNvPr id="65" name="Rectangle: Rounded Corners 64">
            <a:extLst>
              <a:ext uri="{FF2B5EF4-FFF2-40B4-BE49-F238E27FC236}">
                <a16:creationId xmlns:a16="http://schemas.microsoft.com/office/drawing/2014/main" id="{6DF9862E-D825-4D8B-A3C6-9832695BA109}"/>
              </a:ext>
            </a:extLst>
          </p:cNvPr>
          <p:cNvSpPr/>
          <p:nvPr/>
        </p:nvSpPr>
        <p:spPr>
          <a:xfrm>
            <a:off x="5275109" y="5829291"/>
            <a:ext cx="1892610"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 </a:t>
            </a:r>
            <a:r>
              <a:rPr lang="en-US" sz="1200" dirty="0"/>
              <a:t>Impact from space</a:t>
            </a:r>
          </a:p>
        </p:txBody>
      </p:sp>
      <p:cxnSp>
        <p:nvCxnSpPr>
          <p:cNvPr id="3" name="Straight Arrow Connector 2">
            <a:extLst>
              <a:ext uri="{FF2B5EF4-FFF2-40B4-BE49-F238E27FC236}">
                <a16:creationId xmlns:a16="http://schemas.microsoft.com/office/drawing/2014/main" id="{DEA8F92F-F3EF-44DE-86A2-8CD4634F67AD}"/>
              </a:ext>
            </a:extLst>
          </p:cNvPr>
          <p:cNvCxnSpPr>
            <a:stCxn id="23" idx="3"/>
            <a:endCxn id="63" idx="1"/>
          </p:cNvCxnSpPr>
          <p:nvPr/>
        </p:nvCxnSpPr>
        <p:spPr>
          <a:xfrm>
            <a:off x="2793791" y="2703411"/>
            <a:ext cx="2662852" cy="869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70D6BF3-BDE1-4AE5-B525-5F38B6CB7642}"/>
              </a:ext>
            </a:extLst>
          </p:cNvPr>
          <p:cNvCxnSpPr>
            <a:stCxn id="21" idx="3"/>
          </p:cNvCxnSpPr>
          <p:nvPr/>
        </p:nvCxnSpPr>
        <p:spPr>
          <a:xfrm flipV="1">
            <a:off x="2964189" y="3572431"/>
            <a:ext cx="2462397" cy="162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9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E0352D-B3C6-4A0E-A600-1C0D9D34B0FE}"/>
              </a:ext>
            </a:extLst>
          </p:cNvPr>
          <p:cNvSpPr/>
          <p:nvPr/>
        </p:nvSpPr>
        <p:spPr>
          <a:xfrm>
            <a:off x="1141260" y="2065151"/>
            <a:ext cx="1225685" cy="89494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ln w="0"/>
                <a:solidFill>
                  <a:schemeClr val="tx1"/>
                </a:solidFill>
                <a:effectLst>
                  <a:outerShdw blurRad="38100" dist="19050" dir="2700000" algn="tl" rotWithShape="0">
                    <a:schemeClr val="dk1">
                      <a:alpha val="40000"/>
                    </a:schemeClr>
                  </a:outerShdw>
                </a:effectLst>
              </a:rPr>
              <a:t>CO2</a:t>
            </a:r>
          </a:p>
        </p:txBody>
      </p:sp>
      <p:sp>
        <p:nvSpPr>
          <p:cNvPr id="9" name="Arrow: Right 8">
            <a:extLst>
              <a:ext uri="{FF2B5EF4-FFF2-40B4-BE49-F238E27FC236}">
                <a16:creationId xmlns:a16="http://schemas.microsoft.com/office/drawing/2014/main" id="{7E0E4A5A-2D27-4B00-90DC-87AC1493A4BB}"/>
              </a:ext>
            </a:extLst>
          </p:cNvPr>
          <p:cNvSpPr/>
          <p:nvPr/>
        </p:nvSpPr>
        <p:spPr>
          <a:xfrm>
            <a:off x="2840527" y="1294351"/>
            <a:ext cx="2936147" cy="28723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raise of concentrations leads to the increased temperature. Greenhouse gases like carbon dioxide and methane absorb the infrared energy, re-emitting some of it back toward Earth and some of it out into space</a:t>
            </a:r>
          </a:p>
        </p:txBody>
      </p:sp>
      <p:sp>
        <p:nvSpPr>
          <p:cNvPr id="11" name="Oval 10">
            <a:extLst>
              <a:ext uri="{FF2B5EF4-FFF2-40B4-BE49-F238E27FC236}">
                <a16:creationId xmlns:a16="http://schemas.microsoft.com/office/drawing/2014/main" id="{DB1E8203-F483-4810-8AAA-EBCC4F1A35C0}"/>
              </a:ext>
            </a:extLst>
          </p:cNvPr>
          <p:cNvSpPr/>
          <p:nvPr/>
        </p:nvSpPr>
        <p:spPr>
          <a:xfrm>
            <a:off x="5975220" y="1993219"/>
            <a:ext cx="1225685" cy="89494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ln w="0"/>
                <a:solidFill>
                  <a:schemeClr val="tx1"/>
                </a:solidFill>
                <a:effectLst>
                  <a:outerShdw blurRad="38100" dist="19050" dir="2700000" algn="tl" rotWithShape="0">
                    <a:schemeClr val="dk1">
                      <a:alpha val="40000"/>
                    </a:schemeClr>
                  </a:outerShdw>
                </a:effectLst>
              </a:rPr>
              <a:t>Temperature</a:t>
            </a:r>
          </a:p>
        </p:txBody>
      </p:sp>
      <p:sp>
        <p:nvSpPr>
          <p:cNvPr id="16" name="Arrow: Right 15">
            <a:extLst>
              <a:ext uri="{FF2B5EF4-FFF2-40B4-BE49-F238E27FC236}">
                <a16:creationId xmlns:a16="http://schemas.microsoft.com/office/drawing/2014/main" id="{8CBC3867-F25A-4C90-ACE7-75F271C035EB}"/>
              </a:ext>
            </a:extLst>
          </p:cNvPr>
          <p:cNvSpPr/>
          <p:nvPr/>
        </p:nvSpPr>
        <p:spPr>
          <a:xfrm>
            <a:off x="7258629" y="895497"/>
            <a:ext cx="2025544" cy="327680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Warmer air increases evaporation, which means that our atmosphere contains an increasing amount of water vapor for storms to sweep up and turn into rain or snow</a:t>
            </a:r>
          </a:p>
        </p:txBody>
      </p:sp>
      <p:sp>
        <p:nvSpPr>
          <p:cNvPr id="17" name="Rectangle: Rounded Corners 16">
            <a:extLst>
              <a:ext uri="{FF2B5EF4-FFF2-40B4-BE49-F238E27FC236}">
                <a16:creationId xmlns:a16="http://schemas.microsoft.com/office/drawing/2014/main" id="{E7155683-F075-4BC7-AD89-C9A38C201C48}"/>
              </a:ext>
            </a:extLst>
          </p:cNvPr>
          <p:cNvSpPr/>
          <p:nvPr/>
        </p:nvSpPr>
        <p:spPr>
          <a:xfrm>
            <a:off x="9487256" y="1993219"/>
            <a:ext cx="1803633" cy="8949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Storms</a:t>
            </a:r>
          </a:p>
        </p:txBody>
      </p:sp>
      <p:sp>
        <p:nvSpPr>
          <p:cNvPr id="18" name="Rectangle: Rounded Corners 17">
            <a:extLst>
              <a:ext uri="{FF2B5EF4-FFF2-40B4-BE49-F238E27FC236}">
                <a16:creationId xmlns:a16="http://schemas.microsoft.com/office/drawing/2014/main" id="{9698D7FD-3DF0-4B7D-8B86-9D4D72171D92}"/>
              </a:ext>
            </a:extLst>
          </p:cNvPr>
          <p:cNvSpPr/>
          <p:nvPr/>
        </p:nvSpPr>
        <p:spPr>
          <a:xfrm>
            <a:off x="5593018" y="5938186"/>
            <a:ext cx="1753299" cy="7969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solidFill>
                  <a:schemeClr val="tx1"/>
                </a:solidFill>
              </a:rPr>
              <a:t>Human population</a:t>
            </a:r>
          </a:p>
        </p:txBody>
      </p:sp>
      <p:sp>
        <p:nvSpPr>
          <p:cNvPr id="19" name="Rectangle: Rounded Corners 18">
            <a:extLst>
              <a:ext uri="{FF2B5EF4-FFF2-40B4-BE49-F238E27FC236}">
                <a16:creationId xmlns:a16="http://schemas.microsoft.com/office/drawing/2014/main" id="{D33E0A94-BFD2-4416-9D0A-953E285E4853}"/>
              </a:ext>
            </a:extLst>
          </p:cNvPr>
          <p:cNvSpPr/>
          <p:nvPr/>
        </p:nvSpPr>
        <p:spPr>
          <a:xfrm>
            <a:off x="1275009" y="5871074"/>
            <a:ext cx="1409351" cy="864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solidFill>
                  <a:schemeClr val="tx1"/>
                </a:solidFill>
              </a:rPr>
              <a:t>Plastic utilisation</a:t>
            </a:r>
          </a:p>
        </p:txBody>
      </p:sp>
      <p:sp>
        <p:nvSpPr>
          <p:cNvPr id="20" name="Arrow: Up 19">
            <a:extLst>
              <a:ext uri="{FF2B5EF4-FFF2-40B4-BE49-F238E27FC236}">
                <a16:creationId xmlns:a16="http://schemas.microsoft.com/office/drawing/2014/main" id="{BD172896-6EEF-4F90-873F-5ADCBD8665E3}"/>
              </a:ext>
            </a:extLst>
          </p:cNvPr>
          <p:cNvSpPr/>
          <p:nvPr/>
        </p:nvSpPr>
        <p:spPr>
          <a:xfrm>
            <a:off x="1004239" y="3106901"/>
            <a:ext cx="1588289" cy="247894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Burning plastic leads to increase co2 in the </a:t>
            </a:r>
            <a:r>
              <a:rPr lang="en-CA" sz="900" dirty="0" err="1"/>
              <a:t>athmosfere</a:t>
            </a:r>
            <a:endParaRPr lang="en-CA" sz="900" dirty="0"/>
          </a:p>
        </p:txBody>
      </p:sp>
      <p:sp>
        <p:nvSpPr>
          <p:cNvPr id="21" name="Oval 20">
            <a:extLst>
              <a:ext uri="{FF2B5EF4-FFF2-40B4-BE49-F238E27FC236}">
                <a16:creationId xmlns:a16="http://schemas.microsoft.com/office/drawing/2014/main" id="{E3DE83BB-0F1E-4A8B-99E3-2363EF7CCE67}"/>
              </a:ext>
            </a:extLst>
          </p:cNvPr>
          <p:cNvSpPr/>
          <p:nvPr/>
        </p:nvSpPr>
        <p:spPr>
          <a:xfrm>
            <a:off x="1178312" y="1180408"/>
            <a:ext cx="1506048" cy="7427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ln w="0"/>
                <a:solidFill>
                  <a:schemeClr val="tx1"/>
                </a:solidFill>
                <a:effectLst>
                  <a:outerShdw blurRad="38100" dist="19050" dir="2700000" algn="tl" rotWithShape="0">
                    <a:schemeClr val="dk1">
                      <a:alpha val="40000"/>
                    </a:schemeClr>
                  </a:outerShdw>
                </a:effectLst>
              </a:rPr>
              <a:t>Methane </a:t>
            </a:r>
          </a:p>
        </p:txBody>
      </p:sp>
      <p:sp>
        <p:nvSpPr>
          <p:cNvPr id="22" name="Rectangle: Rounded Corners 21">
            <a:extLst>
              <a:ext uri="{FF2B5EF4-FFF2-40B4-BE49-F238E27FC236}">
                <a16:creationId xmlns:a16="http://schemas.microsoft.com/office/drawing/2014/main" id="{0F6BF4CB-FC12-4176-92B1-37D984EA8D82}"/>
              </a:ext>
            </a:extLst>
          </p:cNvPr>
          <p:cNvSpPr/>
          <p:nvPr/>
        </p:nvSpPr>
        <p:spPr>
          <a:xfrm>
            <a:off x="5567875" y="3660932"/>
            <a:ext cx="1588289" cy="8949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solidFill>
                  <a:schemeClr val="tx1"/>
                </a:solidFill>
              </a:rPr>
              <a:t>Meat production</a:t>
            </a:r>
          </a:p>
        </p:txBody>
      </p:sp>
      <p:sp>
        <p:nvSpPr>
          <p:cNvPr id="23" name="Arrow: Up 22">
            <a:extLst>
              <a:ext uri="{FF2B5EF4-FFF2-40B4-BE49-F238E27FC236}">
                <a16:creationId xmlns:a16="http://schemas.microsoft.com/office/drawing/2014/main" id="{C33219D3-1A0E-439A-A862-7975843329E2}"/>
              </a:ext>
            </a:extLst>
          </p:cNvPr>
          <p:cNvSpPr/>
          <p:nvPr/>
        </p:nvSpPr>
        <p:spPr>
          <a:xfrm>
            <a:off x="5077094" y="4634151"/>
            <a:ext cx="2785145" cy="112741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err="1"/>
              <a:t>Increas</a:t>
            </a:r>
            <a:r>
              <a:rPr lang="en-CA" dirty="0"/>
              <a:t> </a:t>
            </a:r>
            <a:r>
              <a:rPr lang="en-CA" sz="900" dirty="0"/>
              <a:t>in population increase food demand and meat production</a:t>
            </a:r>
          </a:p>
        </p:txBody>
      </p:sp>
      <p:cxnSp>
        <p:nvCxnSpPr>
          <p:cNvPr id="25" name="Connector: Curved 24">
            <a:extLst>
              <a:ext uri="{FF2B5EF4-FFF2-40B4-BE49-F238E27FC236}">
                <a16:creationId xmlns:a16="http://schemas.microsoft.com/office/drawing/2014/main" id="{64DFA476-A566-4D43-A02F-396347772DE1}"/>
              </a:ext>
            </a:extLst>
          </p:cNvPr>
          <p:cNvCxnSpPr>
            <a:cxnSpLocks/>
          </p:cNvCxnSpPr>
          <p:nvPr/>
        </p:nvCxnSpPr>
        <p:spPr>
          <a:xfrm rot="16200000" flipV="1">
            <a:off x="4895897" y="2548187"/>
            <a:ext cx="1963736" cy="2453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AB7C902-0583-4B80-A405-554AF96BF42A}"/>
              </a:ext>
            </a:extLst>
          </p:cNvPr>
          <p:cNvSpPr/>
          <p:nvPr/>
        </p:nvSpPr>
        <p:spPr>
          <a:xfrm>
            <a:off x="5362923" y="685884"/>
            <a:ext cx="1793241" cy="9248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Cattle Cows generate methane in two main ways: through their digestion and through their waste </a:t>
            </a:r>
          </a:p>
        </p:txBody>
      </p:sp>
      <p:cxnSp>
        <p:nvCxnSpPr>
          <p:cNvPr id="29" name="Connector: Curved 28">
            <a:extLst>
              <a:ext uri="{FF2B5EF4-FFF2-40B4-BE49-F238E27FC236}">
                <a16:creationId xmlns:a16="http://schemas.microsoft.com/office/drawing/2014/main" id="{9A25B771-C291-47E8-B487-259025CFAC9F}"/>
              </a:ext>
            </a:extLst>
          </p:cNvPr>
          <p:cNvCxnSpPr>
            <a:cxnSpLocks/>
            <a:stCxn id="4" idx="4"/>
          </p:cNvCxnSpPr>
          <p:nvPr/>
        </p:nvCxnSpPr>
        <p:spPr>
          <a:xfrm rot="16200000" flipH="1">
            <a:off x="2207320" y="2506877"/>
            <a:ext cx="114778" cy="10212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0B30BFD1-2C2A-42F9-B3A0-1412C9B971DA}"/>
              </a:ext>
            </a:extLst>
          </p:cNvPr>
          <p:cNvCxnSpPr>
            <a:cxnSpLocks/>
            <a:stCxn id="21" idx="4"/>
          </p:cNvCxnSpPr>
          <p:nvPr/>
        </p:nvCxnSpPr>
        <p:spPr>
          <a:xfrm rot="16200000" flipH="1">
            <a:off x="1997800" y="1856708"/>
            <a:ext cx="705558" cy="8384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737BB6BE-DB62-462F-8A02-A7A5267010B7}"/>
              </a:ext>
            </a:extLst>
          </p:cNvPr>
          <p:cNvCxnSpPr>
            <a:cxnSpLocks/>
            <a:stCxn id="27" idx="1"/>
            <a:endCxn id="21" idx="7"/>
          </p:cNvCxnSpPr>
          <p:nvPr/>
        </p:nvCxnSpPr>
        <p:spPr>
          <a:xfrm rot="10800000" flipV="1">
            <a:off x="2463805" y="1148289"/>
            <a:ext cx="2899119" cy="1408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087CAAE7-A527-4515-B097-D6775818F224}"/>
              </a:ext>
            </a:extLst>
          </p:cNvPr>
          <p:cNvCxnSpPr>
            <a:endCxn id="19" idx="3"/>
          </p:cNvCxnSpPr>
          <p:nvPr/>
        </p:nvCxnSpPr>
        <p:spPr>
          <a:xfrm rot="10800000">
            <a:off x="2684361" y="6303107"/>
            <a:ext cx="2883515" cy="335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83D2E9F-B11E-4008-B61F-3FDF26CF7FD3}"/>
              </a:ext>
            </a:extLst>
          </p:cNvPr>
          <p:cNvSpPr/>
          <p:nvPr/>
        </p:nvSpPr>
        <p:spPr>
          <a:xfrm>
            <a:off x="3562881" y="5761564"/>
            <a:ext cx="1275127" cy="5415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Growing demand on the plastic</a:t>
            </a:r>
          </a:p>
        </p:txBody>
      </p:sp>
      <p:sp>
        <p:nvSpPr>
          <p:cNvPr id="44" name="Rectangle: Rounded Corners 43">
            <a:extLst>
              <a:ext uri="{FF2B5EF4-FFF2-40B4-BE49-F238E27FC236}">
                <a16:creationId xmlns:a16="http://schemas.microsoft.com/office/drawing/2014/main" id="{F8E380A5-D2D9-4BA2-A8A3-205923EC77D1}"/>
              </a:ext>
            </a:extLst>
          </p:cNvPr>
          <p:cNvSpPr/>
          <p:nvPr/>
        </p:nvSpPr>
        <p:spPr>
          <a:xfrm>
            <a:off x="9653628" y="5761564"/>
            <a:ext cx="1803633" cy="8949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Volcanoes eruptions </a:t>
            </a:r>
          </a:p>
        </p:txBody>
      </p:sp>
      <p:cxnSp>
        <p:nvCxnSpPr>
          <p:cNvPr id="48" name="Connector: Curved 47">
            <a:extLst>
              <a:ext uri="{FF2B5EF4-FFF2-40B4-BE49-F238E27FC236}">
                <a16:creationId xmlns:a16="http://schemas.microsoft.com/office/drawing/2014/main" id="{DDF2366F-158F-490A-BDF2-A7E178F7C232}"/>
              </a:ext>
            </a:extLst>
          </p:cNvPr>
          <p:cNvCxnSpPr>
            <a:cxnSpLocks/>
            <a:stCxn id="11" idx="4"/>
            <a:endCxn id="44" idx="1"/>
          </p:cNvCxnSpPr>
          <p:nvPr/>
        </p:nvCxnSpPr>
        <p:spPr>
          <a:xfrm rot="16200000" flipH="1">
            <a:off x="6460409" y="3015816"/>
            <a:ext cx="3320873" cy="30655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E4792D8-CEDC-4200-8753-09D383C6A268}"/>
              </a:ext>
            </a:extLst>
          </p:cNvPr>
          <p:cNvSpPr/>
          <p:nvPr/>
        </p:nvSpPr>
        <p:spPr>
          <a:xfrm>
            <a:off x="8226379" y="5067461"/>
            <a:ext cx="1275127" cy="5415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900" dirty="0"/>
              <a:t>Glaciers melting shifts tectonic plates and increases number of </a:t>
            </a:r>
            <a:r>
              <a:rPr lang="en-CA" sz="900" dirty="0" err="1"/>
              <a:t>erruptions</a:t>
            </a:r>
            <a:endParaRPr lang="en-CA" sz="900" dirty="0"/>
          </a:p>
        </p:txBody>
      </p:sp>
      <p:sp>
        <p:nvSpPr>
          <p:cNvPr id="8" name="TextBox 7">
            <a:extLst>
              <a:ext uri="{FF2B5EF4-FFF2-40B4-BE49-F238E27FC236}">
                <a16:creationId xmlns:a16="http://schemas.microsoft.com/office/drawing/2014/main" id="{6340D2D6-2579-4F8E-9B97-00B272E1D888}"/>
              </a:ext>
            </a:extLst>
          </p:cNvPr>
          <p:cNvSpPr txBox="1"/>
          <p:nvPr/>
        </p:nvSpPr>
        <p:spPr>
          <a:xfrm>
            <a:off x="147995" y="150883"/>
            <a:ext cx="4036041" cy="400110"/>
          </a:xfrm>
          <a:prstGeom prst="rect">
            <a:avLst/>
          </a:prstGeom>
          <a:noFill/>
        </p:spPr>
        <p:txBody>
          <a:bodyPr wrap="none" rtlCol="0">
            <a:spAutoFit/>
          </a:bodyPr>
          <a:lstStyle/>
          <a:p>
            <a:r>
              <a:rPr lang="en-US" sz="2000" b="1" u="sng" dirty="0">
                <a:solidFill>
                  <a:srgbClr val="C00000"/>
                </a:solidFill>
              </a:rPr>
              <a:t>A preliminary expression of the idea</a:t>
            </a:r>
          </a:p>
        </p:txBody>
      </p:sp>
    </p:spTree>
    <p:extLst>
      <p:ext uri="{BB962C8B-B14F-4D97-AF65-F5344CB8AC3E}">
        <p14:creationId xmlns:p14="http://schemas.microsoft.com/office/powerpoint/2010/main" val="357868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267257" cy="769441"/>
          </a:xfrm>
          <a:prstGeom prst="rect">
            <a:avLst/>
          </a:prstGeom>
          <a:noFill/>
        </p:spPr>
        <p:txBody>
          <a:bodyPr wrap="square" rtlCol="0">
            <a:spAutoFit/>
          </a:bodyPr>
          <a:lstStyle/>
          <a:p>
            <a:r>
              <a:rPr lang="en-US" sz="1100" b="1" dirty="0"/>
              <a:t>PART IV-a: </a:t>
            </a:r>
            <a:r>
              <a:rPr lang="en-US" sz="1100" b="1" dirty="0">
                <a:solidFill>
                  <a:srgbClr val="C00000"/>
                </a:solidFill>
              </a:rPr>
              <a:t>solution</a:t>
            </a:r>
            <a:r>
              <a:rPr lang="en-US" sz="1100" b="1" dirty="0"/>
              <a:t> </a:t>
            </a:r>
          </a:p>
          <a:p>
            <a:r>
              <a:rPr lang="en-US" sz="1100" dirty="0"/>
              <a:t>So far, you have considered impacts of increasing “factors” on frequency or severity of natural hazards.</a:t>
            </a:r>
          </a:p>
          <a:p>
            <a:r>
              <a:rPr lang="en-US" sz="1100" dirty="0"/>
              <a:t>NOW, consider how increases in severity or frequency of hazard types may affect increase or severity of OTHER hazards. </a:t>
            </a:r>
          </a:p>
          <a:p>
            <a:r>
              <a:rPr lang="en-US" sz="1100" dirty="0"/>
              <a:t>ADD arrows indicating which natural hazard can contribute to causing other hazards in B.</a:t>
            </a:r>
          </a:p>
        </p:txBody>
      </p:sp>
      <p:sp>
        <p:nvSpPr>
          <p:cNvPr id="73" name="Rectangle 72">
            <a:extLst>
              <a:ext uri="{FF2B5EF4-FFF2-40B4-BE49-F238E27FC236}">
                <a16:creationId xmlns:a16="http://schemas.microsoft.com/office/drawing/2014/main" id="{FA24C95D-E03C-49F5-AC63-B8E78E919E60}"/>
              </a:ext>
            </a:extLst>
          </p:cNvPr>
          <p:cNvSpPr/>
          <p:nvPr/>
        </p:nvSpPr>
        <p:spPr>
          <a:xfrm>
            <a:off x="586261" y="1083397"/>
            <a:ext cx="3113428" cy="541157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a:t>
            </a:r>
          </a:p>
        </p:txBody>
      </p:sp>
      <p:sp>
        <p:nvSpPr>
          <p:cNvPr id="74" name="Rectangle 73">
            <a:extLst>
              <a:ext uri="{FF2B5EF4-FFF2-40B4-BE49-F238E27FC236}">
                <a16:creationId xmlns:a16="http://schemas.microsoft.com/office/drawing/2014/main" id="{8F2502AD-8A38-40CA-AFD0-896832D6189C}"/>
              </a:ext>
            </a:extLst>
          </p:cNvPr>
          <p:cNvSpPr/>
          <p:nvPr/>
        </p:nvSpPr>
        <p:spPr>
          <a:xfrm>
            <a:off x="4596580" y="1083397"/>
            <a:ext cx="3227245" cy="5411571"/>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B</a:t>
            </a:r>
          </a:p>
        </p:txBody>
      </p:sp>
      <p:sp>
        <p:nvSpPr>
          <p:cNvPr id="75" name="Rectangle: Rounded Corners 74">
            <a:extLst>
              <a:ext uri="{FF2B5EF4-FFF2-40B4-BE49-F238E27FC236}">
                <a16:creationId xmlns:a16="http://schemas.microsoft.com/office/drawing/2014/main" id="{F4E73CBA-060C-4934-9858-133A5261578B}"/>
              </a:ext>
            </a:extLst>
          </p:cNvPr>
          <p:cNvSpPr/>
          <p:nvPr/>
        </p:nvSpPr>
        <p:spPr>
          <a:xfrm>
            <a:off x="125720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76" name="Rectangle: Rounded Corners 75">
            <a:extLst>
              <a:ext uri="{FF2B5EF4-FFF2-40B4-BE49-F238E27FC236}">
                <a16:creationId xmlns:a16="http://schemas.microsoft.com/office/drawing/2014/main" id="{24F728C2-DB10-41DC-9B02-6B6CB1D07115}"/>
              </a:ext>
            </a:extLst>
          </p:cNvPr>
          <p:cNvSpPr/>
          <p:nvPr/>
        </p:nvSpPr>
        <p:spPr>
          <a:xfrm>
            <a:off x="156052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a:t>
            </a:r>
            <a:r>
              <a:rPr lang="en-US" sz="1200" dirty="0"/>
              <a:t> Volcanoes</a:t>
            </a:r>
          </a:p>
        </p:txBody>
      </p:sp>
      <p:sp>
        <p:nvSpPr>
          <p:cNvPr id="77" name="Rectangle: Rounded Corners 76">
            <a:extLst>
              <a:ext uri="{FF2B5EF4-FFF2-40B4-BE49-F238E27FC236}">
                <a16:creationId xmlns:a16="http://schemas.microsoft.com/office/drawing/2014/main" id="{B82BE941-4FD8-4C4D-A916-99FBEC7408A3}"/>
              </a:ext>
            </a:extLst>
          </p:cNvPr>
          <p:cNvSpPr/>
          <p:nvPr/>
        </p:nvSpPr>
        <p:spPr>
          <a:xfrm>
            <a:off x="1276520" y="4960270"/>
            <a:ext cx="1687669"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a:t>
            </a:r>
            <a:r>
              <a:rPr lang="en-US" sz="1200" dirty="0"/>
              <a:t> Earthquakes (natural &amp; induced)</a:t>
            </a:r>
          </a:p>
        </p:txBody>
      </p:sp>
      <p:sp>
        <p:nvSpPr>
          <p:cNvPr id="78" name="Rectangle: Rounded Corners 77">
            <a:extLst>
              <a:ext uri="{FF2B5EF4-FFF2-40B4-BE49-F238E27FC236}">
                <a16:creationId xmlns:a16="http://schemas.microsoft.com/office/drawing/2014/main" id="{03944773-DFCC-49E0-A6E4-F7AF3A49FFC2}"/>
              </a:ext>
            </a:extLst>
          </p:cNvPr>
          <p:cNvSpPr/>
          <p:nvPr/>
        </p:nvSpPr>
        <p:spPr>
          <a:xfrm>
            <a:off x="135558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a:t>
            </a:r>
            <a:r>
              <a:rPr lang="en-US" sz="1200" dirty="0"/>
              <a:t> Landslides, debris flows etc.</a:t>
            </a:r>
          </a:p>
        </p:txBody>
      </p:sp>
      <p:sp>
        <p:nvSpPr>
          <p:cNvPr id="79" name="Rectangle: Rounded Corners 78">
            <a:extLst>
              <a:ext uri="{FF2B5EF4-FFF2-40B4-BE49-F238E27FC236}">
                <a16:creationId xmlns:a16="http://schemas.microsoft.com/office/drawing/2014/main" id="{3AF6F31F-92CB-44D9-AECD-CFEF3084AD44}"/>
              </a:ext>
            </a:extLst>
          </p:cNvPr>
          <p:cNvSpPr/>
          <p:nvPr/>
        </p:nvSpPr>
        <p:spPr>
          <a:xfrm>
            <a:off x="144691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a:t>
            </a:r>
            <a:r>
              <a:rPr lang="en-US" sz="1200" dirty="0"/>
              <a:t> Waves and coastal erosion</a:t>
            </a:r>
          </a:p>
        </p:txBody>
      </p:sp>
      <p:sp>
        <p:nvSpPr>
          <p:cNvPr id="80" name="Rectangle: Rounded Corners 79">
            <a:extLst>
              <a:ext uri="{FF2B5EF4-FFF2-40B4-BE49-F238E27FC236}">
                <a16:creationId xmlns:a16="http://schemas.microsoft.com/office/drawing/2014/main" id="{66EF2CA8-813B-492A-B335-219B29BA1565}"/>
              </a:ext>
            </a:extLst>
          </p:cNvPr>
          <p:cNvSpPr/>
          <p:nvPr/>
        </p:nvSpPr>
        <p:spPr>
          <a:xfrm>
            <a:off x="1124862" y="5829291"/>
            <a:ext cx="1990984"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a:t>
            </a:r>
            <a:r>
              <a:rPr lang="en-US" sz="1200" dirty="0"/>
              <a:t> Impact from space</a:t>
            </a:r>
          </a:p>
        </p:txBody>
      </p:sp>
      <p:sp>
        <p:nvSpPr>
          <p:cNvPr id="81" name="Rectangle: Rounded Corners 80">
            <a:extLst>
              <a:ext uri="{FF2B5EF4-FFF2-40B4-BE49-F238E27FC236}">
                <a16:creationId xmlns:a16="http://schemas.microsoft.com/office/drawing/2014/main" id="{A9DB6BC7-4B0D-49EB-A2C7-CD91AB7DDD46}"/>
              </a:ext>
            </a:extLst>
          </p:cNvPr>
          <p:cNvSpPr/>
          <p:nvPr/>
        </p:nvSpPr>
        <p:spPr>
          <a:xfrm>
            <a:off x="535826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82" name="Rectangle: Rounded Corners 81">
            <a:extLst>
              <a:ext uri="{FF2B5EF4-FFF2-40B4-BE49-F238E27FC236}">
                <a16:creationId xmlns:a16="http://schemas.microsoft.com/office/drawing/2014/main" id="{D842EE98-3F54-413A-8A23-A8EE0DDEF2B7}"/>
              </a:ext>
            </a:extLst>
          </p:cNvPr>
          <p:cNvSpPr/>
          <p:nvPr/>
        </p:nvSpPr>
        <p:spPr>
          <a:xfrm>
            <a:off x="566158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 </a:t>
            </a:r>
            <a:r>
              <a:rPr lang="en-US" sz="1200" dirty="0"/>
              <a:t>Volcanoes</a:t>
            </a:r>
          </a:p>
        </p:txBody>
      </p:sp>
      <p:sp>
        <p:nvSpPr>
          <p:cNvPr id="83" name="Rectangle: Rounded Corners 82">
            <a:extLst>
              <a:ext uri="{FF2B5EF4-FFF2-40B4-BE49-F238E27FC236}">
                <a16:creationId xmlns:a16="http://schemas.microsoft.com/office/drawing/2014/main" id="{C628E4F1-2F51-46D1-8B38-9B0BF93D2502}"/>
              </a:ext>
            </a:extLst>
          </p:cNvPr>
          <p:cNvSpPr/>
          <p:nvPr/>
        </p:nvSpPr>
        <p:spPr>
          <a:xfrm>
            <a:off x="5426586" y="4960270"/>
            <a:ext cx="1589657"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 </a:t>
            </a:r>
            <a:r>
              <a:rPr lang="en-US" sz="1200" dirty="0"/>
              <a:t>Earthquakes (natural &amp; induced)</a:t>
            </a:r>
          </a:p>
        </p:txBody>
      </p:sp>
      <p:sp>
        <p:nvSpPr>
          <p:cNvPr id="84" name="Rectangle: Rounded Corners 83">
            <a:extLst>
              <a:ext uri="{FF2B5EF4-FFF2-40B4-BE49-F238E27FC236}">
                <a16:creationId xmlns:a16="http://schemas.microsoft.com/office/drawing/2014/main" id="{316ED2DB-8160-4310-B9D0-D36C84C32E9F}"/>
              </a:ext>
            </a:extLst>
          </p:cNvPr>
          <p:cNvSpPr/>
          <p:nvPr/>
        </p:nvSpPr>
        <p:spPr>
          <a:xfrm>
            <a:off x="545664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 </a:t>
            </a:r>
            <a:r>
              <a:rPr lang="en-US" sz="1200" dirty="0"/>
              <a:t>Landslides, debris flows etc.</a:t>
            </a:r>
          </a:p>
        </p:txBody>
      </p:sp>
      <p:sp>
        <p:nvSpPr>
          <p:cNvPr id="85" name="Rectangle: Rounded Corners 84">
            <a:extLst>
              <a:ext uri="{FF2B5EF4-FFF2-40B4-BE49-F238E27FC236}">
                <a16:creationId xmlns:a16="http://schemas.microsoft.com/office/drawing/2014/main" id="{2989BC36-1F30-47D3-ADA9-9B1B6A3722E6}"/>
              </a:ext>
            </a:extLst>
          </p:cNvPr>
          <p:cNvSpPr/>
          <p:nvPr/>
        </p:nvSpPr>
        <p:spPr>
          <a:xfrm>
            <a:off x="554797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 </a:t>
            </a:r>
            <a:r>
              <a:rPr lang="en-US" sz="1200" dirty="0"/>
              <a:t>Waves and coastal erosion</a:t>
            </a:r>
          </a:p>
        </p:txBody>
      </p:sp>
      <p:sp>
        <p:nvSpPr>
          <p:cNvPr id="86" name="Rectangle: Rounded Corners 85">
            <a:extLst>
              <a:ext uri="{FF2B5EF4-FFF2-40B4-BE49-F238E27FC236}">
                <a16:creationId xmlns:a16="http://schemas.microsoft.com/office/drawing/2014/main" id="{7E5CABB5-411C-42ED-93CC-561A5A9F3A30}"/>
              </a:ext>
            </a:extLst>
          </p:cNvPr>
          <p:cNvSpPr/>
          <p:nvPr/>
        </p:nvSpPr>
        <p:spPr>
          <a:xfrm>
            <a:off x="5275109" y="5829291"/>
            <a:ext cx="1892610"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 </a:t>
            </a:r>
            <a:r>
              <a:rPr lang="en-US" sz="1200" dirty="0"/>
              <a:t>Impact from space</a:t>
            </a:r>
          </a:p>
        </p:txBody>
      </p:sp>
      <p:cxnSp>
        <p:nvCxnSpPr>
          <p:cNvPr id="87" name="Straight Arrow Connector 86">
            <a:extLst>
              <a:ext uri="{FF2B5EF4-FFF2-40B4-BE49-F238E27FC236}">
                <a16:creationId xmlns:a16="http://schemas.microsoft.com/office/drawing/2014/main" id="{9B3BD3C8-57C8-4CB2-9262-7D2E49B2AEED}"/>
              </a:ext>
            </a:extLst>
          </p:cNvPr>
          <p:cNvCxnSpPr>
            <a:stCxn id="75" idx="3"/>
            <a:endCxn id="85" idx="1"/>
          </p:cNvCxnSpPr>
          <p:nvPr/>
        </p:nvCxnSpPr>
        <p:spPr>
          <a:xfrm>
            <a:off x="2983500" y="1715881"/>
            <a:ext cx="2564478" cy="98753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8146839-7155-44A0-B512-235A43B8A61E}"/>
              </a:ext>
            </a:extLst>
          </p:cNvPr>
          <p:cNvCxnSpPr>
            <a:stCxn id="75" idx="3"/>
            <a:endCxn id="84" idx="1"/>
          </p:cNvCxnSpPr>
          <p:nvPr/>
        </p:nvCxnSpPr>
        <p:spPr>
          <a:xfrm>
            <a:off x="2983500" y="1715881"/>
            <a:ext cx="2473143" cy="185655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4E275E1-E118-4053-A7A4-DC69779C4241}"/>
              </a:ext>
            </a:extLst>
          </p:cNvPr>
          <p:cNvCxnSpPr>
            <a:cxnSpLocks/>
            <a:stCxn id="79" idx="3"/>
            <a:endCxn id="84" idx="1"/>
          </p:cNvCxnSpPr>
          <p:nvPr/>
        </p:nvCxnSpPr>
        <p:spPr>
          <a:xfrm>
            <a:off x="2793791" y="2703411"/>
            <a:ext cx="2662852"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F9550A9-5D6D-482C-9C21-F00600F29238}"/>
              </a:ext>
            </a:extLst>
          </p:cNvPr>
          <p:cNvCxnSpPr>
            <a:cxnSpLocks/>
            <a:stCxn id="76" idx="3"/>
            <a:endCxn id="83" idx="1"/>
          </p:cNvCxnSpPr>
          <p:nvPr/>
        </p:nvCxnSpPr>
        <p:spPr>
          <a:xfrm>
            <a:off x="2680184" y="4383741"/>
            <a:ext cx="2746402"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E74F13-58BD-4BEC-83DA-8C78C9F81BD0}"/>
              </a:ext>
            </a:extLst>
          </p:cNvPr>
          <p:cNvCxnSpPr>
            <a:cxnSpLocks/>
            <a:stCxn id="77" idx="3"/>
            <a:endCxn id="82" idx="1"/>
          </p:cNvCxnSpPr>
          <p:nvPr/>
        </p:nvCxnSpPr>
        <p:spPr>
          <a:xfrm flipV="1">
            <a:off x="2964189" y="4383741"/>
            <a:ext cx="2697395"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E75A716-A84C-43E7-B795-B3BC8485359E}"/>
              </a:ext>
            </a:extLst>
          </p:cNvPr>
          <p:cNvCxnSpPr>
            <a:cxnSpLocks/>
            <a:stCxn id="80" idx="3"/>
            <a:endCxn id="83" idx="1"/>
          </p:cNvCxnSpPr>
          <p:nvPr/>
        </p:nvCxnSpPr>
        <p:spPr>
          <a:xfrm flipV="1">
            <a:off x="3115846" y="5195051"/>
            <a:ext cx="2310740" cy="81687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4FCD27E-9F18-490B-920C-9A9F8A3BCCD2}"/>
              </a:ext>
            </a:extLst>
          </p:cNvPr>
          <p:cNvCxnSpPr>
            <a:cxnSpLocks/>
            <a:stCxn id="80" idx="3"/>
            <a:endCxn id="82" idx="1"/>
          </p:cNvCxnSpPr>
          <p:nvPr/>
        </p:nvCxnSpPr>
        <p:spPr>
          <a:xfrm flipV="1">
            <a:off x="3115846" y="4383741"/>
            <a:ext cx="2545738" cy="162818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984C51C7-EABF-4D3C-BF34-DCC7FFB8F6A4}"/>
              </a:ext>
            </a:extLst>
          </p:cNvPr>
          <p:cNvCxnSpPr>
            <a:cxnSpLocks/>
            <a:stCxn id="80" idx="3"/>
            <a:endCxn id="84" idx="1"/>
          </p:cNvCxnSpPr>
          <p:nvPr/>
        </p:nvCxnSpPr>
        <p:spPr>
          <a:xfrm flipV="1">
            <a:off x="3115846" y="3572431"/>
            <a:ext cx="2340797" cy="243949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24E2C3-E375-43AC-A65D-D8BACF4662E4}"/>
              </a:ext>
            </a:extLst>
          </p:cNvPr>
          <p:cNvCxnSpPr>
            <a:cxnSpLocks/>
            <a:stCxn id="80" idx="3"/>
            <a:endCxn id="85" idx="1"/>
          </p:cNvCxnSpPr>
          <p:nvPr/>
        </p:nvCxnSpPr>
        <p:spPr>
          <a:xfrm flipV="1">
            <a:off x="3115846" y="2703411"/>
            <a:ext cx="2432132" cy="330851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C38547C-CAC6-4EBF-9445-564F7ECC1859}"/>
              </a:ext>
            </a:extLst>
          </p:cNvPr>
          <p:cNvCxnSpPr>
            <a:cxnSpLocks/>
            <a:stCxn id="80" idx="3"/>
            <a:endCxn id="81" idx="1"/>
          </p:cNvCxnSpPr>
          <p:nvPr/>
        </p:nvCxnSpPr>
        <p:spPr>
          <a:xfrm flipV="1">
            <a:off x="3115846" y="1715881"/>
            <a:ext cx="2242423" cy="429604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E5D24BD-1C8E-49F1-B4B3-384FCE1D4E21}"/>
              </a:ext>
            </a:extLst>
          </p:cNvPr>
          <p:cNvCxnSpPr>
            <a:cxnSpLocks/>
            <a:stCxn id="77" idx="3"/>
            <a:endCxn id="84" idx="1"/>
          </p:cNvCxnSpPr>
          <p:nvPr/>
        </p:nvCxnSpPr>
        <p:spPr>
          <a:xfrm flipV="1">
            <a:off x="2964189" y="3572431"/>
            <a:ext cx="2492454" cy="16226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4AFF2D2-1FFE-48C6-9C17-677BE85EF7A4}"/>
              </a:ext>
            </a:extLst>
          </p:cNvPr>
          <p:cNvCxnSpPr>
            <a:cxnSpLocks/>
            <a:endCxn id="85" idx="1"/>
          </p:cNvCxnSpPr>
          <p:nvPr/>
        </p:nvCxnSpPr>
        <p:spPr>
          <a:xfrm flipV="1">
            <a:off x="2965018" y="2703411"/>
            <a:ext cx="2582960" cy="249164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29E7081-F2F5-454C-8D35-DE1A1B62DF40}"/>
              </a:ext>
            </a:extLst>
          </p:cNvPr>
          <p:cNvCxnSpPr>
            <a:cxnSpLocks/>
            <a:stCxn id="78" idx="3"/>
            <a:endCxn id="85" idx="1"/>
          </p:cNvCxnSpPr>
          <p:nvPr/>
        </p:nvCxnSpPr>
        <p:spPr>
          <a:xfrm flipV="1">
            <a:off x="2885125" y="2703411"/>
            <a:ext cx="2662853"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01C45F1-DA7A-4555-B714-263B1F5D0F3B}"/>
              </a:ext>
            </a:extLst>
          </p:cNvPr>
          <p:cNvCxnSpPr>
            <a:cxnSpLocks/>
            <a:stCxn id="76" idx="3"/>
            <a:endCxn id="84" idx="1"/>
          </p:cNvCxnSpPr>
          <p:nvPr/>
        </p:nvCxnSpPr>
        <p:spPr>
          <a:xfrm flipV="1">
            <a:off x="2680184" y="3572431"/>
            <a:ext cx="2776459"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0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6A3E79C-F081-4BA5-A76F-6FACDBA74612}"/>
              </a:ext>
            </a:extLst>
          </p:cNvPr>
          <p:cNvSpPr/>
          <p:nvPr/>
        </p:nvSpPr>
        <p:spPr>
          <a:xfrm>
            <a:off x="586261" y="1083397"/>
            <a:ext cx="3113428" cy="541157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a:t>
            </a:r>
          </a:p>
        </p:txBody>
      </p:sp>
      <p:sp>
        <p:nvSpPr>
          <p:cNvPr id="29" name="Rectangle 28">
            <a:extLst>
              <a:ext uri="{FF2B5EF4-FFF2-40B4-BE49-F238E27FC236}">
                <a16:creationId xmlns:a16="http://schemas.microsoft.com/office/drawing/2014/main" id="{5E6E9B4F-F795-470B-B5C7-DE1E59AE64A3}"/>
              </a:ext>
            </a:extLst>
          </p:cNvPr>
          <p:cNvSpPr/>
          <p:nvPr/>
        </p:nvSpPr>
        <p:spPr>
          <a:xfrm>
            <a:off x="4596580" y="1083397"/>
            <a:ext cx="3227245" cy="5411571"/>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B</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11495594" cy="938719"/>
          </a:xfrm>
          <a:prstGeom prst="rect">
            <a:avLst/>
          </a:prstGeom>
          <a:noFill/>
        </p:spPr>
        <p:txBody>
          <a:bodyPr wrap="square" rtlCol="0">
            <a:spAutoFit/>
          </a:bodyPr>
          <a:lstStyle/>
          <a:p>
            <a:r>
              <a:rPr lang="en-US" sz="1100" b="1" dirty="0"/>
              <a:t>PART IV-b:</a:t>
            </a:r>
          </a:p>
          <a:p>
            <a:r>
              <a:rPr lang="en-US" sz="1100" dirty="0"/>
              <a:t>So far, you have considered impacts of increasing “factors” on frequency or severity of natural hazards.</a:t>
            </a:r>
          </a:p>
          <a:p>
            <a:r>
              <a:rPr lang="en-US" sz="1100" dirty="0"/>
              <a:t>NOW, consider how increases in severity or frequency of hazard types may affect increase or severity of OTHER hazards. </a:t>
            </a:r>
          </a:p>
          <a:p>
            <a:r>
              <a:rPr lang="en-US" sz="1100" dirty="0"/>
              <a:t>ADD arrows indicating which natural hazard can contribute to causing other hazards in B.</a:t>
            </a:r>
          </a:p>
          <a:p>
            <a:r>
              <a:rPr lang="en-US" sz="1100" dirty="0"/>
              <a:t>Explain briefly at least one way that each “A” hazard can cause or induce a “B” hazard via each line or arrow. The first is done as an example. </a:t>
            </a:r>
          </a:p>
        </p:txBody>
      </p:sp>
      <p:sp>
        <p:nvSpPr>
          <p:cNvPr id="35" name="Rectangle: Rounded Corners 34">
            <a:extLst>
              <a:ext uri="{FF2B5EF4-FFF2-40B4-BE49-F238E27FC236}">
                <a16:creationId xmlns:a16="http://schemas.microsoft.com/office/drawing/2014/main" id="{FF0E08A1-C72D-4E5E-9D9F-8A54616C74CC}"/>
              </a:ext>
            </a:extLst>
          </p:cNvPr>
          <p:cNvSpPr/>
          <p:nvPr/>
        </p:nvSpPr>
        <p:spPr>
          <a:xfrm>
            <a:off x="125720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38" name="Rectangle: Rounded Corners 37">
            <a:extLst>
              <a:ext uri="{FF2B5EF4-FFF2-40B4-BE49-F238E27FC236}">
                <a16:creationId xmlns:a16="http://schemas.microsoft.com/office/drawing/2014/main" id="{1D9989DC-0EAF-4A23-92EB-2778CFA467EA}"/>
              </a:ext>
            </a:extLst>
          </p:cNvPr>
          <p:cNvSpPr/>
          <p:nvPr/>
        </p:nvSpPr>
        <p:spPr>
          <a:xfrm>
            <a:off x="156052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a:t>
            </a:r>
            <a:r>
              <a:rPr lang="en-US" sz="1200" dirty="0"/>
              <a:t> Volcanoes</a:t>
            </a:r>
          </a:p>
        </p:txBody>
      </p:sp>
      <p:sp>
        <p:nvSpPr>
          <p:cNvPr id="39" name="Rectangle: Rounded Corners 38">
            <a:extLst>
              <a:ext uri="{FF2B5EF4-FFF2-40B4-BE49-F238E27FC236}">
                <a16:creationId xmlns:a16="http://schemas.microsoft.com/office/drawing/2014/main" id="{16C1D517-DC7E-40D1-82CD-EF135745F757}"/>
              </a:ext>
            </a:extLst>
          </p:cNvPr>
          <p:cNvSpPr/>
          <p:nvPr/>
        </p:nvSpPr>
        <p:spPr>
          <a:xfrm>
            <a:off x="1276520" y="4960270"/>
            <a:ext cx="1687669"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a:t>
            </a:r>
            <a:r>
              <a:rPr lang="en-US" sz="1200" dirty="0"/>
              <a:t> Earthquakes (natural &amp; induced)</a:t>
            </a:r>
          </a:p>
        </p:txBody>
      </p:sp>
      <p:sp>
        <p:nvSpPr>
          <p:cNvPr id="40" name="Rectangle: Rounded Corners 39">
            <a:extLst>
              <a:ext uri="{FF2B5EF4-FFF2-40B4-BE49-F238E27FC236}">
                <a16:creationId xmlns:a16="http://schemas.microsoft.com/office/drawing/2014/main" id="{6432260A-9FCF-47DE-A56B-74FF572B6EAA}"/>
              </a:ext>
            </a:extLst>
          </p:cNvPr>
          <p:cNvSpPr/>
          <p:nvPr/>
        </p:nvSpPr>
        <p:spPr>
          <a:xfrm>
            <a:off x="135558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a:t>
            </a:r>
            <a:r>
              <a:rPr lang="en-US" sz="1200" dirty="0"/>
              <a:t> Landslides, debris flows etc.</a:t>
            </a:r>
          </a:p>
        </p:txBody>
      </p:sp>
      <p:sp>
        <p:nvSpPr>
          <p:cNvPr id="41" name="Rectangle: Rounded Corners 40">
            <a:extLst>
              <a:ext uri="{FF2B5EF4-FFF2-40B4-BE49-F238E27FC236}">
                <a16:creationId xmlns:a16="http://schemas.microsoft.com/office/drawing/2014/main" id="{B2649E61-DD82-4A39-9179-1301DB69BE77}"/>
              </a:ext>
            </a:extLst>
          </p:cNvPr>
          <p:cNvSpPr/>
          <p:nvPr/>
        </p:nvSpPr>
        <p:spPr>
          <a:xfrm>
            <a:off x="144691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a:t>
            </a:r>
            <a:r>
              <a:rPr lang="en-US" sz="1200" dirty="0"/>
              <a:t> Waves and coastal erosion</a:t>
            </a:r>
          </a:p>
        </p:txBody>
      </p:sp>
      <p:sp>
        <p:nvSpPr>
          <p:cNvPr id="42" name="Rectangle: Rounded Corners 41">
            <a:extLst>
              <a:ext uri="{FF2B5EF4-FFF2-40B4-BE49-F238E27FC236}">
                <a16:creationId xmlns:a16="http://schemas.microsoft.com/office/drawing/2014/main" id="{5EB4DE37-EE7E-4211-9E30-9E648AB21796}"/>
              </a:ext>
            </a:extLst>
          </p:cNvPr>
          <p:cNvSpPr/>
          <p:nvPr/>
        </p:nvSpPr>
        <p:spPr>
          <a:xfrm>
            <a:off x="1124862" y="5829291"/>
            <a:ext cx="1990984"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a:t>
            </a:r>
            <a:r>
              <a:rPr lang="en-US" sz="1200" dirty="0"/>
              <a:t> Impact from space</a:t>
            </a:r>
          </a:p>
        </p:txBody>
      </p:sp>
      <p:sp>
        <p:nvSpPr>
          <p:cNvPr id="32" name="Rectangle: Rounded Corners 31">
            <a:extLst>
              <a:ext uri="{FF2B5EF4-FFF2-40B4-BE49-F238E27FC236}">
                <a16:creationId xmlns:a16="http://schemas.microsoft.com/office/drawing/2014/main" id="{1EC96CF1-9448-4BFE-9305-81A44C7A61FC}"/>
              </a:ext>
            </a:extLst>
          </p:cNvPr>
          <p:cNvSpPr/>
          <p:nvPr/>
        </p:nvSpPr>
        <p:spPr>
          <a:xfrm>
            <a:off x="535826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33" name="Rectangle: Rounded Corners 32">
            <a:extLst>
              <a:ext uri="{FF2B5EF4-FFF2-40B4-BE49-F238E27FC236}">
                <a16:creationId xmlns:a16="http://schemas.microsoft.com/office/drawing/2014/main" id="{2E96A559-EC19-4DBA-81F4-AEAB78AF3912}"/>
              </a:ext>
            </a:extLst>
          </p:cNvPr>
          <p:cNvSpPr/>
          <p:nvPr/>
        </p:nvSpPr>
        <p:spPr>
          <a:xfrm>
            <a:off x="566158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 </a:t>
            </a:r>
            <a:r>
              <a:rPr lang="en-US" sz="1200" dirty="0"/>
              <a:t>Volcanoes</a:t>
            </a:r>
          </a:p>
        </p:txBody>
      </p:sp>
      <p:sp>
        <p:nvSpPr>
          <p:cNvPr id="37" name="Rectangle: Rounded Corners 36">
            <a:extLst>
              <a:ext uri="{FF2B5EF4-FFF2-40B4-BE49-F238E27FC236}">
                <a16:creationId xmlns:a16="http://schemas.microsoft.com/office/drawing/2014/main" id="{95D9AD31-7DD5-43A2-A9C1-2C7347D6F4D7}"/>
              </a:ext>
            </a:extLst>
          </p:cNvPr>
          <p:cNvSpPr/>
          <p:nvPr/>
        </p:nvSpPr>
        <p:spPr>
          <a:xfrm>
            <a:off x="5426586" y="4960270"/>
            <a:ext cx="1589657"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 </a:t>
            </a:r>
            <a:r>
              <a:rPr lang="en-US" sz="1200" dirty="0"/>
              <a:t>Earthquakes (natural &amp; induced)</a:t>
            </a:r>
          </a:p>
        </p:txBody>
      </p:sp>
      <p:sp>
        <p:nvSpPr>
          <p:cNvPr id="44" name="Rectangle: Rounded Corners 43">
            <a:extLst>
              <a:ext uri="{FF2B5EF4-FFF2-40B4-BE49-F238E27FC236}">
                <a16:creationId xmlns:a16="http://schemas.microsoft.com/office/drawing/2014/main" id="{2CEE75AB-213A-4605-BDFC-6D22A0E98120}"/>
              </a:ext>
            </a:extLst>
          </p:cNvPr>
          <p:cNvSpPr/>
          <p:nvPr/>
        </p:nvSpPr>
        <p:spPr>
          <a:xfrm>
            <a:off x="545664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 </a:t>
            </a:r>
            <a:r>
              <a:rPr lang="en-US" sz="1200" dirty="0"/>
              <a:t>Landslides, debris flows etc.</a:t>
            </a:r>
          </a:p>
        </p:txBody>
      </p:sp>
      <p:sp>
        <p:nvSpPr>
          <p:cNvPr id="45" name="Rectangle: Rounded Corners 44">
            <a:extLst>
              <a:ext uri="{FF2B5EF4-FFF2-40B4-BE49-F238E27FC236}">
                <a16:creationId xmlns:a16="http://schemas.microsoft.com/office/drawing/2014/main" id="{356D20CE-8366-4E6D-86AB-553CB2987026}"/>
              </a:ext>
            </a:extLst>
          </p:cNvPr>
          <p:cNvSpPr/>
          <p:nvPr/>
        </p:nvSpPr>
        <p:spPr>
          <a:xfrm>
            <a:off x="554797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 </a:t>
            </a:r>
            <a:r>
              <a:rPr lang="en-US" sz="1200" dirty="0"/>
              <a:t>Waves and coastal erosion</a:t>
            </a:r>
          </a:p>
        </p:txBody>
      </p:sp>
      <p:sp>
        <p:nvSpPr>
          <p:cNvPr id="46" name="Rectangle: Rounded Corners 45">
            <a:extLst>
              <a:ext uri="{FF2B5EF4-FFF2-40B4-BE49-F238E27FC236}">
                <a16:creationId xmlns:a16="http://schemas.microsoft.com/office/drawing/2014/main" id="{BD1E9252-000D-452F-AA67-FA3EE871DD30}"/>
              </a:ext>
            </a:extLst>
          </p:cNvPr>
          <p:cNvSpPr/>
          <p:nvPr/>
        </p:nvSpPr>
        <p:spPr>
          <a:xfrm>
            <a:off x="5275109" y="5829291"/>
            <a:ext cx="1892610"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 </a:t>
            </a:r>
            <a:r>
              <a:rPr lang="en-US" sz="1200" dirty="0"/>
              <a:t>Impact from space</a:t>
            </a:r>
          </a:p>
        </p:txBody>
      </p:sp>
      <p:cxnSp>
        <p:nvCxnSpPr>
          <p:cNvPr id="14" name="Straight Arrow Connector 13">
            <a:extLst>
              <a:ext uri="{FF2B5EF4-FFF2-40B4-BE49-F238E27FC236}">
                <a16:creationId xmlns:a16="http://schemas.microsoft.com/office/drawing/2014/main" id="{0528EBBA-081F-46C9-BF28-1A197A770A72}"/>
              </a:ext>
            </a:extLst>
          </p:cNvPr>
          <p:cNvCxnSpPr>
            <a:stCxn id="35" idx="3"/>
            <a:endCxn id="45" idx="1"/>
          </p:cNvCxnSpPr>
          <p:nvPr/>
        </p:nvCxnSpPr>
        <p:spPr>
          <a:xfrm>
            <a:off x="2983500" y="1715881"/>
            <a:ext cx="2564478" cy="98753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09F3FB-1E97-4EBD-83AB-AA94824B2FEC}"/>
              </a:ext>
            </a:extLst>
          </p:cNvPr>
          <p:cNvCxnSpPr>
            <a:stCxn id="35" idx="3"/>
            <a:endCxn id="44" idx="1"/>
          </p:cNvCxnSpPr>
          <p:nvPr/>
        </p:nvCxnSpPr>
        <p:spPr>
          <a:xfrm>
            <a:off x="2983500" y="1715881"/>
            <a:ext cx="2473143" cy="185655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F9C113-9AC8-4F10-8FA7-1B3863A50E91}"/>
              </a:ext>
            </a:extLst>
          </p:cNvPr>
          <p:cNvCxnSpPr>
            <a:cxnSpLocks/>
            <a:stCxn id="41" idx="3"/>
            <a:endCxn id="44" idx="1"/>
          </p:cNvCxnSpPr>
          <p:nvPr/>
        </p:nvCxnSpPr>
        <p:spPr>
          <a:xfrm>
            <a:off x="2793791" y="2703411"/>
            <a:ext cx="2662852"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F00E6C-C318-454F-BCC6-6968ADD81657}"/>
              </a:ext>
            </a:extLst>
          </p:cNvPr>
          <p:cNvCxnSpPr>
            <a:cxnSpLocks/>
            <a:stCxn id="38" idx="3"/>
            <a:endCxn id="37" idx="1"/>
          </p:cNvCxnSpPr>
          <p:nvPr/>
        </p:nvCxnSpPr>
        <p:spPr>
          <a:xfrm>
            <a:off x="2680184" y="4383741"/>
            <a:ext cx="2746402"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3349078-9A4C-4781-B210-790AC16515D6}"/>
              </a:ext>
            </a:extLst>
          </p:cNvPr>
          <p:cNvCxnSpPr>
            <a:cxnSpLocks/>
            <a:stCxn id="39" idx="3"/>
            <a:endCxn id="33" idx="1"/>
          </p:cNvCxnSpPr>
          <p:nvPr/>
        </p:nvCxnSpPr>
        <p:spPr>
          <a:xfrm flipV="1">
            <a:off x="2964189" y="4383741"/>
            <a:ext cx="2697395"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A33AD8C-4F6E-40BD-A514-30C19C527CAF}"/>
              </a:ext>
            </a:extLst>
          </p:cNvPr>
          <p:cNvCxnSpPr>
            <a:cxnSpLocks/>
            <a:stCxn id="42" idx="3"/>
            <a:endCxn id="37" idx="1"/>
          </p:cNvCxnSpPr>
          <p:nvPr/>
        </p:nvCxnSpPr>
        <p:spPr>
          <a:xfrm flipV="1">
            <a:off x="3115846" y="5195051"/>
            <a:ext cx="2310740" cy="81687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BEF88E-E338-4D1D-8BD8-2B21DFB8519D}"/>
              </a:ext>
            </a:extLst>
          </p:cNvPr>
          <p:cNvCxnSpPr>
            <a:cxnSpLocks/>
            <a:stCxn id="42" idx="3"/>
            <a:endCxn id="33" idx="1"/>
          </p:cNvCxnSpPr>
          <p:nvPr/>
        </p:nvCxnSpPr>
        <p:spPr>
          <a:xfrm flipV="1">
            <a:off x="3115846" y="4383741"/>
            <a:ext cx="2545738" cy="162818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CBF73B-540B-4633-A471-5A22CE5A1768}"/>
              </a:ext>
            </a:extLst>
          </p:cNvPr>
          <p:cNvCxnSpPr>
            <a:cxnSpLocks/>
            <a:stCxn id="42" idx="3"/>
            <a:endCxn id="44" idx="1"/>
          </p:cNvCxnSpPr>
          <p:nvPr/>
        </p:nvCxnSpPr>
        <p:spPr>
          <a:xfrm flipV="1">
            <a:off x="3115846" y="3572431"/>
            <a:ext cx="2340797" cy="243949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ABCB1B-796D-4BCF-9AAE-9B86EFA3C895}"/>
              </a:ext>
            </a:extLst>
          </p:cNvPr>
          <p:cNvCxnSpPr>
            <a:cxnSpLocks/>
            <a:stCxn id="42" idx="3"/>
            <a:endCxn id="45" idx="1"/>
          </p:cNvCxnSpPr>
          <p:nvPr/>
        </p:nvCxnSpPr>
        <p:spPr>
          <a:xfrm flipV="1">
            <a:off x="3115846" y="2703411"/>
            <a:ext cx="2432132" cy="330851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91F8746-1393-4430-B648-AF0EB64247DF}"/>
              </a:ext>
            </a:extLst>
          </p:cNvPr>
          <p:cNvCxnSpPr>
            <a:cxnSpLocks/>
            <a:stCxn id="42" idx="3"/>
            <a:endCxn id="32" idx="1"/>
          </p:cNvCxnSpPr>
          <p:nvPr/>
        </p:nvCxnSpPr>
        <p:spPr>
          <a:xfrm flipV="1">
            <a:off x="3115846" y="1715881"/>
            <a:ext cx="2242423" cy="429604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06390AA-F48A-4951-8AD2-43346DB1AD82}"/>
              </a:ext>
            </a:extLst>
          </p:cNvPr>
          <p:cNvCxnSpPr>
            <a:cxnSpLocks/>
            <a:stCxn id="39" idx="3"/>
            <a:endCxn id="44" idx="1"/>
          </p:cNvCxnSpPr>
          <p:nvPr/>
        </p:nvCxnSpPr>
        <p:spPr>
          <a:xfrm flipV="1">
            <a:off x="2964189" y="3572431"/>
            <a:ext cx="2492454" cy="16226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CF09B-5CC7-42E2-BD83-5784907DB717}"/>
              </a:ext>
            </a:extLst>
          </p:cNvPr>
          <p:cNvCxnSpPr>
            <a:cxnSpLocks/>
            <a:endCxn id="45" idx="1"/>
          </p:cNvCxnSpPr>
          <p:nvPr/>
        </p:nvCxnSpPr>
        <p:spPr>
          <a:xfrm flipV="1">
            <a:off x="2965018" y="2703411"/>
            <a:ext cx="2582960" cy="249164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40AC6CF-7781-4F57-8678-48EB325050FA}"/>
              </a:ext>
            </a:extLst>
          </p:cNvPr>
          <p:cNvCxnSpPr>
            <a:cxnSpLocks/>
            <a:stCxn id="40" idx="3"/>
            <a:endCxn id="45" idx="1"/>
          </p:cNvCxnSpPr>
          <p:nvPr/>
        </p:nvCxnSpPr>
        <p:spPr>
          <a:xfrm flipV="1">
            <a:off x="2885125" y="2703411"/>
            <a:ext cx="2662853"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E1881F-D60D-4E8D-8381-6D5639EC4367}"/>
              </a:ext>
            </a:extLst>
          </p:cNvPr>
          <p:cNvCxnSpPr>
            <a:cxnSpLocks/>
            <a:stCxn id="38" idx="3"/>
            <a:endCxn id="44" idx="1"/>
          </p:cNvCxnSpPr>
          <p:nvPr/>
        </p:nvCxnSpPr>
        <p:spPr>
          <a:xfrm flipV="1">
            <a:off x="2680184" y="3572431"/>
            <a:ext cx="2776459"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E4B0E11B-E155-4A84-9A59-1D4D1D7F4239}"/>
              </a:ext>
            </a:extLst>
          </p:cNvPr>
          <p:cNvSpPr/>
          <p:nvPr/>
        </p:nvSpPr>
        <p:spPr>
          <a:xfrm>
            <a:off x="8378494" y="1083397"/>
            <a:ext cx="3227245" cy="5411571"/>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t" anchorCtr="0"/>
          <a:lstStyle/>
          <a:p>
            <a:r>
              <a:rPr lang="en-US" sz="1400" dirty="0"/>
              <a:t>Explain how A can cause B. </a:t>
            </a:r>
          </a:p>
          <a:p>
            <a:endParaRPr lang="en-US" sz="1200" dirty="0"/>
          </a:p>
          <a:p>
            <a:r>
              <a:rPr lang="en-US" sz="1200" dirty="0"/>
              <a:t>S -&gt; W: Storms &amp; hurricanes cause large waves and can rapidly erode coastal regions. </a:t>
            </a:r>
          </a:p>
          <a:p>
            <a:endParaRPr lang="en-US" sz="1200" dirty="0"/>
          </a:p>
          <a:p>
            <a:r>
              <a:rPr lang="en-US" sz="1200" dirty="0"/>
              <a:t>S -&gt; L: </a:t>
            </a:r>
          </a:p>
          <a:p>
            <a:r>
              <a:rPr lang="en-US" sz="1200" dirty="0"/>
              <a:t>W &gt; L: </a:t>
            </a:r>
          </a:p>
          <a:p>
            <a:r>
              <a:rPr lang="en-US" sz="1200" dirty="0"/>
              <a:t>L &gt; W:</a:t>
            </a:r>
          </a:p>
          <a:p>
            <a:r>
              <a:rPr lang="en-US" sz="1200" dirty="0"/>
              <a:t>V &gt; L: </a:t>
            </a:r>
          </a:p>
          <a:p>
            <a:r>
              <a:rPr lang="en-US" sz="1200" dirty="0"/>
              <a:t>V &gt; E: </a:t>
            </a:r>
          </a:p>
          <a:p>
            <a:r>
              <a:rPr lang="en-US" sz="1200" dirty="0"/>
              <a:t>E &gt; W:</a:t>
            </a:r>
          </a:p>
          <a:p>
            <a:r>
              <a:rPr lang="en-US" sz="1200" dirty="0"/>
              <a:t>E &gt; L: </a:t>
            </a:r>
          </a:p>
          <a:p>
            <a:r>
              <a:rPr lang="en-US" sz="1200" dirty="0"/>
              <a:t>E &gt; V:</a:t>
            </a:r>
          </a:p>
          <a:p>
            <a:r>
              <a:rPr lang="en-US" sz="1200" dirty="0"/>
              <a:t>I &gt; All: </a:t>
            </a:r>
          </a:p>
        </p:txBody>
      </p:sp>
    </p:spTree>
    <p:extLst>
      <p:ext uri="{BB962C8B-B14F-4D97-AF65-F5344CB8AC3E}">
        <p14:creationId xmlns:p14="http://schemas.microsoft.com/office/powerpoint/2010/main" val="168082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6A3E79C-F081-4BA5-A76F-6FACDBA74612}"/>
              </a:ext>
            </a:extLst>
          </p:cNvPr>
          <p:cNvSpPr/>
          <p:nvPr/>
        </p:nvSpPr>
        <p:spPr>
          <a:xfrm>
            <a:off x="586261" y="1083397"/>
            <a:ext cx="3113428" cy="541157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a:t>
            </a:r>
          </a:p>
        </p:txBody>
      </p:sp>
      <p:sp>
        <p:nvSpPr>
          <p:cNvPr id="29" name="Rectangle 28">
            <a:extLst>
              <a:ext uri="{FF2B5EF4-FFF2-40B4-BE49-F238E27FC236}">
                <a16:creationId xmlns:a16="http://schemas.microsoft.com/office/drawing/2014/main" id="{5E6E9B4F-F795-470B-B5C7-DE1E59AE64A3}"/>
              </a:ext>
            </a:extLst>
          </p:cNvPr>
          <p:cNvSpPr/>
          <p:nvPr/>
        </p:nvSpPr>
        <p:spPr>
          <a:xfrm>
            <a:off x="4596580" y="1083397"/>
            <a:ext cx="3227245" cy="5411571"/>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B</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11495594" cy="938719"/>
          </a:xfrm>
          <a:prstGeom prst="rect">
            <a:avLst/>
          </a:prstGeom>
          <a:noFill/>
        </p:spPr>
        <p:txBody>
          <a:bodyPr wrap="square" rtlCol="0">
            <a:spAutoFit/>
          </a:bodyPr>
          <a:lstStyle/>
          <a:p>
            <a:r>
              <a:rPr lang="en-US" sz="1100" b="1" dirty="0"/>
              <a:t>PART IV-b </a:t>
            </a:r>
            <a:r>
              <a:rPr lang="en-US" sz="1100" b="1" dirty="0">
                <a:solidFill>
                  <a:srgbClr val="C00000"/>
                </a:solidFill>
              </a:rPr>
              <a:t>solution</a:t>
            </a:r>
            <a:r>
              <a:rPr lang="en-US" sz="1100" b="1" dirty="0"/>
              <a:t>:</a:t>
            </a:r>
          </a:p>
          <a:p>
            <a:r>
              <a:rPr lang="en-US" sz="1100" dirty="0"/>
              <a:t>So far, you have considered impacts of increasing “factors” on frequency or severity of natural hazards.</a:t>
            </a:r>
          </a:p>
          <a:p>
            <a:r>
              <a:rPr lang="en-US" sz="1100" dirty="0"/>
              <a:t>NOW, consider how increases in severity or frequency of hazard types may affect increase or severity of OTHER hazards. </a:t>
            </a:r>
          </a:p>
          <a:p>
            <a:r>
              <a:rPr lang="en-US" sz="1100" dirty="0"/>
              <a:t>ADD arrows indicating which natural hazard can contribute to causing other hazards in B.</a:t>
            </a:r>
          </a:p>
          <a:p>
            <a:r>
              <a:rPr lang="en-US" sz="1100" dirty="0"/>
              <a:t>OPTIONAL: give at least one way that each “A” hazard can cause or induce a “B” hazard via each line or arrow. The first is done as an example</a:t>
            </a:r>
          </a:p>
        </p:txBody>
      </p:sp>
      <p:sp>
        <p:nvSpPr>
          <p:cNvPr id="35" name="Rectangle: Rounded Corners 34">
            <a:extLst>
              <a:ext uri="{FF2B5EF4-FFF2-40B4-BE49-F238E27FC236}">
                <a16:creationId xmlns:a16="http://schemas.microsoft.com/office/drawing/2014/main" id="{FF0E08A1-C72D-4E5E-9D9F-8A54616C74CC}"/>
              </a:ext>
            </a:extLst>
          </p:cNvPr>
          <p:cNvSpPr/>
          <p:nvPr/>
        </p:nvSpPr>
        <p:spPr>
          <a:xfrm>
            <a:off x="125720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38" name="Rectangle: Rounded Corners 37">
            <a:extLst>
              <a:ext uri="{FF2B5EF4-FFF2-40B4-BE49-F238E27FC236}">
                <a16:creationId xmlns:a16="http://schemas.microsoft.com/office/drawing/2014/main" id="{1D9989DC-0EAF-4A23-92EB-2778CFA467EA}"/>
              </a:ext>
            </a:extLst>
          </p:cNvPr>
          <p:cNvSpPr/>
          <p:nvPr/>
        </p:nvSpPr>
        <p:spPr>
          <a:xfrm>
            <a:off x="156052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a:t>
            </a:r>
            <a:r>
              <a:rPr lang="en-US" sz="1200" dirty="0"/>
              <a:t> Volcanoes</a:t>
            </a:r>
          </a:p>
        </p:txBody>
      </p:sp>
      <p:sp>
        <p:nvSpPr>
          <p:cNvPr id="39" name="Rectangle: Rounded Corners 38">
            <a:extLst>
              <a:ext uri="{FF2B5EF4-FFF2-40B4-BE49-F238E27FC236}">
                <a16:creationId xmlns:a16="http://schemas.microsoft.com/office/drawing/2014/main" id="{16C1D517-DC7E-40D1-82CD-EF135745F757}"/>
              </a:ext>
            </a:extLst>
          </p:cNvPr>
          <p:cNvSpPr/>
          <p:nvPr/>
        </p:nvSpPr>
        <p:spPr>
          <a:xfrm>
            <a:off x="1276520" y="4960270"/>
            <a:ext cx="1687669"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a:t>
            </a:r>
            <a:r>
              <a:rPr lang="en-US" sz="1200" dirty="0"/>
              <a:t> Earthquakes (natural &amp; induced)</a:t>
            </a:r>
          </a:p>
        </p:txBody>
      </p:sp>
      <p:sp>
        <p:nvSpPr>
          <p:cNvPr id="40" name="Rectangle: Rounded Corners 39">
            <a:extLst>
              <a:ext uri="{FF2B5EF4-FFF2-40B4-BE49-F238E27FC236}">
                <a16:creationId xmlns:a16="http://schemas.microsoft.com/office/drawing/2014/main" id="{6432260A-9FCF-47DE-A56B-74FF572B6EAA}"/>
              </a:ext>
            </a:extLst>
          </p:cNvPr>
          <p:cNvSpPr/>
          <p:nvPr/>
        </p:nvSpPr>
        <p:spPr>
          <a:xfrm>
            <a:off x="135558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a:t>
            </a:r>
            <a:r>
              <a:rPr lang="en-US" sz="1200" dirty="0"/>
              <a:t> Landslides, debris flows etc.</a:t>
            </a:r>
          </a:p>
        </p:txBody>
      </p:sp>
      <p:sp>
        <p:nvSpPr>
          <p:cNvPr id="41" name="Rectangle: Rounded Corners 40">
            <a:extLst>
              <a:ext uri="{FF2B5EF4-FFF2-40B4-BE49-F238E27FC236}">
                <a16:creationId xmlns:a16="http://schemas.microsoft.com/office/drawing/2014/main" id="{B2649E61-DD82-4A39-9179-1301DB69BE77}"/>
              </a:ext>
            </a:extLst>
          </p:cNvPr>
          <p:cNvSpPr/>
          <p:nvPr/>
        </p:nvSpPr>
        <p:spPr>
          <a:xfrm>
            <a:off x="144691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a:t>
            </a:r>
            <a:r>
              <a:rPr lang="en-US" sz="1200" dirty="0"/>
              <a:t> Waves and coastal erosion</a:t>
            </a:r>
          </a:p>
        </p:txBody>
      </p:sp>
      <p:sp>
        <p:nvSpPr>
          <p:cNvPr id="42" name="Rectangle: Rounded Corners 41">
            <a:extLst>
              <a:ext uri="{FF2B5EF4-FFF2-40B4-BE49-F238E27FC236}">
                <a16:creationId xmlns:a16="http://schemas.microsoft.com/office/drawing/2014/main" id="{5EB4DE37-EE7E-4211-9E30-9E648AB21796}"/>
              </a:ext>
            </a:extLst>
          </p:cNvPr>
          <p:cNvSpPr/>
          <p:nvPr/>
        </p:nvSpPr>
        <p:spPr>
          <a:xfrm>
            <a:off x="1124862" y="5829291"/>
            <a:ext cx="1990984"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a:t>
            </a:r>
            <a:r>
              <a:rPr lang="en-US" sz="1200" dirty="0"/>
              <a:t> Impact from space</a:t>
            </a:r>
          </a:p>
        </p:txBody>
      </p:sp>
      <p:sp>
        <p:nvSpPr>
          <p:cNvPr id="32" name="Rectangle: Rounded Corners 31">
            <a:extLst>
              <a:ext uri="{FF2B5EF4-FFF2-40B4-BE49-F238E27FC236}">
                <a16:creationId xmlns:a16="http://schemas.microsoft.com/office/drawing/2014/main" id="{1EC96CF1-9448-4BFE-9305-81A44C7A61FC}"/>
              </a:ext>
            </a:extLst>
          </p:cNvPr>
          <p:cNvSpPr/>
          <p:nvPr/>
        </p:nvSpPr>
        <p:spPr>
          <a:xfrm>
            <a:off x="5358269" y="1362590"/>
            <a:ext cx="1726291" cy="7065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S: </a:t>
            </a:r>
            <a:r>
              <a:rPr lang="en-US" sz="1200" dirty="0"/>
              <a:t>Storms: Rain, thunderstorms, hurricanes, tornadoes</a:t>
            </a:r>
          </a:p>
        </p:txBody>
      </p:sp>
      <p:sp>
        <p:nvSpPr>
          <p:cNvPr id="33" name="Rectangle: Rounded Corners 32">
            <a:extLst>
              <a:ext uri="{FF2B5EF4-FFF2-40B4-BE49-F238E27FC236}">
                <a16:creationId xmlns:a16="http://schemas.microsoft.com/office/drawing/2014/main" id="{2E96A559-EC19-4DBA-81F4-AEAB78AF3912}"/>
              </a:ext>
            </a:extLst>
          </p:cNvPr>
          <p:cNvSpPr/>
          <p:nvPr/>
        </p:nvSpPr>
        <p:spPr>
          <a:xfrm>
            <a:off x="5661584" y="4206670"/>
            <a:ext cx="1119660" cy="354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V: </a:t>
            </a:r>
            <a:r>
              <a:rPr lang="en-US" sz="1200" dirty="0"/>
              <a:t>Volcanoes</a:t>
            </a:r>
          </a:p>
        </p:txBody>
      </p:sp>
      <p:sp>
        <p:nvSpPr>
          <p:cNvPr id="37" name="Rectangle: Rounded Corners 36">
            <a:extLst>
              <a:ext uri="{FF2B5EF4-FFF2-40B4-BE49-F238E27FC236}">
                <a16:creationId xmlns:a16="http://schemas.microsoft.com/office/drawing/2014/main" id="{95D9AD31-7DD5-43A2-A9C1-2C7347D6F4D7}"/>
              </a:ext>
            </a:extLst>
          </p:cNvPr>
          <p:cNvSpPr/>
          <p:nvPr/>
        </p:nvSpPr>
        <p:spPr>
          <a:xfrm>
            <a:off x="5426586" y="4960270"/>
            <a:ext cx="1589657"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E: </a:t>
            </a:r>
            <a:r>
              <a:rPr lang="en-US" sz="1200" dirty="0"/>
              <a:t>Earthquakes (natural &amp; induced)</a:t>
            </a:r>
          </a:p>
        </p:txBody>
      </p:sp>
      <p:sp>
        <p:nvSpPr>
          <p:cNvPr id="44" name="Rectangle: Rounded Corners 43">
            <a:extLst>
              <a:ext uri="{FF2B5EF4-FFF2-40B4-BE49-F238E27FC236}">
                <a16:creationId xmlns:a16="http://schemas.microsoft.com/office/drawing/2014/main" id="{2CEE75AB-213A-4605-BDFC-6D22A0E98120}"/>
              </a:ext>
            </a:extLst>
          </p:cNvPr>
          <p:cNvSpPr/>
          <p:nvPr/>
        </p:nvSpPr>
        <p:spPr>
          <a:xfrm>
            <a:off x="5456643" y="3337650"/>
            <a:ext cx="1529542"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L: </a:t>
            </a:r>
            <a:r>
              <a:rPr lang="en-US" sz="1200" dirty="0"/>
              <a:t>Landslides, debris flows etc.</a:t>
            </a:r>
          </a:p>
        </p:txBody>
      </p:sp>
      <p:sp>
        <p:nvSpPr>
          <p:cNvPr id="45" name="Rectangle: Rounded Corners 44">
            <a:extLst>
              <a:ext uri="{FF2B5EF4-FFF2-40B4-BE49-F238E27FC236}">
                <a16:creationId xmlns:a16="http://schemas.microsoft.com/office/drawing/2014/main" id="{356D20CE-8366-4E6D-86AB-553CB2987026}"/>
              </a:ext>
            </a:extLst>
          </p:cNvPr>
          <p:cNvSpPr/>
          <p:nvPr/>
        </p:nvSpPr>
        <p:spPr>
          <a:xfrm>
            <a:off x="5547978" y="2468630"/>
            <a:ext cx="1346873" cy="469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W: </a:t>
            </a:r>
            <a:r>
              <a:rPr lang="en-US" sz="1200" dirty="0"/>
              <a:t>Waves and coastal erosion</a:t>
            </a:r>
          </a:p>
        </p:txBody>
      </p:sp>
      <p:sp>
        <p:nvSpPr>
          <p:cNvPr id="46" name="Rectangle: Rounded Corners 45">
            <a:extLst>
              <a:ext uri="{FF2B5EF4-FFF2-40B4-BE49-F238E27FC236}">
                <a16:creationId xmlns:a16="http://schemas.microsoft.com/office/drawing/2014/main" id="{BD1E9252-000D-452F-AA67-FA3EE871DD30}"/>
              </a:ext>
            </a:extLst>
          </p:cNvPr>
          <p:cNvSpPr/>
          <p:nvPr/>
        </p:nvSpPr>
        <p:spPr>
          <a:xfrm>
            <a:off x="5275109" y="5829291"/>
            <a:ext cx="1892610" cy="3652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I: </a:t>
            </a:r>
            <a:r>
              <a:rPr lang="en-US" sz="1200" dirty="0"/>
              <a:t>Impact from space</a:t>
            </a:r>
          </a:p>
        </p:txBody>
      </p:sp>
      <p:cxnSp>
        <p:nvCxnSpPr>
          <p:cNvPr id="14" name="Straight Arrow Connector 13">
            <a:extLst>
              <a:ext uri="{FF2B5EF4-FFF2-40B4-BE49-F238E27FC236}">
                <a16:creationId xmlns:a16="http://schemas.microsoft.com/office/drawing/2014/main" id="{0528EBBA-081F-46C9-BF28-1A197A770A72}"/>
              </a:ext>
            </a:extLst>
          </p:cNvPr>
          <p:cNvCxnSpPr>
            <a:stCxn id="35" idx="3"/>
            <a:endCxn id="45" idx="1"/>
          </p:cNvCxnSpPr>
          <p:nvPr/>
        </p:nvCxnSpPr>
        <p:spPr>
          <a:xfrm>
            <a:off x="2983500" y="1715881"/>
            <a:ext cx="2564478" cy="98753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09F3FB-1E97-4EBD-83AB-AA94824B2FEC}"/>
              </a:ext>
            </a:extLst>
          </p:cNvPr>
          <p:cNvCxnSpPr>
            <a:stCxn id="35" idx="3"/>
            <a:endCxn id="44" idx="1"/>
          </p:cNvCxnSpPr>
          <p:nvPr/>
        </p:nvCxnSpPr>
        <p:spPr>
          <a:xfrm>
            <a:off x="2983500" y="1715881"/>
            <a:ext cx="2473143" cy="185655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F9C113-9AC8-4F10-8FA7-1B3863A50E91}"/>
              </a:ext>
            </a:extLst>
          </p:cNvPr>
          <p:cNvCxnSpPr>
            <a:cxnSpLocks/>
            <a:stCxn id="41" idx="3"/>
            <a:endCxn id="44" idx="1"/>
          </p:cNvCxnSpPr>
          <p:nvPr/>
        </p:nvCxnSpPr>
        <p:spPr>
          <a:xfrm>
            <a:off x="2793791" y="2703411"/>
            <a:ext cx="2662852"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F00E6C-C318-454F-BCC6-6968ADD81657}"/>
              </a:ext>
            </a:extLst>
          </p:cNvPr>
          <p:cNvCxnSpPr>
            <a:cxnSpLocks/>
            <a:stCxn id="38" idx="3"/>
            <a:endCxn id="37" idx="1"/>
          </p:cNvCxnSpPr>
          <p:nvPr/>
        </p:nvCxnSpPr>
        <p:spPr>
          <a:xfrm>
            <a:off x="2680184" y="4383741"/>
            <a:ext cx="2746402"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3349078-9A4C-4781-B210-790AC16515D6}"/>
              </a:ext>
            </a:extLst>
          </p:cNvPr>
          <p:cNvCxnSpPr>
            <a:cxnSpLocks/>
            <a:stCxn id="39" idx="3"/>
            <a:endCxn id="33" idx="1"/>
          </p:cNvCxnSpPr>
          <p:nvPr/>
        </p:nvCxnSpPr>
        <p:spPr>
          <a:xfrm flipV="1">
            <a:off x="2964189" y="4383741"/>
            <a:ext cx="2697395"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A33AD8C-4F6E-40BD-A514-30C19C527CAF}"/>
              </a:ext>
            </a:extLst>
          </p:cNvPr>
          <p:cNvCxnSpPr>
            <a:cxnSpLocks/>
            <a:stCxn id="42" idx="3"/>
            <a:endCxn id="37" idx="1"/>
          </p:cNvCxnSpPr>
          <p:nvPr/>
        </p:nvCxnSpPr>
        <p:spPr>
          <a:xfrm flipV="1">
            <a:off x="3115846" y="5195051"/>
            <a:ext cx="2310740" cy="81687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BEF88E-E338-4D1D-8BD8-2B21DFB8519D}"/>
              </a:ext>
            </a:extLst>
          </p:cNvPr>
          <p:cNvCxnSpPr>
            <a:cxnSpLocks/>
            <a:stCxn id="42" idx="3"/>
            <a:endCxn id="33" idx="1"/>
          </p:cNvCxnSpPr>
          <p:nvPr/>
        </p:nvCxnSpPr>
        <p:spPr>
          <a:xfrm flipV="1">
            <a:off x="3115846" y="4383741"/>
            <a:ext cx="2545738" cy="162818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CBF73B-540B-4633-A471-5A22CE5A1768}"/>
              </a:ext>
            </a:extLst>
          </p:cNvPr>
          <p:cNvCxnSpPr>
            <a:cxnSpLocks/>
            <a:stCxn id="42" idx="3"/>
            <a:endCxn id="44" idx="1"/>
          </p:cNvCxnSpPr>
          <p:nvPr/>
        </p:nvCxnSpPr>
        <p:spPr>
          <a:xfrm flipV="1">
            <a:off x="3115846" y="3572431"/>
            <a:ext cx="2340797" cy="243949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9ABCB1B-796D-4BCF-9AAE-9B86EFA3C895}"/>
              </a:ext>
            </a:extLst>
          </p:cNvPr>
          <p:cNvCxnSpPr>
            <a:cxnSpLocks/>
            <a:stCxn id="42" idx="3"/>
            <a:endCxn id="45" idx="1"/>
          </p:cNvCxnSpPr>
          <p:nvPr/>
        </p:nvCxnSpPr>
        <p:spPr>
          <a:xfrm flipV="1">
            <a:off x="3115846" y="2703411"/>
            <a:ext cx="2432132" cy="330851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91F8746-1393-4430-B648-AF0EB64247DF}"/>
              </a:ext>
            </a:extLst>
          </p:cNvPr>
          <p:cNvCxnSpPr>
            <a:cxnSpLocks/>
            <a:stCxn id="42" idx="3"/>
            <a:endCxn id="32" idx="1"/>
          </p:cNvCxnSpPr>
          <p:nvPr/>
        </p:nvCxnSpPr>
        <p:spPr>
          <a:xfrm flipV="1">
            <a:off x="3115846" y="1715881"/>
            <a:ext cx="2242423" cy="4296044"/>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06390AA-F48A-4951-8AD2-43346DB1AD82}"/>
              </a:ext>
            </a:extLst>
          </p:cNvPr>
          <p:cNvCxnSpPr>
            <a:cxnSpLocks/>
            <a:stCxn id="39" idx="3"/>
            <a:endCxn id="44" idx="1"/>
          </p:cNvCxnSpPr>
          <p:nvPr/>
        </p:nvCxnSpPr>
        <p:spPr>
          <a:xfrm flipV="1">
            <a:off x="2964189" y="3572431"/>
            <a:ext cx="2492454" cy="16226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CF09B-5CC7-42E2-BD83-5784907DB717}"/>
              </a:ext>
            </a:extLst>
          </p:cNvPr>
          <p:cNvCxnSpPr>
            <a:cxnSpLocks/>
            <a:endCxn id="45" idx="1"/>
          </p:cNvCxnSpPr>
          <p:nvPr/>
        </p:nvCxnSpPr>
        <p:spPr>
          <a:xfrm flipV="1">
            <a:off x="2965018" y="2703411"/>
            <a:ext cx="2582960" cy="249164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40AC6CF-7781-4F57-8678-48EB325050FA}"/>
              </a:ext>
            </a:extLst>
          </p:cNvPr>
          <p:cNvCxnSpPr>
            <a:cxnSpLocks/>
            <a:stCxn id="40" idx="3"/>
            <a:endCxn id="45" idx="1"/>
          </p:cNvCxnSpPr>
          <p:nvPr/>
        </p:nvCxnSpPr>
        <p:spPr>
          <a:xfrm flipV="1">
            <a:off x="2885125" y="2703411"/>
            <a:ext cx="2662853" cy="86902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E1881F-D60D-4E8D-8381-6D5639EC4367}"/>
              </a:ext>
            </a:extLst>
          </p:cNvPr>
          <p:cNvCxnSpPr>
            <a:cxnSpLocks/>
            <a:stCxn id="38" idx="3"/>
            <a:endCxn id="44" idx="1"/>
          </p:cNvCxnSpPr>
          <p:nvPr/>
        </p:nvCxnSpPr>
        <p:spPr>
          <a:xfrm flipV="1">
            <a:off x="2680184" y="3572431"/>
            <a:ext cx="2776459" cy="81131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E4B0E11B-E155-4A84-9A59-1D4D1D7F4239}"/>
              </a:ext>
            </a:extLst>
          </p:cNvPr>
          <p:cNvSpPr/>
          <p:nvPr/>
        </p:nvSpPr>
        <p:spPr>
          <a:xfrm>
            <a:off x="8378494" y="1083397"/>
            <a:ext cx="3227245" cy="5411571"/>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t" anchorCtr="0"/>
          <a:lstStyle/>
          <a:p>
            <a:r>
              <a:rPr lang="en-US" sz="1400" dirty="0"/>
              <a:t>Explain how A can cause B. </a:t>
            </a:r>
          </a:p>
          <a:p>
            <a:endParaRPr lang="en-US" sz="1200" dirty="0"/>
          </a:p>
          <a:p>
            <a:r>
              <a:rPr lang="en-US" sz="1200" dirty="0"/>
              <a:t>S -&gt; W: Storms &amp; hurricanes cause large waves and can rapidly erode coastal regions. </a:t>
            </a:r>
          </a:p>
          <a:p>
            <a:endParaRPr lang="en-US" sz="1200" dirty="0"/>
          </a:p>
          <a:p>
            <a:r>
              <a:rPr lang="en-US" sz="1200" dirty="0"/>
              <a:t>S -&gt; L: </a:t>
            </a:r>
          </a:p>
          <a:p>
            <a:r>
              <a:rPr lang="en-US" sz="1200" dirty="0"/>
              <a:t>W &gt; L: </a:t>
            </a:r>
          </a:p>
          <a:p>
            <a:r>
              <a:rPr lang="en-US" sz="1200" dirty="0"/>
              <a:t>L &gt; W:</a:t>
            </a:r>
          </a:p>
          <a:p>
            <a:r>
              <a:rPr lang="en-US" sz="1200" dirty="0"/>
              <a:t>V &gt; L: </a:t>
            </a:r>
          </a:p>
          <a:p>
            <a:r>
              <a:rPr lang="en-US" sz="1200" dirty="0"/>
              <a:t>V &gt; E: </a:t>
            </a:r>
          </a:p>
          <a:p>
            <a:r>
              <a:rPr lang="en-US" sz="1200" dirty="0"/>
              <a:t>E &gt; W:</a:t>
            </a:r>
          </a:p>
          <a:p>
            <a:r>
              <a:rPr lang="en-US" sz="1200" dirty="0"/>
              <a:t>E &gt; L: </a:t>
            </a:r>
          </a:p>
          <a:p>
            <a:r>
              <a:rPr lang="en-US" sz="1200" dirty="0"/>
              <a:t>E &gt; V:</a:t>
            </a:r>
          </a:p>
          <a:p>
            <a:r>
              <a:rPr lang="en-US" sz="1200" dirty="0"/>
              <a:t>I &gt; All: </a:t>
            </a:r>
          </a:p>
        </p:txBody>
      </p:sp>
      <p:sp>
        <p:nvSpPr>
          <p:cNvPr id="2" name="TextBox 1">
            <a:extLst>
              <a:ext uri="{FF2B5EF4-FFF2-40B4-BE49-F238E27FC236}">
                <a16:creationId xmlns:a16="http://schemas.microsoft.com/office/drawing/2014/main" id="{272A30D3-F48C-499B-8EB6-32DC004BD115}"/>
              </a:ext>
            </a:extLst>
          </p:cNvPr>
          <p:cNvSpPr txBox="1"/>
          <p:nvPr/>
        </p:nvSpPr>
        <p:spPr>
          <a:xfrm>
            <a:off x="9575831" y="2703411"/>
            <a:ext cx="1588162" cy="523220"/>
          </a:xfrm>
          <a:prstGeom prst="rect">
            <a:avLst/>
          </a:prstGeom>
          <a:noFill/>
          <a:ln>
            <a:solidFill>
              <a:schemeClr val="accent1"/>
            </a:solidFill>
          </a:ln>
        </p:spPr>
        <p:txBody>
          <a:bodyPr wrap="square" rtlCol="0">
            <a:spAutoFit/>
          </a:bodyPr>
          <a:lstStyle/>
          <a:p>
            <a:pPr algn="ctr"/>
            <a:r>
              <a:rPr lang="en-US" sz="1400" dirty="0"/>
              <a:t>See FJ’s </a:t>
            </a:r>
            <a:r>
              <a:rPr lang="en-US" sz="1400" dirty="0" err="1"/>
              <a:t>mindmap</a:t>
            </a:r>
            <a:r>
              <a:rPr lang="en-US" sz="1400" dirty="0"/>
              <a:t>, slide 2</a:t>
            </a:r>
          </a:p>
        </p:txBody>
      </p:sp>
      <p:sp>
        <p:nvSpPr>
          <p:cNvPr id="4" name="Right Brace 3">
            <a:extLst>
              <a:ext uri="{FF2B5EF4-FFF2-40B4-BE49-F238E27FC236}">
                <a16:creationId xmlns:a16="http://schemas.microsoft.com/office/drawing/2014/main" id="{78C59AC9-01EB-4F83-B30E-49D5C76F52EB}"/>
              </a:ext>
            </a:extLst>
          </p:cNvPr>
          <p:cNvSpPr/>
          <p:nvPr/>
        </p:nvSpPr>
        <p:spPr>
          <a:xfrm>
            <a:off x="9030878" y="2069172"/>
            <a:ext cx="367331" cy="1654416"/>
          </a:xfrm>
          <a:prstGeom prst="rightBrace">
            <a:avLst>
              <a:gd name="adj1" fmla="val 699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01958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6A3E79C-F081-4BA5-A76F-6FACDBA74612}"/>
              </a:ext>
            </a:extLst>
          </p:cNvPr>
          <p:cNvSpPr/>
          <p:nvPr/>
        </p:nvSpPr>
        <p:spPr>
          <a:xfrm>
            <a:off x="1600536" y="1413163"/>
            <a:ext cx="8250046" cy="40316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Answer:</a:t>
            </a:r>
          </a:p>
          <a:p>
            <a:r>
              <a:rPr lang="en-US" dirty="0"/>
              <a:t> </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6" y="82576"/>
            <a:ext cx="8127768" cy="600164"/>
          </a:xfrm>
          <a:prstGeom prst="rect">
            <a:avLst/>
          </a:prstGeom>
          <a:noFill/>
        </p:spPr>
        <p:txBody>
          <a:bodyPr wrap="square" rtlCol="0">
            <a:spAutoFit/>
          </a:bodyPr>
          <a:lstStyle/>
          <a:p>
            <a:r>
              <a:rPr lang="en-US" sz="1100" b="1" dirty="0"/>
              <a:t>PART V:</a:t>
            </a:r>
          </a:p>
          <a:p>
            <a:r>
              <a:rPr lang="en-US" sz="1100" dirty="0"/>
              <a:t>Write 1 or 2 sentences to summarize an important “lesson learned” by considering the relationships between causative factors, natural hazards, and between the hazards themselves. </a:t>
            </a:r>
          </a:p>
        </p:txBody>
      </p:sp>
    </p:spTree>
    <p:extLst>
      <p:ext uri="{BB962C8B-B14F-4D97-AF65-F5344CB8AC3E}">
        <p14:creationId xmlns:p14="http://schemas.microsoft.com/office/powerpoint/2010/main" val="367039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6A3E79C-F081-4BA5-A76F-6FACDBA74612}"/>
              </a:ext>
            </a:extLst>
          </p:cNvPr>
          <p:cNvSpPr/>
          <p:nvPr/>
        </p:nvSpPr>
        <p:spPr>
          <a:xfrm>
            <a:off x="1600536" y="1413163"/>
            <a:ext cx="8250046" cy="40316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Answer:</a:t>
            </a:r>
          </a:p>
          <a:p>
            <a:endParaRPr lang="en-US" dirty="0"/>
          </a:p>
          <a:p>
            <a:r>
              <a:rPr lang="en-US" dirty="0"/>
              <a:t>The moral of the story is that human activity, climate, and natural hazards are tightly coupled, and the relationships between causes, other causes and effects are complex. </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9267257" cy="600164"/>
          </a:xfrm>
          <a:prstGeom prst="rect">
            <a:avLst/>
          </a:prstGeom>
          <a:noFill/>
        </p:spPr>
        <p:txBody>
          <a:bodyPr wrap="square" rtlCol="0">
            <a:spAutoFit/>
          </a:bodyPr>
          <a:lstStyle/>
          <a:p>
            <a:r>
              <a:rPr lang="en-US" sz="1100" b="1" dirty="0"/>
              <a:t>PART V: </a:t>
            </a:r>
            <a:r>
              <a:rPr lang="en-US" sz="1100" b="1" dirty="0">
                <a:solidFill>
                  <a:srgbClr val="C00000"/>
                </a:solidFill>
              </a:rPr>
              <a:t>solution</a:t>
            </a:r>
          </a:p>
          <a:p>
            <a:r>
              <a:rPr lang="en-US" sz="1100" dirty="0"/>
              <a:t>Write 1 or 2 sentences to summarize a “lesson learned” but considering the relationships between causative factors, natural hazards, and between the hazards them selves. </a:t>
            </a:r>
          </a:p>
        </p:txBody>
      </p:sp>
    </p:spTree>
    <p:extLst>
      <p:ext uri="{BB962C8B-B14F-4D97-AF65-F5344CB8AC3E}">
        <p14:creationId xmlns:p14="http://schemas.microsoft.com/office/powerpoint/2010/main" val="265194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Connector: Curved 77">
            <a:extLst>
              <a:ext uri="{FF2B5EF4-FFF2-40B4-BE49-F238E27FC236}">
                <a16:creationId xmlns:a16="http://schemas.microsoft.com/office/drawing/2014/main" id="{3B78E4F7-F131-4AC4-AE4B-CCC79D92D94A}"/>
              </a:ext>
            </a:extLst>
          </p:cNvPr>
          <p:cNvCxnSpPr>
            <a:cxnSpLocks/>
            <a:stCxn id="3" idx="3"/>
            <a:endCxn id="6" idx="2"/>
          </p:cNvCxnSpPr>
          <p:nvPr/>
        </p:nvCxnSpPr>
        <p:spPr>
          <a:xfrm flipV="1">
            <a:off x="4962949" y="3603436"/>
            <a:ext cx="906934" cy="50124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C24B98B0-17E0-448D-8705-EC18B4FED0F2}"/>
              </a:ext>
            </a:extLst>
          </p:cNvPr>
          <p:cNvCxnSpPr>
            <a:cxnSpLocks/>
            <a:stCxn id="8" idx="2"/>
            <a:endCxn id="13" idx="1"/>
          </p:cNvCxnSpPr>
          <p:nvPr/>
        </p:nvCxnSpPr>
        <p:spPr>
          <a:xfrm rot="16200000" flipH="1">
            <a:off x="5758884" y="-1275285"/>
            <a:ext cx="362777" cy="7812135"/>
          </a:xfrm>
          <a:prstGeom prst="curvedConnector2">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6100456-ED5F-446C-A1FE-B4B02264B091}"/>
              </a:ext>
            </a:extLst>
          </p:cNvPr>
          <p:cNvCxnSpPr>
            <a:cxnSpLocks/>
            <a:stCxn id="7" idx="2"/>
            <a:endCxn id="5" idx="1"/>
          </p:cNvCxnSpPr>
          <p:nvPr/>
        </p:nvCxnSpPr>
        <p:spPr>
          <a:xfrm rot="16200000" flipH="1">
            <a:off x="736995" y="3729839"/>
            <a:ext cx="760854"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a16="http://schemas.microsoft.com/office/drawing/2014/main" id="{0272C46D-0ECD-4A61-BC63-FC553DF0AF76}"/>
              </a:ext>
            </a:extLst>
          </p:cNvPr>
          <p:cNvCxnSpPr>
            <a:cxnSpLocks/>
            <a:stCxn id="8" idx="2"/>
            <a:endCxn id="12" idx="1"/>
          </p:cNvCxnSpPr>
          <p:nvPr/>
        </p:nvCxnSpPr>
        <p:spPr>
          <a:xfrm rot="16200000" flipH="1">
            <a:off x="4200906" y="282693"/>
            <a:ext cx="2776923" cy="7110325"/>
          </a:xfrm>
          <a:prstGeom prst="curvedConnector2">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4644" y="2841722"/>
            <a:ext cx="1487774"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4143810" y="1867142"/>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4108559" y="3751388"/>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6962990" y="2992063"/>
            <a:ext cx="1270070" cy="628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1316314" y="3955867"/>
            <a:ext cx="1435781"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5221108" y="3008789"/>
            <a:ext cx="1297550" cy="5946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Temperature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1316314" y="1953310"/>
            <a:ext cx="1435781" cy="4960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8378" y="5736224"/>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7675313" y="507118"/>
            <a:ext cx="1726291"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8308032" y="3872349"/>
            <a:ext cx="1119660" cy="5329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9144530" y="4873027"/>
            <a:ext cx="2255678"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9846340" y="2458881"/>
            <a:ext cx="1529542"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8747970" y="1641462"/>
            <a:ext cx="1346873"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Waves and coastal erosion</a:t>
            </a:r>
          </a:p>
        </p:txBody>
      </p:sp>
      <p:sp>
        <p:nvSpPr>
          <p:cNvPr id="16" name="Rectangle: Rounded Corners 15">
            <a:extLst>
              <a:ext uri="{FF2B5EF4-FFF2-40B4-BE49-F238E27FC236}">
                <a16:creationId xmlns:a16="http://schemas.microsoft.com/office/drawing/2014/main" id="{0AAFF0FC-88E3-4895-81C9-39F5F625A512}"/>
              </a:ext>
            </a:extLst>
          </p:cNvPr>
          <p:cNvSpPr/>
          <p:nvPr/>
        </p:nvSpPr>
        <p:spPr>
          <a:xfrm>
            <a:off x="54804" y="6315541"/>
            <a:ext cx="3968748" cy="5177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“Natural” hazards not in eosc114: floods, fires, pestilence, biodiversity decline, drought, etc.</a:t>
            </a:r>
          </a:p>
        </p:txBody>
      </p:sp>
      <p:cxnSp>
        <p:nvCxnSpPr>
          <p:cNvPr id="34" name="Connector: Curved 33">
            <a:extLst>
              <a:ext uri="{FF2B5EF4-FFF2-40B4-BE49-F238E27FC236}">
                <a16:creationId xmlns:a16="http://schemas.microsoft.com/office/drawing/2014/main" id="{F3A077C5-CB54-4CE0-9276-0921B72DFE90}"/>
              </a:ext>
            </a:extLst>
          </p:cNvPr>
          <p:cNvCxnSpPr>
            <a:cxnSpLocks/>
            <a:stCxn id="7" idx="0"/>
            <a:endCxn id="8" idx="1"/>
          </p:cNvCxnSpPr>
          <p:nvPr/>
        </p:nvCxnSpPr>
        <p:spPr>
          <a:xfrm rot="5400000" flipH="1" flipV="1">
            <a:off x="797238" y="2322647"/>
            <a:ext cx="640369"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694596-6E59-4500-9C79-921E340A498A}"/>
              </a:ext>
            </a:extLst>
          </p:cNvPr>
          <p:cNvCxnSpPr>
            <a:cxnSpLocks/>
            <a:stCxn id="5" idx="3"/>
            <a:endCxn id="2" idx="1"/>
          </p:cNvCxnSpPr>
          <p:nvPr/>
        </p:nvCxnSpPr>
        <p:spPr>
          <a:xfrm flipV="1">
            <a:off x="2752095" y="2220433"/>
            <a:ext cx="1391715" cy="2088725"/>
          </a:xfrm>
          <a:prstGeom prst="curvedConnector3">
            <a:avLst>
              <a:gd name="adj1" fmla="val 4254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F7B0F4B5-E4E2-4A2B-A5FE-848C08870BBA}"/>
              </a:ext>
            </a:extLst>
          </p:cNvPr>
          <p:cNvCxnSpPr>
            <a:cxnSpLocks/>
            <a:stCxn id="8" idx="3"/>
            <a:endCxn id="3" idx="1"/>
          </p:cNvCxnSpPr>
          <p:nvPr/>
        </p:nvCxnSpPr>
        <p:spPr>
          <a:xfrm>
            <a:off x="2752095" y="2201353"/>
            <a:ext cx="1356464" cy="1903326"/>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FE90088-4D08-472B-A646-B3327E3409CC}"/>
              </a:ext>
            </a:extLst>
          </p:cNvPr>
          <p:cNvCxnSpPr>
            <a:cxnSpLocks/>
            <a:stCxn id="2" idx="3"/>
            <a:endCxn id="6" idx="0"/>
          </p:cNvCxnSpPr>
          <p:nvPr/>
        </p:nvCxnSpPr>
        <p:spPr>
          <a:xfrm>
            <a:off x="4998200" y="2220433"/>
            <a:ext cx="871683" cy="78835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9460B59F-DF84-4236-9749-8DD37C0571B9}"/>
              </a:ext>
            </a:extLst>
          </p:cNvPr>
          <p:cNvCxnSpPr>
            <a:cxnSpLocks/>
            <a:stCxn id="5" idx="3"/>
            <a:endCxn id="3" idx="1"/>
          </p:cNvCxnSpPr>
          <p:nvPr/>
        </p:nvCxnSpPr>
        <p:spPr>
          <a:xfrm flipV="1">
            <a:off x="2752095" y="4104679"/>
            <a:ext cx="1356464" cy="2044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0505E9C4-7C80-4C10-AF6A-AF6EFAD23388}"/>
              </a:ext>
            </a:extLst>
          </p:cNvPr>
          <p:cNvCxnSpPr>
            <a:cxnSpLocks/>
            <a:stCxn id="8" idx="3"/>
            <a:endCxn id="2" idx="1"/>
          </p:cNvCxnSpPr>
          <p:nvPr/>
        </p:nvCxnSpPr>
        <p:spPr>
          <a:xfrm>
            <a:off x="2752095" y="2201353"/>
            <a:ext cx="1391715" cy="1908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DC6D4C3F-C971-450C-B9EF-1F33BF17CF7C}"/>
              </a:ext>
            </a:extLst>
          </p:cNvPr>
          <p:cNvCxnSpPr>
            <a:cxnSpLocks/>
            <a:stCxn id="6" idx="3"/>
            <a:endCxn id="4" idx="1"/>
          </p:cNvCxnSpPr>
          <p:nvPr/>
        </p:nvCxnSpPr>
        <p:spPr>
          <a:xfrm flipV="1">
            <a:off x="6518658" y="3306112"/>
            <a:ext cx="444332" cy="1"/>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817BCF6D-1359-4380-A405-67BF4B02BE3E}"/>
              </a:ext>
            </a:extLst>
          </p:cNvPr>
          <p:cNvCxnSpPr>
            <a:cxnSpLocks/>
            <a:stCxn id="4" idx="2"/>
            <a:endCxn id="11" idx="1"/>
          </p:cNvCxnSpPr>
          <p:nvPr/>
        </p:nvCxnSpPr>
        <p:spPr>
          <a:xfrm rot="16200000" flipH="1">
            <a:off x="7693708" y="3524476"/>
            <a:ext cx="518640" cy="71000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Connector: Curved 127">
            <a:extLst>
              <a:ext uri="{FF2B5EF4-FFF2-40B4-BE49-F238E27FC236}">
                <a16:creationId xmlns:a16="http://schemas.microsoft.com/office/drawing/2014/main" id="{B2E069B1-16BF-43F1-AE3C-80652D2E5EDB}"/>
              </a:ext>
            </a:extLst>
          </p:cNvPr>
          <p:cNvCxnSpPr>
            <a:cxnSpLocks/>
            <a:stCxn id="6" idx="3"/>
            <a:endCxn id="10" idx="1"/>
          </p:cNvCxnSpPr>
          <p:nvPr/>
        </p:nvCxnSpPr>
        <p:spPr>
          <a:xfrm flipV="1">
            <a:off x="6518658" y="860409"/>
            <a:ext cx="1156655" cy="2445704"/>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46D426D0-8009-43E5-9C53-615D62967BF4}"/>
              </a:ext>
            </a:extLst>
          </p:cNvPr>
          <p:cNvCxnSpPr>
            <a:cxnSpLocks/>
            <a:stCxn id="10" idx="3"/>
            <a:endCxn id="13" idx="0"/>
          </p:cNvCxnSpPr>
          <p:nvPr/>
        </p:nvCxnSpPr>
        <p:spPr>
          <a:xfrm>
            <a:off x="9401604" y="860409"/>
            <a:ext cx="1209507" cy="159847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407699A3-7F12-41E4-A83B-5A4CF36FE971}"/>
              </a:ext>
            </a:extLst>
          </p:cNvPr>
          <p:cNvCxnSpPr>
            <a:cxnSpLocks/>
            <a:stCxn id="10" idx="2"/>
            <a:endCxn id="14" idx="1"/>
          </p:cNvCxnSpPr>
          <p:nvPr/>
        </p:nvCxnSpPr>
        <p:spPr>
          <a:xfrm rot="16200000" flipH="1">
            <a:off x="8252688" y="1499470"/>
            <a:ext cx="781053" cy="20951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E5EB89EE-F348-4F00-8010-F6ED65FF8C52}"/>
              </a:ext>
            </a:extLst>
          </p:cNvPr>
          <p:cNvCxnSpPr>
            <a:cxnSpLocks/>
            <a:stCxn id="14" idx="3"/>
            <a:endCxn id="13" idx="0"/>
          </p:cNvCxnSpPr>
          <p:nvPr/>
        </p:nvCxnSpPr>
        <p:spPr>
          <a:xfrm>
            <a:off x="10094843" y="1994753"/>
            <a:ext cx="516268" cy="464128"/>
          </a:xfrm>
          <a:prstGeom prst="curved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0" name="Connector: Curved 149">
            <a:extLst>
              <a:ext uri="{FF2B5EF4-FFF2-40B4-BE49-F238E27FC236}">
                <a16:creationId xmlns:a16="http://schemas.microsoft.com/office/drawing/2014/main" id="{A8D9C64A-7082-4020-AAAA-54014BBD9AA9}"/>
              </a:ext>
            </a:extLst>
          </p:cNvPr>
          <p:cNvCxnSpPr>
            <a:cxnSpLocks/>
            <a:stCxn id="11" idx="0"/>
            <a:endCxn id="13" idx="2"/>
          </p:cNvCxnSpPr>
          <p:nvPr/>
        </p:nvCxnSpPr>
        <p:spPr>
          <a:xfrm rot="5400000" flipH="1" flipV="1">
            <a:off x="9386043" y="2647282"/>
            <a:ext cx="706886" cy="1743249"/>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5F66D252-8B0C-4EF9-A14D-043837145EC2}"/>
              </a:ext>
            </a:extLst>
          </p:cNvPr>
          <p:cNvCxnSpPr>
            <a:cxnSpLocks/>
            <a:stCxn id="11" idx="3"/>
            <a:endCxn id="12" idx="0"/>
          </p:cNvCxnSpPr>
          <p:nvPr/>
        </p:nvCxnSpPr>
        <p:spPr>
          <a:xfrm>
            <a:off x="9427692" y="4138800"/>
            <a:ext cx="844677" cy="734227"/>
          </a:xfrm>
          <a:prstGeom prst="curved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8" name="Connector: Curved 177">
            <a:extLst>
              <a:ext uri="{FF2B5EF4-FFF2-40B4-BE49-F238E27FC236}">
                <a16:creationId xmlns:a16="http://schemas.microsoft.com/office/drawing/2014/main" id="{BB845E67-D769-4A80-ACBD-C1995F47790F}"/>
              </a:ext>
            </a:extLst>
          </p:cNvPr>
          <p:cNvCxnSpPr>
            <a:cxnSpLocks/>
            <a:stCxn id="4" idx="3"/>
            <a:endCxn id="14" idx="2"/>
          </p:cNvCxnSpPr>
          <p:nvPr/>
        </p:nvCxnSpPr>
        <p:spPr>
          <a:xfrm flipV="1">
            <a:off x="8233060" y="2348044"/>
            <a:ext cx="1188347" cy="958068"/>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Arrow: Up 57">
            <a:extLst>
              <a:ext uri="{FF2B5EF4-FFF2-40B4-BE49-F238E27FC236}">
                <a16:creationId xmlns:a16="http://schemas.microsoft.com/office/drawing/2014/main" id="{294A23C1-DC48-4E64-BAF5-80176D2403DF}"/>
              </a:ext>
            </a:extLst>
          </p:cNvPr>
          <p:cNvSpPr/>
          <p:nvPr/>
        </p:nvSpPr>
        <p:spPr>
          <a:xfrm>
            <a:off x="7566562" y="5629130"/>
            <a:ext cx="4032988" cy="771190"/>
          </a:xfrm>
          <a:prstGeom prst="upArrow">
            <a:avLst>
              <a:gd name="adj1" fmla="val 66439"/>
              <a:gd name="adj2" fmla="val 470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solidFill>
                  <a:schemeClr val="tx1"/>
                </a:solidFill>
              </a:rPr>
              <a:t>Could induce any or ALL 5 other hazards depending on size and location.</a:t>
            </a:r>
            <a:endParaRPr lang="en-US" sz="1200" dirty="0">
              <a:solidFill>
                <a:schemeClr val="tx1"/>
              </a:solidFill>
            </a:endParaRP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8489817" y="6344823"/>
            <a:ext cx="2255678" cy="3652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Impact from space</a:t>
            </a:r>
          </a:p>
        </p:txBody>
      </p:sp>
      <p:cxnSp>
        <p:nvCxnSpPr>
          <p:cNvPr id="76" name="Connector: Curved 75">
            <a:extLst>
              <a:ext uri="{FF2B5EF4-FFF2-40B4-BE49-F238E27FC236}">
                <a16:creationId xmlns:a16="http://schemas.microsoft.com/office/drawing/2014/main" id="{15C275C4-6D1A-422E-BBE2-3650BD58D12C}"/>
              </a:ext>
            </a:extLst>
          </p:cNvPr>
          <p:cNvCxnSpPr>
            <a:cxnSpLocks/>
            <a:stCxn id="12" idx="3"/>
            <a:endCxn id="13" idx="3"/>
          </p:cNvCxnSpPr>
          <p:nvPr/>
        </p:nvCxnSpPr>
        <p:spPr>
          <a:xfrm flipH="1" flipV="1">
            <a:off x="11375882" y="2812172"/>
            <a:ext cx="24326" cy="2414146"/>
          </a:xfrm>
          <a:prstGeom prst="curvedConnector3">
            <a:avLst>
              <a:gd name="adj1" fmla="val -93973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D2175D89-2ABA-4C8F-8743-2ABF24FA6C7D}"/>
              </a:ext>
            </a:extLst>
          </p:cNvPr>
          <p:cNvCxnSpPr>
            <a:cxnSpLocks/>
            <a:stCxn id="12" idx="3"/>
            <a:endCxn id="14" idx="0"/>
          </p:cNvCxnSpPr>
          <p:nvPr/>
        </p:nvCxnSpPr>
        <p:spPr>
          <a:xfrm flipH="1" flipV="1">
            <a:off x="9421407" y="1641462"/>
            <a:ext cx="1978801" cy="3584856"/>
          </a:xfrm>
          <a:prstGeom prst="curvedConnector4">
            <a:avLst>
              <a:gd name="adj1" fmla="val -19954"/>
              <a:gd name="adj2" fmla="val 10637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EE1DF2C-0AE9-45FF-AE1F-15953C848408}"/>
              </a:ext>
            </a:extLst>
          </p:cNvPr>
          <p:cNvSpPr txBox="1"/>
          <p:nvPr/>
        </p:nvSpPr>
        <p:spPr>
          <a:xfrm>
            <a:off x="147995" y="150883"/>
            <a:ext cx="4921284" cy="400110"/>
          </a:xfrm>
          <a:prstGeom prst="rect">
            <a:avLst/>
          </a:prstGeom>
          <a:noFill/>
        </p:spPr>
        <p:txBody>
          <a:bodyPr wrap="none" rtlCol="0">
            <a:spAutoFit/>
          </a:bodyPr>
          <a:lstStyle/>
          <a:p>
            <a:r>
              <a:rPr lang="en-US" sz="2000" b="1" u="sng" dirty="0">
                <a:solidFill>
                  <a:srgbClr val="C00000"/>
                </a:solidFill>
              </a:rPr>
              <a:t>FJ’s attempt at a more “complete” mind map</a:t>
            </a:r>
          </a:p>
        </p:txBody>
      </p:sp>
    </p:spTree>
    <p:extLst>
      <p:ext uri="{BB962C8B-B14F-4D97-AF65-F5344CB8AC3E}">
        <p14:creationId xmlns:p14="http://schemas.microsoft.com/office/powerpoint/2010/main" val="233598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Connector: Curved 77">
            <a:extLst>
              <a:ext uri="{FF2B5EF4-FFF2-40B4-BE49-F238E27FC236}">
                <a16:creationId xmlns:a16="http://schemas.microsoft.com/office/drawing/2014/main" id="{3B78E4F7-F131-4AC4-AE4B-CCC79D92D94A}"/>
              </a:ext>
            </a:extLst>
          </p:cNvPr>
          <p:cNvCxnSpPr>
            <a:cxnSpLocks/>
            <a:stCxn id="3" idx="3"/>
            <a:endCxn id="6" idx="2"/>
          </p:cNvCxnSpPr>
          <p:nvPr/>
        </p:nvCxnSpPr>
        <p:spPr>
          <a:xfrm flipV="1">
            <a:off x="4962949" y="3603436"/>
            <a:ext cx="906934" cy="50124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C24B98B0-17E0-448D-8705-EC18B4FED0F2}"/>
              </a:ext>
            </a:extLst>
          </p:cNvPr>
          <p:cNvCxnSpPr>
            <a:cxnSpLocks/>
            <a:stCxn id="8" idx="2"/>
            <a:endCxn id="13" idx="1"/>
          </p:cNvCxnSpPr>
          <p:nvPr/>
        </p:nvCxnSpPr>
        <p:spPr>
          <a:xfrm rot="16200000" flipH="1">
            <a:off x="5758884" y="-1275285"/>
            <a:ext cx="362777" cy="7812135"/>
          </a:xfrm>
          <a:prstGeom prst="curvedConnector2">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6100456-ED5F-446C-A1FE-B4B02264B091}"/>
              </a:ext>
            </a:extLst>
          </p:cNvPr>
          <p:cNvCxnSpPr>
            <a:cxnSpLocks/>
            <a:stCxn id="7" idx="2"/>
            <a:endCxn id="5" idx="1"/>
          </p:cNvCxnSpPr>
          <p:nvPr/>
        </p:nvCxnSpPr>
        <p:spPr>
          <a:xfrm rot="16200000" flipH="1">
            <a:off x="736995" y="3729839"/>
            <a:ext cx="760854"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a16="http://schemas.microsoft.com/office/drawing/2014/main" id="{0272C46D-0ECD-4A61-BC63-FC553DF0AF76}"/>
              </a:ext>
            </a:extLst>
          </p:cNvPr>
          <p:cNvCxnSpPr>
            <a:cxnSpLocks/>
            <a:stCxn id="8" idx="2"/>
            <a:endCxn id="12" idx="1"/>
          </p:cNvCxnSpPr>
          <p:nvPr/>
        </p:nvCxnSpPr>
        <p:spPr>
          <a:xfrm rot="16200000" flipH="1">
            <a:off x="4200906" y="282693"/>
            <a:ext cx="2776923" cy="7110325"/>
          </a:xfrm>
          <a:prstGeom prst="curvedConnector2">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859D515E-8767-481B-937C-DF2585D942D3}"/>
              </a:ext>
            </a:extLst>
          </p:cNvPr>
          <p:cNvSpPr/>
          <p:nvPr/>
        </p:nvSpPr>
        <p:spPr>
          <a:xfrm>
            <a:off x="251255" y="809613"/>
            <a:ext cx="1889623" cy="8597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Demand for food, burning fuel for transport and production, removal of waste (plastics especially)</a:t>
            </a:r>
          </a:p>
        </p:txBody>
      </p:sp>
      <p:cxnSp>
        <p:nvCxnSpPr>
          <p:cNvPr id="87" name="Straight Connector 86">
            <a:extLst>
              <a:ext uri="{FF2B5EF4-FFF2-40B4-BE49-F238E27FC236}">
                <a16:creationId xmlns:a16="http://schemas.microsoft.com/office/drawing/2014/main" id="{65B9CFF2-1B1B-43DA-893C-BCEB3D8DC201}"/>
              </a:ext>
            </a:extLst>
          </p:cNvPr>
          <p:cNvCxnSpPr>
            <a:cxnSpLocks/>
            <a:stCxn id="20" idx="2"/>
          </p:cNvCxnSpPr>
          <p:nvPr/>
        </p:nvCxnSpPr>
        <p:spPr>
          <a:xfrm flipH="1">
            <a:off x="1074955" y="1669342"/>
            <a:ext cx="121112" cy="2435337"/>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4644" y="2841722"/>
            <a:ext cx="1487774"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30" name="Rectangle 29">
            <a:extLst>
              <a:ext uri="{FF2B5EF4-FFF2-40B4-BE49-F238E27FC236}">
                <a16:creationId xmlns:a16="http://schemas.microsoft.com/office/drawing/2014/main" id="{387585B7-B826-417E-9EA0-A78F630E9DF6}"/>
              </a:ext>
            </a:extLst>
          </p:cNvPr>
          <p:cNvSpPr/>
          <p:nvPr/>
        </p:nvSpPr>
        <p:spPr>
          <a:xfrm>
            <a:off x="4987295" y="867383"/>
            <a:ext cx="1726291" cy="9038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Increase in atmospheric concentration of both CO</a:t>
            </a:r>
            <a:r>
              <a:rPr lang="en-US" sz="1200" baseline="-25000" dirty="0"/>
              <a:t>2</a:t>
            </a:r>
            <a:r>
              <a:rPr lang="en-US" sz="1200" dirty="0"/>
              <a:t> and CH</a:t>
            </a:r>
            <a:r>
              <a:rPr lang="en-US" sz="1200" baseline="-25000" dirty="0"/>
              <a:t>4</a:t>
            </a:r>
            <a:r>
              <a:rPr lang="en-US" sz="1200" dirty="0"/>
              <a:t> causes warmer air at all levels</a:t>
            </a:r>
          </a:p>
        </p:txBody>
      </p:sp>
      <p:cxnSp>
        <p:nvCxnSpPr>
          <p:cNvPr id="83" name="Straight Connector 82">
            <a:extLst>
              <a:ext uri="{FF2B5EF4-FFF2-40B4-BE49-F238E27FC236}">
                <a16:creationId xmlns:a16="http://schemas.microsoft.com/office/drawing/2014/main" id="{5FAE7C9F-935D-4AF3-8908-406DE573397E}"/>
              </a:ext>
            </a:extLst>
          </p:cNvPr>
          <p:cNvCxnSpPr>
            <a:cxnSpLocks/>
            <a:stCxn id="30" idx="2"/>
          </p:cNvCxnSpPr>
          <p:nvPr/>
        </p:nvCxnSpPr>
        <p:spPr>
          <a:xfrm flipH="1">
            <a:off x="5564125" y="1771185"/>
            <a:ext cx="286316" cy="2175215"/>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4344F0F2-A2AB-4E84-B21E-8C51E5923065}"/>
              </a:ext>
            </a:extLst>
          </p:cNvPr>
          <p:cNvSpPr/>
          <p:nvPr/>
        </p:nvSpPr>
        <p:spPr>
          <a:xfrm>
            <a:off x="4143810" y="1867142"/>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4108559" y="3751388"/>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6962990" y="2992063"/>
            <a:ext cx="1270070" cy="628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1316314" y="3955867"/>
            <a:ext cx="1435781"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5221108" y="3008789"/>
            <a:ext cx="1297550" cy="5946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Temperature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1316314" y="1953310"/>
            <a:ext cx="1435781" cy="4960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8378" y="5736224"/>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7675313" y="507118"/>
            <a:ext cx="1726291"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Storms: Rain, thunderstorms, hurricanes, tornadoes</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8308032" y="3872349"/>
            <a:ext cx="1119660" cy="5329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Volcanoes</a:t>
            </a:r>
          </a:p>
        </p:txBody>
      </p:sp>
      <p:sp>
        <p:nvSpPr>
          <p:cNvPr id="12" name="Rectangle: Rounded Corners 11">
            <a:extLst>
              <a:ext uri="{FF2B5EF4-FFF2-40B4-BE49-F238E27FC236}">
                <a16:creationId xmlns:a16="http://schemas.microsoft.com/office/drawing/2014/main" id="{1DF5DDDA-B52A-43A1-BBEC-065020E89D32}"/>
              </a:ext>
            </a:extLst>
          </p:cNvPr>
          <p:cNvSpPr/>
          <p:nvPr/>
        </p:nvSpPr>
        <p:spPr>
          <a:xfrm>
            <a:off x="9144530" y="4873027"/>
            <a:ext cx="2255678"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Earthquakes (natural &amp; induced)</a:t>
            </a:r>
          </a:p>
        </p:txBody>
      </p:sp>
      <p:sp>
        <p:nvSpPr>
          <p:cNvPr id="13" name="Rectangle: Rounded Corners 12">
            <a:extLst>
              <a:ext uri="{FF2B5EF4-FFF2-40B4-BE49-F238E27FC236}">
                <a16:creationId xmlns:a16="http://schemas.microsoft.com/office/drawing/2014/main" id="{615ACE71-D950-49B7-AC08-CAB947D207C6}"/>
              </a:ext>
            </a:extLst>
          </p:cNvPr>
          <p:cNvSpPr/>
          <p:nvPr/>
        </p:nvSpPr>
        <p:spPr>
          <a:xfrm>
            <a:off x="9846340" y="2458881"/>
            <a:ext cx="1529542"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Landslides, debris flows etc.</a:t>
            </a:r>
          </a:p>
        </p:txBody>
      </p:sp>
      <p:sp>
        <p:nvSpPr>
          <p:cNvPr id="14" name="Rectangle: Rounded Corners 13">
            <a:extLst>
              <a:ext uri="{FF2B5EF4-FFF2-40B4-BE49-F238E27FC236}">
                <a16:creationId xmlns:a16="http://schemas.microsoft.com/office/drawing/2014/main" id="{CFB69C96-BD02-49E3-97F4-FDFFF74D23DE}"/>
              </a:ext>
            </a:extLst>
          </p:cNvPr>
          <p:cNvSpPr/>
          <p:nvPr/>
        </p:nvSpPr>
        <p:spPr>
          <a:xfrm>
            <a:off x="8747970" y="1641462"/>
            <a:ext cx="1346873"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Waves and coastal erosion</a:t>
            </a:r>
          </a:p>
        </p:txBody>
      </p:sp>
      <p:sp>
        <p:nvSpPr>
          <p:cNvPr id="16" name="Rectangle: Rounded Corners 15">
            <a:extLst>
              <a:ext uri="{FF2B5EF4-FFF2-40B4-BE49-F238E27FC236}">
                <a16:creationId xmlns:a16="http://schemas.microsoft.com/office/drawing/2014/main" id="{0AAFF0FC-88E3-4895-81C9-39F5F625A512}"/>
              </a:ext>
            </a:extLst>
          </p:cNvPr>
          <p:cNvSpPr/>
          <p:nvPr/>
        </p:nvSpPr>
        <p:spPr>
          <a:xfrm>
            <a:off x="54804" y="6315541"/>
            <a:ext cx="3968748" cy="5177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“Natural” hazards not in eosc114: floods, fires, pestilence, biodiversity decline, drought, etc.</a:t>
            </a:r>
          </a:p>
        </p:txBody>
      </p:sp>
      <p:sp>
        <p:nvSpPr>
          <p:cNvPr id="27" name="Rectangle 26">
            <a:extLst>
              <a:ext uri="{FF2B5EF4-FFF2-40B4-BE49-F238E27FC236}">
                <a16:creationId xmlns:a16="http://schemas.microsoft.com/office/drawing/2014/main" id="{D8934F5B-DEB6-4D64-9C45-7488B4DE12D4}"/>
              </a:ext>
            </a:extLst>
          </p:cNvPr>
          <p:cNvSpPr/>
          <p:nvPr/>
        </p:nvSpPr>
        <p:spPr>
          <a:xfrm>
            <a:off x="3014748" y="748950"/>
            <a:ext cx="1630407" cy="7065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Burning fuel and production processes produces both</a:t>
            </a:r>
          </a:p>
        </p:txBody>
      </p:sp>
      <p:sp>
        <p:nvSpPr>
          <p:cNvPr id="28" name="Rectangle 27">
            <a:extLst>
              <a:ext uri="{FF2B5EF4-FFF2-40B4-BE49-F238E27FC236}">
                <a16:creationId xmlns:a16="http://schemas.microsoft.com/office/drawing/2014/main" id="{60254341-6545-4E61-AA2A-E601B0AE84BD}"/>
              </a:ext>
            </a:extLst>
          </p:cNvPr>
          <p:cNvSpPr/>
          <p:nvPr/>
        </p:nvSpPr>
        <p:spPr>
          <a:xfrm>
            <a:off x="1933299" y="5101994"/>
            <a:ext cx="1726291" cy="434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a:t>Clearing land, mechanized production</a:t>
            </a:r>
            <a:endParaRPr lang="en-US" sz="1200" dirty="0"/>
          </a:p>
        </p:txBody>
      </p:sp>
      <p:sp>
        <p:nvSpPr>
          <p:cNvPr id="29" name="Rectangle 28">
            <a:extLst>
              <a:ext uri="{FF2B5EF4-FFF2-40B4-BE49-F238E27FC236}">
                <a16:creationId xmlns:a16="http://schemas.microsoft.com/office/drawing/2014/main" id="{9E22E5E1-1860-4BF4-BA23-5383E13C2F99}"/>
              </a:ext>
            </a:extLst>
          </p:cNvPr>
          <p:cNvSpPr/>
          <p:nvPr/>
        </p:nvSpPr>
        <p:spPr>
          <a:xfrm>
            <a:off x="3826486" y="5066198"/>
            <a:ext cx="1206447" cy="4731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Producing meat</a:t>
            </a:r>
          </a:p>
        </p:txBody>
      </p:sp>
      <p:cxnSp>
        <p:nvCxnSpPr>
          <p:cNvPr id="34" name="Connector: Curved 33">
            <a:extLst>
              <a:ext uri="{FF2B5EF4-FFF2-40B4-BE49-F238E27FC236}">
                <a16:creationId xmlns:a16="http://schemas.microsoft.com/office/drawing/2014/main" id="{F3A077C5-CB54-4CE0-9276-0921B72DFE90}"/>
              </a:ext>
            </a:extLst>
          </p:cNvPr>
          <p:cNvCxnSpPr>
            <a:cxnSpLocks/>
            <a:stCxn id="7" idx="0"/>
            <a:endCxn id="8" idx="1"/>
          </p:cNvCxnSpPr>
          <p:nvPr/>
        </p:nvCxnSpPr>
        <p:spPr>
          <a:xfrm rot="5400000" flipH="1" flipV="1">
            <a:off x="797238" y="2322647"/>
            <a:ext cx="640369"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8BFEBE6-DA68-4DCE-946B-887568E44F88}"/>
              </a:ext>
            </a:extLst>
          </p:cNvPr>
          <p:cNvCxnSpPr>
            <a:cxnSpLocks/>
          </p:cNvCxnSpPr>
          <p:nvPr/>
        </p:nvCxnSpPr>
        <p:spPr>
          <a:xfrm>
            <a:off x="532015" y="1669343"/>
            <a:ext cx="432924" cy="850247"/>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46" name="Connector: Curved 45">
            <a:extLst>
              <a:ext uri="{FF2B5EF4-FFF2-40B4-BE49-F238E27FC236}">
                <a16:creationId xmlns:a16="http://schemas.microsoft.com/office/drawing/2014/main" id="{F4694596-6E59-4500-9C79-921E340A498A}"/>
              </a:ext>
            </a:extLst>
          </p:cNvPr>
          <p:cNvCxnSpPr>
            <a:cxnSpLocks/>
            <a:stCxn id="5" idx="3"/>
            <a:endCxn id="2" idx="1"/>
          </p:cNvCxnSpPr>
          <p:nvPr/>
        </p:nvCxnSpPr>
        <p:spPr>
          <a:xfrm flipV="1">
            <a:off x="2752095" y="2220433"/>
            <a:ext cx="1391715" cy="2088725"/>
          </a:xfrm>
          <a:prstGeom prst="curvedConnector3">
            <a:avLst>
              <a:gd name="adj1" fmla="val 4254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F7B0F4B5-E4E2-4A2B-A5FE-848C08870BBA}"/>
              </a:ext>
            </a:extLst>
          </p:cNvPr>
          <p:cNvCxnSpPr>
            <a:cxnSpLocks/>
            <a:stCxn id="8" idx="3"/>
            <a:endCxn id="3" idx="1"/>
          </p:cNvCxnSpPr>
          <p:nvPr/>
        </p:nvCxnSpPr>
        <p:spPr>
          <a:xfrm>
            <a:off x="2752095" y="2201353"/>
            <a:ext cx="1356464" cy="1903326"/>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7DACC99-D5C8-4C14-8EB1-3936B3821270}"/>
              </a:ext>
            </a:extLst>
          </p:cNvPr>
          <p:cNvCxnSpPr>
            <a:cxnSpLocks/>
          </p:cNvCxnSpPr>
          <p:nvPr/>
        </p:nvCxnSpPr>
        <p:spPr>
          <a:xfrm flipH="1" flipV="1">
            <a:off x="3125585" y="4045829"/>
            <a:ext cx="186341" cy="1056166"/>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47C3920E-F528-4942-AE9F-7A7048025517}"/>
              </a:ext>
            </a:extLst>
          </p:cNvPr>
          <p:cNvCxnSpPr>
            <a:cxnSpLocks/>
          </p:cNvCxnSpPr>
          <p:nvPr/>
        </p:nvCxnSpPr>
        <p:spPr>
          <a:xfrm flipH="1">
            <a:off x="3147630" y="1446919"/>
            <a:ext cx="211963" cy="1001392"/>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335969D6-B6B5-4F5A-A450-19E768C769B4}"/>
              </a:ext>
            </a:extLst>
          </p:cNvPr>
          <p:cNvCxnSpPr>
            <a:cxnSpLocks/>
          </p:cNvCxnSpPr>
          <p:nvPr/>
        </p:nvCxnSpPr>
        <p:spPr>
          <a:xfrm>
            <a:off x="3687659" y="1456877"/>
            <a:ext cx="93947" cy="903802"/>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75" name="Connector: Curved 74">
            <a:extLst>
              <a:ext uri="{FF2B5EF4-FFF2-40B4-BE49-F238E27FC236}">
                <a16:creationId xmlns:a16="http://schemas.microsoft.com/office/drawing/2014/main" id="{5FE90088-4D08-472B-A646-B3327E3409CC}"/>
              </a:ext>
            </a:extLst>
          </p:cNvPr>
          <p:cNvCxnSpPr>
            <a:cxnSpLocks/>
            <a:stCxn id="2" idx="3"/>
            <a:endCxn id="6" idx="0"/>
          </p:cNvCxnSpPr>
          <p:nvPr/>
        </p:nvCxnSpPr>
        <p:spPr>
          <a:xfrm>
            <a:off x="4998200" y="2220433"/>
            <a:ext cx="871683" cy="78835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B3E36BC-9B26-4986-89CF-9693292528B4}"/>
              </a:ext>
            </a:extLst>
          </p:cNvPr>
          <p:cNvCxnSpPr>
            <a:cxnSpLocks/>
          </p:cNvCxnSpPr>
          <p:nvPr/>
        </p:nvCxnSpPr>
        <p:spPr>
          <a:xfrm flipH="1">
            <a:off x="5368399" y="1778159"/>
            <a:ext cx="116316" cy="521238"/>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9460B59F-DF84-4236-9749-8DD37C0571B9}"/>
              </a:ext>
            </a:extLst>
          </p:cNvPr>
          <p:cNvCxnSpPr>
            <a:cxnSpLocks/>
            <a:stCxn id="5" idx="3"/>
            <a:endCxn id="3" idx="1"/>
          </p:cNvCxnSpPr>
          <p:nvPr/>
        </p:nvCxnSpPr>
        <p:spPr>
          <a:xfrm flipV="1">
            <a:off x="2752095" y="4104679"/>
            <a:ext cx="1356464" cy="2044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0505E9C4-7C80-4C10-AF6A-AF6EFAD23388}"/>
              </a:ext>
            </a:extLst>
          </p:cNvPr>
          <p:cNvCxnSpPr>
            <a:cxnSpLocks/>
            <a:stCxn id="8" idx="3"/>
            <a:endCxn id="2" idx="1"/>
          </p:cNvCxnSpPr>
          <p:nvPr/>
        </p:nvCxnSpPr>
        <p:spPr>
          <a:xfrm>
            <a:off x="2752095" y="2201353"/>
            <a:ext cx="1391715" cy="1908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DC6D4C3F-C971-450C-B9EF-1F33BF17CF7C}"/>
              </a:ext>
            </a:extLst>
          </p:cNvPr>
          <p:cNvCxnSpPr>
            <a:cxnSpLocks/>
            <a:stCxn id="6" idx="3"/>
            <a:endCxn id="4" idx="1"/>
          </p:cNvCxnSpPr>
          <p:nvPr/>
        </p:nvCxnSpPr>
        <p:spPr>
          <a:xfrm flipV="1">
            <a:off x="6518658" y="3306112"/>
            <a:ext cx="444332" cy="1"/>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817BCF6D-1359-4380-A405-67BF4B02BE3E}"/>
              </a:ext>
            </a:extLst>
          </p:cNvPr>
          <p:cNvCxnSpPr>
            <a:cxnSpLocks/>
            <a:stCxn id="4" idx="2"/>
            <a:endCxn id="11" idx="1"/>
          </p:cNvCxnSpPr>
          <p:nvPr/>
        </p:nvCxnSpPr>
        <p:spPr>
          <a:xfrm rot="16200000" flipH="1">
            <a:off x="7693708" y="3524476"/>
            <a:ext cx="518640" cy="71000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Connector: Curved 127">
            <a:extLst>
              <a:ext uri="{FF2B5EF4-FFF2-40B4-BE49-F238E27FC236}">
                <a16:creationId xmlns:a16="http://schemas.microsoft.com/office/drawing/2014/main" id="{B2E069B1-16BF-43F1-AE3C-80652D2E5EDB}"/>
              </a:ext>
            </a:extLst>
          </p:cNvPr>
          <p:cNvCxnSpPr>
            <a:cxnSpLocks/>
            <a:stCxn id="6" idx="3"/>
            <a:endCxn id="10" idx="1"/>
          </p:cNvCxnSpPr>
          <p:nvPr/>
        </p:nvCxnSpPr>
        <p:spPr>
          <a:xfrm flipV="1">
            <a:off x="6518658" y="860409"/>
            <a:ext cx="1156655" cy="2445704"/>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46D426D0-8009-43E5-9C53-615D62967BF4}"/>
              </a:ext>
            </a:extLst>
          </p:cNvPr>
          <p:cNvCxnSpPr>
            <a:cxnSpLocks/>
            <a:stCxn id="10" idx="3"/>
            <a:endCxn id="13" idx="0"/>
          </p:cNvCxnSpPr>
          <p:nvPr/>
        </p:nvCxnSpPr>
        <p:spPr>
          <a:xfrm>
            <a:off x="9401604" y="860409"/>
            <a:ext cx="1209507" cy="159847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407699A3-7F12-41E4-A83B-5A4CF36FE971}"/>
              </a:ext>
            </a:extLst>
          </p:cNvPr>
          <p:cNvCxnSpPr>
            <a:cxnSpLocks/>
            <a:stCxn id="10" idx="2"/>
            <a:endCxn id="14" idx="1"/>
          </p:cNvCxnSpPr>
          <p:nvPr/>
        </p:nvCxnSpPr>
        <p:spPr>
          <a:xfrm rot="16200000" flipH="1">
            <a:off x="8252688" y="1499470"/>
            <a:ext cx="781053" cy="20951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E5EB89EE-F348-4F00-8010-F6ED65FF8C52}"/>
              </a:ext>
            </a:extLst>
          </p:cNvPr>
          <p:cNvCxnSpPr>
            <a:cxnSpLocks/>
            <a:stCxn id="14" idx="3"/>
            <a:endCxn id="13" idx="0"/>
          </p:cNvCxnSpPr>
          <p:nvPr/>
        </p:nvCxnSpPr>
        <p:spPr>
          <a:xfrm>
            <a:off x="10094843" y="1994753"/>
            <a:ext cx="516268" cy="464128"/>
          </a:xfrm>
          <a:prstGeom prst="curved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0" name="Connector: Curved 149">
            <a:extLst>
              <a:ext uri="{FF2B5EF4-FFF2-40B4-BE49-F238E27FC236}">
                <a16:creationId xmlns:a16="http://schemas.microsoft.com/office/drawing/2014/main" id="{A8D9C64A-7082-4020-AAAA-54014BBD9AA9}"/>
              </a:ext>
            </a:extLst>
          </p:cNvPr>
          <p:cNvCxnSpPr>
            <a:cxnSpLocks/>
            <a:stCxn id="11" idx="0"/>
            <a:endCxn id="13" idx="2"/>
          </p:cNvCxnSpPr>
          <p:nvPr/>
        </p:nvCxnSpPr>
        <p:spPr>
          <a:xfrm rot="5400000" flipH="1" flipV="1">
            <a:off x="9386043" y="2647282"/>
            <a:ext cx="706886" cy="1743249"/>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5" name="Connector: Curved 154">
            <a:extLst>
              <a:ext uri="{FF2B5EF4-FFF2-40B4-BE49-F238E27FC236}">
                <a16:creationId xmlns:a16="http://schemas.microsoft.com/office/drawing/2014/main" id="{5F66D252-8B0C-4EF9-A14D-043837145EC2}"/>
              </a:ext>
            </a:extLst>
          </p:cNvPr>
          <p:cNvCxnSpPr>
            <a:cxnSpLocks/>
            <a:stCxn id="11" idx="3"/>
            <a:endCxn id="12" idx="0"/>
          </p:cNvCxnSpPr>
          <p:nvPr/>
        </p:nvCxnSpPr>
        <p:spPr>
          <a:xfrm>
            <a:off x="9427692" y="4138800"/>
            <a:ext cx="844677" cy="734227"/>
          </a:xfrm>
          <a:prstGeom prst="curved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1CA17875-5DC8-4E4A-BFF0-D29863B84F82}"/>
              </a:ext>
            </a:extLst>
          </p:cNvPr>
          <p:cNvSpPr/>
          <p:nvPr/>
        </p:nvSpPr>
        <p:spPr>
          <a:xfrm>
            <a:off x="5918127" y="4138525"/>
            <a:ext cx="845377" cy="4731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Melting ice caps</a:t>
            </a:r>
          </a:p>
        </p:txBody>
      </p:sp>
      <p:sp>
        <p:nvSpPr>
          <p:cNvPr id="162" name="Rectangle 161">
            <a:extLst>
              <a:ext uri="{FF2B5EF4-FFF2-40B4-BE49-F238E27FC236}">
                <a16:creationId xmlns:a16="http://schemas.microsoft.com/office/drawing/2014/main" id="{E0856678-AEA6-41D5-B5CD-84028ECD411D}"/>
              </a:ext>
            </a:extLst>
          </p:cNvPr>
          <p:cNvSpPr/>
          <p:nvPr/>
        </p:nvSpPr>
        <p:spPr>
          <a:xfrm>
            <a:off x="5884555" y="152134"/>
            <a:ext cx="1578371" cy="4731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Increased moisture and thermal capacity</a:t>
            </a:r>
          </a:p>
        </p:txBody>
      </p:sp>
      <p:cxnSp>
        <p:nvCxnSpPr>
          <p:cNvPr id="163" name="Straight Connector 162">
            <a:extLst>
              <a:ext uri="{FF2B5EF4-FFF2-40B4-BE49-F238E27FC236}">
                <a16:creationId xmlns:a16="http://schemas.microsoft.com/office/drawing/2014/main" id="{39065AFC-9069-4D61-8622-B02969A0F380}"/>
              </a:ext>
            </a:extLst>
          </p:cNvPr>
          <p:cNvCxnSpPr>
            <a:cxnSpLocks/>
          </p:cNvCxnSpPr>
          <p:nvPr/>
        </p:nvCxnSpPr>
        <p:spPr>
          <a:xfrm>
            <a:off x="7367220" y="625264"/>
            <a:ext cx="0" cy="419524"/>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166" name="Straight Connector 165">
            <a:extLst>
              <a:ext uri="{FF2B5EF4-FFF2-40B4-BE49-F238E27FC236}">
                <a16:creationId xmlns:a16="http://schemas.microsoft.com/office/drawing/2014/main" id="{EE76E4C0-A83D-4CF3-B1C6-C1C233AF244B}"/>
              </a:ext>
            </a:extLst>
          </p:cNvPr>
          <p:cNvCxnSpPr>
            <a:cxnSpLocks/>
          </p:cNvCxnSpPr>
          <p:nvPr/>
        </p:nvCxnSpPr>
        <p:spPr>
          <a:xfrm flipH="1">
            <a:off x="6514600" y="3329873"/>
            <a:ext cx="265534" cy="801833"/>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178" name="Connector: Curved 177">
            <a:extLst>
              <a:ext uri="{FF2B5EF4-FFF2-40B4-BE49-F238E27FC236}">
                <a16:creationId xmlns:a16="http://schemas.microsoft.com/office/drawing/2014/main" id="{BB845E67-D769-4A80-ACBD-C1995F47790F}"/>
              </a:ext>
            </a:extLst>
          </p:cNvPr>
          <p:cNvCxnSpPr>
            <a:cxnSpLocks/>
            <a:stCxn id="4" idx="3"/>
            <a:endCxn id="14" idx="2"/>
          </p:cNvCxnSpPr>
          <p:nvPr/>
        </p:nvCxnSpPr>
        <p:spPr>
          <a:xfrm flipV="1">
            <a:off x="8233060" y="2348044"/>
            <a:ext cx="1188347" cy="958068"/>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31BDF513-E115-46A6-9374-75BD5A482C7F}"/>
              </a:ext>
            </a:extLst>
          </p:cNvPr>
          <p:cNvSpPr/>
          <p:nvPr/>
        </p:nvSpPr>
        <p:spPr>
          <a:xfrm>
            <a:off x="10027093" y="200133"/>
            <a:ext cx="1726290" cy="6533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Increased severity and frequency of rainfall; tsunami from landslides</a:t>
            </a:r>
          </a:p>
        </p:txBody>
      </p:sp>
      <p:cxnSp>
        <p:nvCxnSpPr>
          <p:cNvPr id="182" name="Straight Connector 181">
            <a:extLst>
              <a:ext uri="{FF2B5EF4-FFF2-40B4-BE49-F238E27FC236}">
                <a16:creationId xmlns:a16="http://schemas.microsoft.com/office/drawing/2014/main" id="{B493059A-CB2D-40BF-8D1B-AFFAC85DAD3D}"/>
              </a:ext>
            </a:extLst>
          </p:cNvPr>
          <p:cNvCxnSpPr>
            <a:cxnSpLocks/>
          </p:cNvCxnSpPr>
          <p:nvPr/>
        </p:nvCxnSpPr>
        <p:spPr>
          <a:xfrm flipH="1">
            <a:off x="10570148" y="860409"/>
            <a:ext cx="633038" cy="1215632"/>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192" name="Rectangle 191">
            <a:extLst>
              <a:ext uri="{FF2B5EF4-FFF2-40B4-BE49-F238E27FC236}">
                <a16:creationId xmlns:a16="http://schemas.microsoft.com/office/drawing/2014/main" id="{7BD8BF4F-9EA1-44A4-B74B-BEC5BAE23E94}"/>
              </a:ext>
            </a:extLst>
          </p:cNvPr>
          <p:cNvSpPr/>
          <p:nvPr/>
        </p:nvSpPr>
        <p:spPr>
          <a:xfrm>
            <a:off x="5511090" y="5091604"/>
            <a:ext cx="1206447" cy="625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Ground water, CO2 injection, fracking, etc.</a:t>
            </a:r>
          </a:p>
        </p:txBody>
      </p:sp>
      <p:cxnSp>
        <p:nvCxnSpPr>
          <p:cNvPr id="193" name="Straight Connector 192">
            <a:extLst>
              <a:ext uri="{FF2B5EF4-FFF2-40B4-BE49-F238E27FC236}">
                <a16:creationId xmlns:a16="http://schemas.microsoft.com/office/drawing/2014/main" id="{2357AB95-FFFC-41A1-9A42-7976923FE5DA}"/>
              </a:ext>
            </a:extLst>
          </p:cNvPr>
          <p:cNvCxnSpPr>
            <a:cxnSpLocks/>
          </p:cNvCxnSpPr>
          <p:nvPr/>
        </p:nvCxnSpPr>
        <p:spPr>
          <a:xfrm>
            <a:off x="5433966" y="4760577"/>
            <a:ext cx="422426" cy="331027"/>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200" name="Rectangle 199">
            <a:extLst>
              <a:ext uri="{FF2B5EF4-FFF2-40B4-BE49-F238E27FC236}">
                <a16:creationId xmlns:a16="http://schemas.microsoft.com/office/drawing/2014/main" id="{6E7E67D0-71CB-4D8A-94D4-612F53B94534}"/>
              </a:ext>
            </a:extLst>
          </p:cNvPr>
          <p:cNvSpPr/>
          <p:nvPr/>
        </p:nvSpPr>
        <p:spPr>
          <a:xfrm>
            <a:off x="8973436" y="3151980"/>
            <a:ext cx="884881" cy="3003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Lahars, etc.</a:t>
            </a:r>
          </a:p>
        </p:txBody>
      </p:sp>
      <p:cxnSp>
        <p:nvCxnSpPr>
          <p:cNvPr id="201" name="Straight Connector 200">
            <a:extLst>
              <a:ext uri="{FF2B5EF4-FFF2-40B4-BE49-F238E27FC236}">
                <a16:creationId xmlns:a16="http://schemas.microsoft.com/office/drawing/2014/main" id="{922A843C-B93C-4D4B-88DA-050C23C19030}"/>
              </a:ext>
            </a:extLst>
          </p:cNvPr>
          <p:cNvCxnSpPr>
            <a:cxnSpLocks/>
            <a:stCxn id="200" idx="2"/>
          </p:cNvCxnSpPr>
          <p:nvPr/>
        </p:nvCxnSpPr>
        <p:spPr>
          <a:xfrm flipH="1">
            <a:off x="9125922" y="3452307"/>
            <a:ext cx="289955" cy="167852"/>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203" name="Rectangle 202">
            <a:extLst>
              <a:ext uri="{FF2B5EF4-FFF2-40B4-BE49-F238E27FC236}">
                <a16:creationId xmlns:a16="http://schemas.microsoft.com/office/drawing/2014/main" id="{3AEB13A3-7275-446B-8C1B-EDCFC8291D8D}"/>
              </a:ext>
            </a:extLst>
          </p:cNvPr>
          <p:cNvSpPr/>
          <p:nvPr/>
        </p:nvSpPr>
        <p:spPr>
          <a:xfrm>
            <a:off x="7258652" y="1975181"/>
            <a:ext cx="1346873" cy="4731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Increased severity and frequency</a:t>
            </a:r>
          </a:p>
        </p:txBody>
      </p:sp>
      <p:cxnSp>
        <p:nvCxnSpPr>
          <p:cNvPr id="212" name="Straight Connector 211">
            <a:extLst>
              <a:ext uri="{FF2B5EF4-FFF2-40B4-BE49-F238E27FC236}">
                <a16:creationId xmlns:a16="http://schemas.microsoft.com/office/drawing/2014/main" id="{A225E32A-E80C-4B69-89D2-6B87ADF796A0}"/>
              </a:ext>
            </a:extLst>
          </p:cNvPr>
          <p:cNvCxnSpPr>
            <a:cxnSpLocks/>
          </p:cNvCxnSpPr>
          <p:nvPr/>
        </p:nvCxnSpPr>
        <p:spPr>
          <a:xfrm flipV="1">
            <a:off x="8232993" y="1480182"/>
            <a:ext cx="325673" cy="473129"/>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15" name="Straight Connector 214">
            <a:extLst>
              <a:ext uri="{FF2B5EF4-FFF2-40B4-BE49-F238E27FC236}">
                <a16:creationId xmlns:a16="http://schemas.microsoft.com/office/drawing/2014/main" id="{D46621D0-C109-4D4D-BFA5-5E25BE17BFDB}"/>
              </a:ext>
            </a:extLst>
          </p:cNvPr>
          <p:cNvCxnSpPr>
            <a:cxnSpLocks/>
          </p:cNvCxnSpPr>
          <p:nvPr/>
        </p:nvCxnSpPr>
        <p:spPr>
          <a:xfrm>
            <a:off x="8244949" y="2460426"/>
            <a:ext cx="773407" cy="548363"/>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18" name="Straight Connector 217">
            <a:extLst>
              <a:ext uri="{FF2B5EF4-FFF2-40B4-BE49-F238E27FC236}">
                <a16:creationId xmlns:a16="http://schemas.microsoft.com/office/drawing/2014/main" id="{6A4E8625-71E6-4F40-8B08-3E4B612FDE00}"/>
              </a:ext>
            </a:extLst>
          </p:cNvPr>
          <p:cNvCxnSpPr>
            <a:cxnSpLocks/>
          </p:cNvCxnSpPr>
          <p:nvPr/>
        </p:nvCxnSpPr>
        <p:spPr>
          <a:xfrm flipH="1">
            <a:off x="10331816" y="851329"/>
            <a:ext cx="565905" cy="1187313"/>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228" name="Rectangle 227">
            <a:extLst>
              <a:ext uri="{FF2B5EF4-FFF2-40B4-BE49-F238E27FC236}">
                <a16:creationId xmlns:a16="http://schemas.microsoft.com/office/drawing/2014/main" id="{3B02F79F-CC42-40C1-B2B6-73872F00C5D8}"/>
              </a:ext>
            </a:extLst>
          </p:cNvPr>
          <p:cNvSpPr/>
          <p:nvPr/>
        </p:nvSpPr>
        <p:spPr>
          <a:xfrm>
            <a:off x="6927772" y="4399897"/>
            <a:ext cx="878895" cy="4731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Shifting tectonics</a:t>
            </a:r>
          </a:p>
        </p:txBody>
      </p:sp>
      <p:sp>
        <p:nvSpPr>
          <p:cNvPr id="100" name="Rectangle 99">
            <a:extLst>
              <a:ext uri="{FF2B5EF4-FFF2-40B4-BE49-F238E27FC236}">
                <a16:creationId xmlns:a16="http://schemas.microsoft.com/office/drawing/2014/main" id="{475122A5-0BD5-4DF9-A11F-F00FAF527E65}"/>
              </a:ext>
            </a:extLst>
          </p:cNvPr>
          <p:cNvSpPr/>
          <p:nvPr/>
        </p:nvSpPr>
        <p:spPr>
          <a:xfrm>
            <a:off x="10083244" y="3946400"/>
            <a:ext cx="1056964" cy="393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Shaking &amp; fluid motions</a:t>
            </a:r>
          </a:p>
        </p:txBody>
      </p:sp>
      <p:cxnSp>
        <p:nvCxnSpPr>
          <p:cNvPr id="101" name="Straight Connector 100">
            <a:extLst>
              <a:ext uri="{FF2B5EF4-FFF2-40B4-BE49-F238E27FC236}">
                <a16:creationId xmlns:a16="http://schemas.microsoft.com/office/drawing/2014/main" id="{A59000E8-27E4-4770-8864-5A5B903B445B}"/>
              </a:ext>
            </a:extLst>
          </p:cNvPr>
          <p:cNvCxnSpPr>
            <a:cxnSpLocks/>
            <a:stCxn id="100" idx="1"/>
          </p:cNvCxnSpPr>
          <p:nvPr/>
        </p:nvCxnSpPr>
        <p:spPr>
          <a:xfrm flipH="1">
            <a:off x="9747695" y="4143264"/>
            <a:ext cx="335549" cy="51254"/>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58" name="Arrow: Up 57">
            <a:extLst>
              <a:ext uri="{FF2B5EF4-FFF2-40B4-BE49-F238E27FC236}">
                <a16:creationId xmlns:a16="http://schemas.microsoft.com/office/drawing/2014/main" id="{294A23C1-DC48-4E64-BAF5-80176D2403DF}"/>
              </a:ext>
            </a:extLst>
          </p:cNvPr>
          <p:cNvSpPr/>
          <p:nvPr/>
        </p:nvSpPr>
        <p:spPr>
          <a:xfrm>
            <a:off x="7566562" y="5629130"/>
            <a:ext cx="4032988" cy="771190"/>
          </a:xfrm>
          <a:prstGeom prst="upArrow">
            <a:avLst>
              <a:gd name="adj1" fmla="val 66439"/>
              <a:gd name="adj2" fmla="val 470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solidFill>
                  <a:schemeClr val="tx1"/>
                </a:solidFill>
              </a:rPr>
              <a:t>Could induce any or ALL 5 other hazards depending on size and location.</a:t>
            </a:r>
            <a:endParaRPr lang="en-US" sz="1200" dirty="0">
              <a:solidFill>
                <a:schemeClr val="tx1"/>
              </a:solidFill>
            </a:endParaRP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8489817" y="6344823"/>
            <a:ext cx="2255678" cy="3652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Impact from space</a:t>
            </a:r>
          </a:p>
        </p:txBody>
      </p:sp>
      <p:cxnSp>
        <p:nvCxnSpPr>
          <p:cNvPr id="69" name="Straight Connector 68">
            <a:extLst>
              <a:ext uri="{FF2B5EF4-FFF2-40B4-BE49-F238E27FC236}">
                <a16:creationId xmlns:a16="http://schemas.microsoft.com/office/drawing/2014/main" id="{29553F7E-369C-4822-9402-D309772A4B61}"/>
              </a:ext>
            </a:extLst>
          </p:cNvPr>
          <p:cNvCxnSpPr>
            <a:cxnSpLocks/>
          </p:cNvCxnSpPr>
          <p:nvPr/>
        </p:nvCxnSpPr>
        <p:spPr>
          <a:xfrm flipH="1">
            <a:off x="6717537" y="625264"/>
            <a:ext cx="401617" cy="2680848"/>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76" name="Connector: Curved 75">
            <a:extLst>
              <a:ext uri="{FF2B5EF4-FFF2-40B4-BE49-F238E27FC236}">
                <a16:creationId xmlns:a16="http://schemas.microsoft.com/office/drawing/2014/main" id="{15C275C4-6D1A-422E-BBE2-3650BD58D12C}"/>
              </a:ext>
            </a:extLst>
          </p:cNvPr>
          <p:cNvCxnSpPr>
            <a:cxnSpLocks/>
            <a:stCxn id="12" idx="3"/>
            <a:endCxn id="13" idx="3"/>
          </p:cNvCxnSpPr>
          <p:nvPr/>
        </p:nvCxnSpPr>
        <p:spPr>
          <a:xfrm flipH="1" flipV="1">
            <a:off x="11375882" y="2812172"/>
            <a:ext cx="24326" cy="2414146"/>
          </a:xfrm>
          <a:prstGeom prst="curvedConnector3">
            <a:avLst>
              <a:gd name="adj1" fmla="val -93973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8EAD25F-E6BB-44E9-A83E-27D554BC6B2B}"/>
              </a:ext>
            </a:extLst>
          </p:cNvPr>
          <p:cNvCxnSpPr>
            <a:cxnSpLocks/>
            <a:endCxn id="228" idx="0"/>
          </p:cNvCxnSpPr>
          <p:nvPr/>
        </p:nvCxnSpPr>
        <p:spPr>
          <a:xfrm flipH="1">
            <a:off x="7367220" y="3955867"/>
            <a:ext cx="439447" cy="444030"/>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8F3268DE-8760-4B9A-BAFB-8DE799DFFCA7}"/>
              </a:ext>
            </a:extLst>
          </p:cNvPr>
          <p:cNvCxnSpPr>
            <a:cxnSpLocks/>
            <a:endCxn id="29" idx="0"/>
          </p:cNvCxnSpPr>
          <p:nvPr/>
        </p:nvCxnSpPr>
        <p:spPr>
          <a:xfrm>
            <a:off x="3491551" y="4177903"/>
            <a:ext cx="938159" cy="888295"/>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638E1746-9829-4A63-97E3-DC6E09083CE9}"/>
              </a:ext>
            </a:extLst>
          </p:cNvPr>
          <p:cNvSpPr/>
          <p:nvPr/>
        </p:nvSpPr>
        <p:spPr>
          <a:xfrm>
            <a:off x="10342500" y="3493840"/>
            <a:ext cx="774546" cy="3003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Shaking </a:t>
            </a:r>
          </a:p>
        </p:txBody>
      </p:sp>
      <p:cxnSp>
        <p:nvCxnSpPr>
          <p:cNvPr id="81" name="Straight Connector 80">
            <a:extLst>
              <a:ext uri="{FF2B5EF4-FFF2-40B4-BE49-F238E27FC236}">
                <a16:creationId xmlns:a16="http://schemas.microsoft.com/office/drawing/2014/main" id="{55015849-3012-4FA9-88DD-48274939CB66}"/>
              </a:ext>
            </a:extLst>
          </p:cNvPr>
          <p:cNvCxnSpPr>
            <a:cxnSpLocks/>
            <a:endCxn id="77" idx="3"/>
          </p:cNvCxnSpPr>
          <p:nvPr/>
        </p:nvCxnSpPr>
        <p:spPr>
          <a:xfrm flipH="1" flipV="1">
            <a:off x="11117046" y="3644004"/>
            <a:ext cx="482504" cy="140986"/>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85" name="Connector: Curved 84">
            <a:extLst>
              <a:ext uri="{FF2B5EF4-FFF2-40B4-BE49-F238E27FC236}">
                <a16:creationId xmlns:a16="http://schemas.microsoft.com/office/drawing/2014/main" id="{D2175D89-2ABA-4C8F-8743-2ABF24FA6C7D}"/>
              </a:ext>
            </a:extLst>
          </p:cNvPr>
          <p:cNvCxnSpPr>
            <a:cxnSpLocks/>
            <a:stCxn id="12" idx="3"/>
            <a:endCxn id="14" idx="0"/>
          </p:cNvCxnSpPr>
          <p:nvPr/>
        </p:nvCxnSpPr>
        <p:spPr>
          <a:xfrm flipH="1" flipV="1">
            <a:off x="9421407" y="1641462"/>
            <a:ext cx="1978801" cy="3584856"/>
          </a:xfrm>
          <a:prstGeom prst="curvedConnector4">
            <a:avLst>
              <a:gd name="adj1" fmla="val -19954"/>
              <a:gd name="adj2" fmla="val 10637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39313BA1-6B1F-401F-94BB-2C6D916CD57A}"/>
              </a:ext>
            </a:extLst>
          </p:cNvPr>
          <p:cNvSpPr/>
          <p:nvPr/>
        </p:nvSpPr>
        <p:spPr>
          <a:xfrm>
            <a:off x="11134694" y="1278391"/>
            <a:ext cx="774546" cy="3003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Tsunami </a:t>
            </a:r>
          </a:p>
        </p:txBody>
      </p:sp>
      <p:cxnSp>
        <p:nvCxnSpPr>
          <p:cNvPr id="98" name="Straight Connector 97">
            <a:extLst>
              <a:ext uri="{FF2B5EF4-FFF2-40B4-BE49-F238E27FC236}">
                <a16:creationId xmlns:a16="http://schemas.microsoft.com/office/drawing/2014/main" id="{FE8DF42E-9BA6-49E2-8624-D5DAA0AA3668}"/>
              </a:ext>
            </a:extLst>
          </p:cNvPr>
          <p:cNvCxnSpPr>
            <a:cxnSpLocks/>
            <a:stCxn id="89" idx="2"/>
          </p:cNvCxnSpPr>
          <p:nvPr/>
        </p:nvCxnSpPr>
        <p:spPr>
          <a:xfrm flipH="1">
            <a:off x="11420011" y="1578718"/>
            <a:ext cx="101956" cy="396463"/>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107" name="Rectangle 106">
            <a:extLst>
              <a:ext uri="{FF2B5EF4-FFF2-40B4-BE49-F238E27FC236}">
                <a16:creationId xmlns:a16="http://schemas.microsoft.com/office/drawing/2014/main" id="{B17A460A-2C2E-4AB7-A3F2-C99F6D853091}"/>
              </a:ext>
            </a:extLst>
          </p:cNvPr>
          <p:cNvSpPr/>
          <p:nvPr/>
        </p:nvSpPr>
        <p:spPr>
          <a:xfrm>
            <a:off x="3629213" y="2962170"/>
            <a:ext cx="1435690" cy="5730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Bad land-use practices (</a:t>
            </a:r>
            <a:r>
              <a:rPr lang="en-US" sz="1200" dirty="0" err="1"/>
              <a:t>eg.</a:t>
            </a:r>
            <a:r>
              <a:rPr lang="en-US" sz="1200" dirty="0"/>
              <a:t> forestry roads, etc.)</a:t>
            </a:r>
          </a:p>
        </p:txBody>
      </p:sp>
      <p:cxnSp>
        <p:nvCxnSpPr>
          <p:cNvPr id="118" name="Straight Connector 117">
            <a:extLst>
              <a:ext uri="{FF2B5EF4-FFF2-40B4-BE49-F238E27FC236}">
                <a16:creationId xmlns:a16="http://schemas.microsoft.com/office/drawing/2014/main" id="{C3ACF58D-571C-45F5-BDE0-48790B7A051B}"/>
              </a:ext>
            </a:extLst>
          </p:cNvPr>
          <p:cNvCxnSpPr>
            <a:cxnSpLocks/>
            <a:endCxn id="107" idx="0"/>
          </p:cNvCxnSpPr>
          <p:nvPr/>
        </p:nvCxnSpPr>
        <p:spPr>
          <a:xfrm>
            <a:off x="4176638" y="2696276"/>
            <a:ext cx="170420" cy="265894"/>
          </a:xfrm>
          <a:prstGeom prst="line">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86" name="TextBox 85">
            <a:extLst>
              <a:ext uri="{FF2B5EF4-FFF2-40B4-BE49-F238E27FC236}">
                <a16:creationId xmlns:a16="http://schemas.microsoft.com/office/drawing/2014/main" id="{7EE1DF2C-0AE9-45FF-AE1F-15953C848408}"/>
              </a:ext>
            </a:extLst>
          </p:cNvPr>
          <p:cNvSpPr txBox="1"/>
          <p:nvPr/>
        </p:nvSpPr>
        <p:spPr>
          <a:xfrm>
            <a:off x="147995" y="150883"/>
            <a:ext cx="4921284" cy="400110"/>
          </a:xfrm>
          <a:prstGeom prst="rect">
            <a:avLst/>
          </a:prstGeom>
          <a:noFill/>
        </p:spPr>
        <p:txBody>
          <a:bodyPr wrap="none" rtlCol="0">
            <a:spAutoFit/>
          </a:bodyPr>
          <a:lstStyle/>
          <a:p>
            <a:r>
              <a:rPr lang="en-US" sz="2000" b="1" u="sng" dirty="0">
                <a:solidFill>
                  <a:srgbClr val="C00000"/>
                </a:solidFill>
              </a:rPr>
              <a:t>FJ’s attempt at a more “complete” mind map</a:t>
            </a:r>
          </a:p>
        </p:txBody>
      </p:sp>
    </p:spTree>
    <p:extLst>
      <p:ext uri="{BB962C8B-B14F-4D97-AF65-F5344CB8AC3E}">
        <p14:creationId xmlns:p14="http://schemas.microsoft.com/office/powerpoint/2010/main" val="338703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Connector: Curved 77">
            <a:extLst>
              <a:ext uri="{FF2B5EF4-FFF2-40B4-BE49-F238E27FC236}">
                <a16:creationId xmlns:a16="http://schemas.microsoft.com/office/drawing/2014/main" id="{3B78E4F7-F131-4AC4-AE4B-CCC79D92D94A}"/>
              </a:ext>
            </a:extLst>
          </p:cNvPr>
          <p:cNvCxnSpPr>
            <a:cxnSpLocks/>
            <a:stCxn id="3" idx="3"/>
            <a:endCxn id="6" idx="2"/>
          </p:cNvCxnSpPr>
          <p:nvPr/>
        </p:nvCxnSpPr>
        <p:spPr>
          <a:xfrm flipV="1">
            <a:off x="4962949" y="3603436"/>
            <a:ext cx="906934" cy="50124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6100456-ED5F-446C-A1FE-B4B02264B091}"/>
              </a:ext>
            </a:extLst>
          </p:cNvPr>
          <p:cNvCxnSpPr>
            <a:cxnSpLocks/>
            <a:stCxn id="7" idx="2"/>
            <a:endCxn id="5" idx="1"/>
          </p:cNvCxnSpPr>
          <p:nvPr/>
        </p:nvCxnSpPr>
        <p:spPr>
          <a:xfrm rot="16200000" flipH="1">
            <a:off x="736995" y="3729839"/>
            <a:ext cx="760854"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4644" y="2841722"/>
            <a:ext cx="1487774"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4143810" y="1867142"/>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4108559" y="3751388"/>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6962990" y="2992063"/>
            <a:ext cx="1270070" cy="628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1316314" y="3955867"/>
            <a:ext cx="1435781"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5221108" y="3008789"/>
            <a:ext cx="1297550" cy="5946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Temperature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1316314" y="1953310"/>
            <a:ext cx="1435781" cy="4960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8378" y="5736224"/>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1" name="Rectangle: Rounded Corners 10">
            <a:extLst>
              <a:ext uri="{FF2B5EF4-FFF2-40B4-BE49-F238E27FC236}">
                <a16:creationId xmlns:a16="http://schemas.microsoft.com/office/drawing/2014/main" id="{F6275290-C39D-4E52-B4D3-7FA1F90A290A}"/>
              </a:ext>
            </a:extLst>
          </p:cNvPr>
          <p:cNvSpPr/>
          <p:nvPr/>
        </p:nvSpPr>
        <p:spPr>
          <a:xfrm>
            <a:off x="8308032" y="3872349"/>
            <a:ext cx="1119660" cy="5329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Volcanoes</a:t>
            </a:r>
          </a:p>
        </p:txBody>
      </p:sp>
      <p:sp>
        <p:nvSpPr>
          <p:cNvPr id="16" name="Rectangle: Rounded Corners 15">
            <a:extLst>
              <a:ext uri="{FF2B5EF4-FFF2-40B4-BE49-F238E27FC236}">
                <a16:creationId xmlns:a16="http://schemas.microsoft.com/office/drawing/2014/main" id="{0AAFF0FC-88E3-4895-81C9-39F5F625A512}"/>
              </a:ext>
            </a:extLst>
          </p:cNvPr>
          <p:cNvSpPr/>
          <p:nvPr/>
        </p:nvSpPr>
        <p:spPr>
          <a:xfrm>
            <a:off x="54804" y="6315541"/>
            <a:ext cx="3968748" cy="5177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“Natural” hazards not in eosc114: floods, fires, pestilence, biodiversity decline, drought, etc.</a:t>
            </a:r>
          </a:p>
        </p:txBody>
      </p:sp>
      <p:cxnSp>
        <p:nvCxnSpPr>
          <p:cNvPr id="34" name="Connector: Curved 33">
            <a:extLst>
              <a:ext uri="{FF2B5EF4-FFF2-40B4-BE49-F238E27FC236}">
                <a16:creationId xmlns:a16="http://schemas.microsoft.com/office/drawing/2014/main" id="{F3A077C5-CB54-4CE0-9276-0921B72DFE90}"/>
              </a:ext>
            </a:extLst>
          </p:cNvPr>
          <p:cNvCxnSpPr>
            <a:cxnSpLocks/>
            <a:stCxn id="7" idx="0"/>
            <a:endCxn id="8" idx="1"/>
          </p:cNvCxnSpPr>
          <p:nvPr/>
        </p:nvCxnSpPr>
        <p:spPr>
          <a:xfrm rot="5400000" flipH="1" flipV="1">
            <a:off x="797238" y="2322647"/>
            <a:ext cx="640369"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694596-6E59-4500-9C79-921E340A498A}"/>
              </a:ext>
            </a:extLst>
          </p:cNvPr>
          <p:cNvCxnSpPr>
            <a:cxnSpLocks/>
            <a:stCxn id="5" idx="3"/>
            <a:endCxn id="2" idx="1"/>
          </p:cNvCxnSpPr>
          <p:nvPr/>
        </p:nvCxnSpPr>
        <p:spPr>
          <a:xfrm flipV="1">
            <a:off x="2752095" y="2220433"/>
            <a:ext cx="1391715" cy="2088725"/>
          </a:xfrm>
          <a:prstGeom prst="curvedConnector3">
            <a:avLst>
              <a:gd name="adj1" fmla="val 4254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F7B0F4B5-E4E2-4A2B-A5FE-848C08870BBA}"/>
              </a:ext>
            </a:extLst>
          </p:cNvPr>
          <p:cNvCxnSpPr>
            <a:cxnSpLocks/>
            <a:stCxn id="8" idx="3"/>
            <a:endCxn id="3" idx="1"/>
          </p:cNvCxnSpPr>
          <p:nvPr/>
        </p:nvCxnSpPr>
        <p:spPr>
          <a:xfrm>
            <a:off x="2752095" y="2201353"/>
            <a:ext cx="1356464" cy="1903326"/>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FE90088-4D08-472B-A646-B3327E3409CC}"/>
              </a:ext>
            </a:extLst>
          </p:cNvPr>
          <p:cNvCxnSpPr>
            <a:cxnSpLocks/>
            <a:stCxn id="2" idx="3"/>
            <a:endCxn id="6" idx="0"/>
          </p:cNvCxnSpPr>
          <p:nvPr/>
        </p:nvCxnSpPr>
        <p:spPr>
          <a:xfrm>
            <a:off x="4998200" y="2220433"/>
            <a:ext cx="871683" cy="78835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9460B59F-DF84-4236-9749-8DD37C0571B9}"/>
              </a:ext>
            </a:extLst>
          </p:cNvPr>
          <p:cNvCxnSpPr>
            <a:cxnSpLocks/>
            <a:stCxn id="5" idx="3"/>
            <a:endCxn id="3" idx="1"/>
          </p:cNvCxnSpPr>
          <p:nvPr/>
        </p:nvCxnSpPr>
        <p:spPr>
          <a:xfrm flipV="1">
            <a:off x="2752095" y="4104679"/>
            <a:ext cx="1356464" cy="2044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0505E9C4-7C80-4C10-AF6A-AF6EFAD23388}"/>
              </a:ext>
            </a:extLst>
          </p:cNvPr>
          <p:cNvCxnSpPr>
            <a:cxnSpLocks/>
            <a:stCxn id="8" idx="3"/>
            <a:endCxn id="2" idx="1"/>
          </p:cNvCxnSpPr>
          <p:nvPr/>
        </p:nvCxnSpPr>
        <p:spPr>
          <a:xfrm>
            <a:off x="2752095" y="2201353"/>
            <a:ext cx="1391715" cy="1908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DC6D4C3F-C971-450C-B9EF-1F33BF17CF7C}"/>
              </a:ext>
            </a:extLst>
          </p:cNvPr>
          <p:cNvCxnSpPr>
            <a:cxnSpLocks/>
            <a:stCxn id="6" idx="3"/>
            <a:endCxn id="4" idx="1"/>
          </p:cNvCxnSpPr>
          <p:nvPr/>
        </p:nvCxnSpPr>
        <p:spPr>
          <a:xfrm flipV="1">
            <a:off x="6518658" y="3306112"/>
            <a:ext cx="444332" cy="1"/>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817BCF6D-1359-4380-A405-67BF4B02BE3E}"/>
              </a:ext>
            </a:extLst>
          </p:cNvPr>
          <p:cNvCxnSpPr>
            <a:cxnSpLocks/>
            <a:stCxn id="4" idx="2"/>
            <a:endCxn id="11" idx="1"/>
          </p:cNvCxnSpPr>
          <p:nvPr/>
        </p:nvCxnSpPr>
        <p:spPr>
          <a:xfrm rot="16200000" flipH="1">
            <a:off x="7693708" y="3524476"/>
            <a:ext cx="518640" cy="71000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Arrow: Up 57">
            <a:extLst>
              <a:ext uri="{FF2B5EF4-FFF2-40B4-BE49-F238E27FC236}">
                <a16:creationId xmlns:a16="http://schemas.microsoft.com/office/drawing/2014/main" id="{294A23C1-DC48-4E64-BAF5-80176D2403DF}"/>
              </a:ext>
            </a:extLst>
          </p:cNvPr>
          <p:cNvSpPr/>
          <p:nvPr/>
        </p:nvSpPr>
        <p:spPr>
          <a:xfrm>
            <a:off x="7566562" y="5629130"/>
            <a:ext cx="4032988" cy="771190"/>
          </a:xfrm>
          <a:prstGeom prst="upArrow">
            <a:avLst>
              <a:gd name="adj1" fmla="val 66439"/>
              <a:gd name="adj2" fmla="val 470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solidFill>
                  <a:schemeClr val="tx1"/>
                </a:solidFill>
              </a:rPr>
              <a:t>Could induce any or ALL 5 other hazards depending on size and location.</a:t>
            </a:r>
            <a:endParaRPr lang="en-US" sz="1200" dirty="0">
              <a:solidFill>
                <a:schemeClr val="tx1"/>
              </a:solidFill>
            </a:endParaRP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8489817" y="6344823"/>
            <a:ext cx="2255678" cy="3652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Impact from space</a:t>
            </a:r>
          </a:p>
        </p:txBody>
      </p:sp>
      <p:sp>
        <p:nvSpPr>
          <p:cNvPr id="86" name="TextBox 85">
            <a:extLst>
              <a:ext uri="{FF2B5EF4-FFF2-40B4-BE49-F238E27FC236}">
                <a16:creationId xmlns:a16="http://schemas.microsoft.com/office/drawing/2014/main" id="{7EE1DF2C-0AE9-45FF-AE1F-15953C848408}"/>
              </a:ext>
            </a:extLst>
          </p:cNvPr>
          <p:cNvSpPr txBox="1"/>
          <p:nvPr/>
        </p:nvSpPr>
        <p:spPr>
          <a:xfrm>
            <a:off x="147995" y="150883"/>
            <a:ext cx="4921284" cy="400110"/>
          </a:xfrm>
          <a:prstGeom prst="rect">
            <a:avLst/>
          </a:prstGeom>
          <a:noFill/>
        </p:spPr>
        <p:txBody>
          <a:bodyPr wrap="none" rtlCol="0">
            <a:spAutoFit/>
          </a:bodyPr>
          <a:lstStyle/>
          <a:p>
            <a:r>
              <a:rPr lang="en-US" sz="2000" b="1" u="sng" dirty="0">
                <a:solidFill>
                  <a:srgbClr val="C00000"/>
                </a:solidFill>
              </a:rPr>
              <a:t>FJ’s attempt at a more “complete” mind map</a:t>
            </a:r>
          </a:p>
        </p:txBody>
      </p:sp>
    </p:spTree>
    <p:extLst>
      <p:ext uri="{BB962C8B-B14F-4D97-AF65-F5344CB8AC3E}">
        <p14:creationId xmlns:p14="http://schemas.microsoft.com/office/powerpoint/2010/main" val="228168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Connector: Curved 77">
            <a:extLst>
              <a:ext uri="{FF2B5EF4-FFF2-40B4-BE49-F238E27FC236}">
                <a16:creationId xmlns:a16="http://schemas.microsoft.com/office/drawing/2014/main" id="{3B78E4F7-F131-4AC4-AE4B-CCC79D92D94A}"/>
              </a:ext>
            </a:extLst>
          </p:cNvPr>
          <p:cNvCxnSpPr>
            <a:cxnSpLocks/>
            <a:stCxn id="3" idx="3"/>
            <a:endCxn id="6" idx="2"/>
          </p:cNvCxnSpPr>
          <p:nvPr/>
        </p:nvCxnSpPr>
        <p:spPr>
          <a:xfrm flipV="1">
            <a:off x="4962949" y="3603436"/>
            <a:ext cx="906934" cy="50124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C24B98B0-17E0-448D-8705-EC18B4FED0F2}"/>
              </a:ext>
            </a:extLst>
          </p:cNvPr>
          <p:cNvCxnSpPr>
            <a:cxnSpLocks/>
            <a:stCxn id="8" idx="2"/>
          </p:cNvCxnSpPr>
          <p:nvPr/>
        </p:nvCxnSpPr>
        <p:spPr>
          <a:xfrm rot="16200000" flipH="1">
            <a:off x="5758884" y="-1275285"/>
            <a:ext cx="362777" cy="7812135"/>
          </a:xfrm>
          <a:prstGeom prst="curvedConnector2">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6100456-ED5F-446C-A1FE-B4B02264B091}"/>
              </a:ext>
            </a:extLst>
          </p:cNvPr>
          <p:cNvCxnSpPr>
            <a:cxnSpLocks/>
            <a:stCxn id="7" idx="2"/>
            <a:endCxn id="5" idx="1"/>
          </p:cNvCxnSpPr>
          <p:nvPr/>
        </p:nvCxnSpPr>
        <p:spPr>
          <a:xfrm rot="16200000" flipH="1">
            <a:off x="736995" y="3729839"/>
            <a:ext cx="760854"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a16="http://schemas.microsoft.com/office/drawing/2014/main" id="{0272C46D-0ECD-4A61-BC63-FC553DF0AF76}"/>
              </a:ext>
            </a:extLst>
          </p:cNvPr>
          <p:cNvCxnSpPr>
            <a:cxnSpLocks/>
            <a:stCxn id="8" idx="2"/>
          </p:cNvCxnSpPr>
          <p:nvPr/>
        </p:nvCxnSpPr>
        <p:spPr>
          <a:xfrm rot="16200000" flipH="1">
            <a:off x="4200906" y="282693"/>
            <a:ext cx="2776923" cy="7110325"/>
          </a:xfrm>
          <a:prstGeom prst="curvedConnector2">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4644" y="2841722"/>
            <a:ext cx="1487774"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4143810" y="1867142"/>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4108559" y="3751388"/>
            <a:ext cx="854390"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6962990" y="2992063"/>
            <a:ext cx="1270070" cy="628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1316314" y="3955867"/>
            <a:ext cx="1435781" cy="70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5221108" y="3008789"/>
            <a:ext cx="1297550" cy="5946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Temperature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1316314" y="1953310"/>
            <a:ext cx="1435781" cy="4960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8378" y="5736224"/>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10" name="Rectangle: Rounded Corners 9">
            <a:extLst>
              <a:ext uri="{FF2B5EF4-FFF2-40B4-BE49-F238E27FC236}">
                <a16:creationId xmlns:a16="http://schemas.microsoft.com/office/drawing/2014/main" id="{E3FB226A-CA6C-4DF2-960E-46EC1C626D89}"/>
              </a:ext>
            </a:extLst>
          </p:cNvPr>
          <p:cNvSpPr/>
          <p:nvPr/>
        </p:nvSpPr>
        <p:spPr>
          <a:xfrm>
            <a:off x="7675313" y="507118"/>
            <a:ext cx="1726291" cy="7065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Storms: Rain, thunderstorms, hurricanes, tornadoes</a:t>
            </a:r>
          </a:p>
        </p:txBody>
      </p:sp>
      <p:sp>
        <p:nvSpPr>
          <p:cNvPr id="16" name="Rectangle: Rounded Corners 15">
            <a:extLst>
              <a:ext uri="{FF2B5EF4-FFF2-40B4-BE49-F238E27FC236}">
                <a16:creationId xmlns:a16="http://schemas.microsoft.com/office/drawing/2014/main" id="{0AAFF0FC-88E3-4895-81C9-39F5F625A512}"/>
              </a:ext>
            </a:extLst>
          </p:cNvPr>
          <p:cNvSpPr/>
          <p:nvPr/>
        </p:nvSpPr>
        <p:spPr>
          <a:xfrm>
            <a:off x="54804" y="6315541"/>
            <a:ext cx="3968748" cy="5177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“Natural” hazards not in eosc114: floods, fires, pestilence, biodiversity decline, drought, etc.</a:t>
            </a:r>
          </a:p>
        </p:txBody>
      </p:sp>
      <p:cxnSp>
        <p:nvCxnSpPr>
          <p:cNvPr id="34" name="Connector: Curved 33">
            <a:extLst>
              <a:ext uri="{FF2B5EF4-FFF2-40B4-BE49-F238E27FC236}">
                <a16:creationId xmlns:a16="http://schemas.microsoft.com/office/drawing/2014/main" id="{F3A077C5-CB54-4CE0-9276-0921B72DFE90}"/>
              </a:ext>
            </a:extLst>
          </p:cNvPr>
          <p:cNvCxnSpPr>
            <a:cxnSpLocks/>
            <a:stCxn id="7" idx="0"/>
            <a:endCxn id="8" idx="1"/>
          </p:cNvCxnSpPr>
          <p:nvPr/>
        </p:nvCxnSpPr>
        <p:spPr>
          <a:xfrm rot="5400000" flipH="1" flipV="1">
            <a:off x="797238" y="2322647"/>
            <a:ext cx="640369" cy="39778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694596-6E59-4500-9C79-921E340A498A}"/>
              </a:ext>
            </a:extLst>
          </p:cNvPr>
          <p:cNvCxnSpPr>
            <a:cxnSpLocks/>
            <a:stCxn id="5" idx="3"/>
            <a:endCxn id="2" idx="1"/>
          </p:cNvCxnSpPr>
          <p:nvPr/>
        </p:nvCxnSpPr>
        <p:spPr>
          <a:xfrm flipV="1">
            <a:off x="2752095" y="2220433"/>
            <a:ext cx="1391715" cy="2088725"/>
          </a:xfrm>
          <a:prstGeom prst="curvedConnector3">
            <a:avLst>
              <a:gd name="adj1" fmla="val 4254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F7B0F4B5-E4E2-4A2B-A5FE-848C08870BBA}"/>
              </a:ext>
            </a:extLst>
          </p:cNvPr>
          <p:cNvCxnSpPr>
            <a:cxnSpLocks/>
            <a:stCxn id="8" idx="3"/>
            <a:endCxn id="3" idx="1"/>
          </p:cNvCxnSpPr>
          <p:nvPr/>
        </p:nvCxnSpPr>
        <p:spPr>
          <a:xfrm>
            <a:off x="2752095" y="2201353"/>
            <a:ext cx="1356464" cy="1903326"/>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FE90088-4D08-472B-A646-B3327E3409CC}"/>
              </a:ext>
            </a:extLst>
          </p:cNvPr>
          <p:cNvCxnSpPr>
            <a:cxnSpLocks/>
            <a:stCxn id="2" idx="3"/>
            <a:endCxn id="6" idx="0"/>
          </p:cNvCxnSpPr>
          <p:nvPr/>
        </p:nvCxnSpPr>
        <p:spPr>
          <a:xfrm>
            <a:off x="4998200" y="2220433"/>
            <a:ext cx="871683" cy="78835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9460B59F-DF84-4236-9749-8DD37C0571B9}"/>
              </a:ext>
            </a:extLst>
          </p:cNvPr>
          <p:cNvCxnSpPr>
            <a:cxnSpLocks/>
            <a:stCxn id="5" idx="3"/>
            <a:endCxn id="3" idx="1"/>
          </p:cNvCxnSpPr>
          <p:nvPr/>
        </p:nvCxnSpPr>
        <p:spPr>
          <a:xfrm flipV="1">
            <a:off x="2752095" y="4104679"/>
            <a:ext cx="1356464" cy="2044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0505E9C4-7C80-4C10-AF6A-AF6EFAD23388}"/>
              </a:ext>
            </a:extLst>
          </p:cNvPr>
          <p:cNvCxnSpPr>
            <a:cxnSpLocks/>
            <a:stCxn id="8" idx="3"/>
            <a:endCxn id="2" idx="1"/>
          </p:cNvCxnSpPr>
          <p:nvPr/>
        </p:nvCxnSpPr>
        <p:spPr>
          <a:xfrm>
            <a:off x="2752095" y="2201353"/>
            <a:ext cx="1391715" cy="1908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DC6D4C3F-C971-450C-B9EF-1F33BF17CF7C}"/>
              </a:ext>
            </a:extLst>
          </p:cNvPr>
          <p:cNvCxnSpPr>
            <a:cxnSpLocks/>
            <a:stCxn id="6" idx="3"/>
            <a:endCxn id="4" idx="1"/>
          </p:cNvCxnSpPr>
          <p:nvPr/>
        </p:nvCxnSpPr>
        <p:spPr>
          <a:xfrm flipV="1">
            <a:off x="6518658" y="3306112"/>
            <a:ext cx="444332" cy="1"/>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817BCF6D-1359-4380-A405-67BF4B02BE3E}"/>
              </a:ext>
            </a:extLst>
          </p:cNvPr>
          <p:cNvCxnSpPr>
            <a:cxnSpLocks/>
            <a:stCxn id="4" idx="2"/>
          </p:cNvCxnSpPr>
          <p:nvPr/>
        </p:nvCxnSpPr>
        <p:spPr>
          <a:xfrm rot="16200000" flipH="1">
            <a:off x="7693708" y="3524476"/>
            <a:ext cx="518640" cy="710007"/>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Connector: Curved 127">
            <a:extLst>
              <a:ext uri="{FF2B5EF4-FFF2-40B4-BE49-F238E27FC236}">
                <a16:creationId xmlns:a16="http://schemas.microsoft.com/office/drawing/2014/main" id="{B2E069B1-16BF-43F1-AE3C-80652D2E5EDB}"/>
              </a:ext>
            </a:extLst>
          </p:cNvPr>
          <p:cNvCxnSpPr>
            <a:cxnSpLocks/>
            <a:stCxn id="6" idx="3"/>
            <a:endCxn id="10" idx="1"/>
          </p:cNvCxnSpPr>
          <p:nvPr/>
        </p:nvCxnSpPr>
        <p:spPr>
          <a:xfrm flipV="1">
            <a:off x="6518658" y="860409"/>
            <a:ext cx="1156655" cy="2445704"/>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407699A3-7F12-41E4-A83B-5A4CF36FE971}"/>
              </a:ext>
            </a:extLst>
          </p:cNvPr>
          <p:cNvCxnSpPr>
            <a:cxnSpLocks/>
            <a:stCxn id="10" idx="2"/>
          </p:cNvCxnSpPr>
          <p:nvPr/>
        </p:nvCxnSpPr>
        <p:spPr>
          <a:xfrm rot="16200000" flipH="1">
            <a:off x="8252688" y="1499470"/>
            <a:ext cx="781053" cy="20951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8" name="Connector: Curved 177">
            <a:extLst>
              <a:ext uri="{FF2B5EF4-FFF2-40B4-BE49-F238E27FC236}">
                <a16:creationId xmlns:a16="http://schemas.microsoft.com/office/drawing/2014/main" id="{BB845E67-D769-4A80-ACBD-C1995F47790F}"/>
              </a:ext>
            </a:extLst>
          </p:cNvPr>
          <p:cNvCxnSpPr>
            <a:cxnSpLocks/>
            <a:stCxn id="4" idx="3"/>
          </p:cNvCxnSpPr>
          <p:nvPr/>
        </p:nvCxnSpPr>
        <p:spPr>
          <a:xfrm flipV="1">
            <a:off x="8233060" y="2348044"/>
            <a:ext cx="1188347" cy="958068"/>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Arrow: Up 57">
            <a:extLst>
              <a:ext uri="{FF2B5EF4-FFF2-40B4-BE49-F238E27FC236}">
                <a16:creationId xmlns:a16="http://schemas.microsoft.com/office/drawing/2014/main" id="{294A23C1-DC48-4E64-BAF5-80176D2403DF}"/>
              </a:ext>
            </a:extLst>
          </p:cNvPr>
          <p:cNvSpPr/>
          <p:nvPr/>
        </p:nvSpPr>
        <p:spPr>
          <a:xfrm>
            <a:off x="7566562" y="5629130"/>
            <a:ext cx="4032988" cy="771190"/>
          </a:xfrm>
          <a:prstGeom prst="upArrow">
            <a:avLst>
              <a:gd name="adj1" fmla="val 66439"/>
              <a:gd name="adj2" fmla="val 470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solidFill>
                  <a:schemeClr val="tx1"/>
                </a:solidFill>
              </a:rPr>
              <a:t>Could induce any or ALL 5 other hazards depending on size and location.</a:t>
            </a:r>
            <a:endParaRPr lang="en-US" sz="1200" dirty="0">
              <a:solidFill>
                <a:schemeClr val="tx1"/>
              </a:solidFill>
            </a:endParaRPr>
          </a:p>
        </p:txBody>
      </p:sp>
      <p:sp>
        <p:nvSpPr>
          <p:cNvPr id="15" name="Rectangle: Rounded Corners 14">
            <a:extLst>
              <a:ext uri="{FF2B5EF4-FFF2-40B4-BE49-F238E27FC236}">
                <a16:creationId xmlns:a16="http://schemas.microsoft.com/office/drawing/2014/main" id="{56501ED6-907E-4B7A-89FD-229C8CEF51DF}"/>
              </a:ext>
            </a:extLst>
          </p:cNvPr>
          <p:cNvSpPr/>
          <p:nvPr/>
        </p:nvSpPr>
        <p:spPr>
          <a:xfrm>
            <a:off x="8489817" y="6344823"/>
            <a:ext cx="2255678" cy="3652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Impact from space</a:t>
            </a:r>
          </a:p>
        </p:txBody>
      </p:sp>
      <p:sp>
        <p:nvSpPr>
          <p:cNvPr id="86" name="TextBox 85">
            <a:extLst>
              <a:ext uri="{FF2B5EF4-FFF2-40B4-BE49-F238E27FC236}">
                <a16:creationId xmlns:a16="http://schemas.microsoft.com/office/drawing/2014/main" id="{7EE1DF2C-0AE9-45FF-AE1F-15953C848408}"/>
              </a:ext>
            </a:extLst>
          </p:cNvPr>
          <p:cNvSpPr txBox="1"/>
          <p:nvPr/>
        </p:nvSpPr>
        <p:spPr>
          <a:xfrm>
            <a:off x="147995" y="150883"/>
            <a:ext cx="4921284" cy="400110"/>
          </a:xfrm>
          <a:prstGeom prst="rect">
            <a:avLst/>
          </a:prstGeom>
          <a:noFill/>
        </p:spPr>
        <p:txBody>
          <a:bodyPr wrap="none" rtlCol="0">
            <a:spAutoFit/>
          </a:bodyPr>
          <a:lstStyle/>
          <a:p>
            <a:r>
              <a:rPr lang="en-US" sz="2000" b="1" u="sng" dirty="0">
                <a:solidFill>
                  <a:srgbClr val="C00000"/>
                </a:solidFill>
              </a:rPr>
              <a:t>FJ’s attempt at a more “complete” mind map</a:t>
            </a:r>
          </a:p>
        </p:txBody>
      </p:sp>
    </p:spTree>
    <p:extLst>
      <p:ext uri="{BB962C8B-B14F-4D97-AF65-F5344CB8AC3E}">
        <p14:creationId xmlns:p14="http://schemas.microsoft.com/office/powerpoint/2010/main" val="240976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5AB5-57C4-4424-B725-B9B47E106B05}"/>
              </a:ext>
            </a:extLst>
          </p:cNvPr>
          <p:cNvSpPr>
            <a:spLocks noGrp="1"/>
          </p:cNvSpPr>
          <p:nvPr>
            <p:ph type="title"/>
          </p:nvPr>
        </p:nvSpPr>
        <p:spPr>
          <a:xfrm>
            <a:off x="838200" y="365125"/>
            <a:ext cx="10515600" cy="915035"/>
          </a:xfrm>
        </p:spPr>
        <p:txBody>
          <a:bodyPr>
            <a:normAutofit/>
          </a:bodyPr>
          <a:lstStyle/>
          <a:p>
            <a:r>
              <a:rPr lang="en-US" sz="3200" dirty="0"/>
              <a:t>An alternative approach for a “cause and effect” assignment</a:t>
            </a:r>
          </a:p>
        </p:txBody>
      </p:sp>
      <p:sp>
        <p:nvSpPr>
          <p:cNvPr id="3" name="Content Placeholder 2">
            <a:extLst>
              <a:ext uri="{FF2B5EF4-FFF2-40B4-BE49-F238E27FC236}">
                <a16:creationId xmlns:a16="http://schemas.microsoft.com/office/drawing/2014/main" id="{7BEBF6D9-8F99-463D-94EE-3263F3CAF5E1}"/>
              </a:ext>
            </a:extLst>
          </p:cNvPr>
          <p:cNvSpPr>
            <a:spLocks noGrp="1"/>
          </p:cNvSpPr>
          <p:nvPr>
            <p:ph idx="1"/>
          </p:nvPr>
        </p:nvSpPr>
        <p:spPr>
          <a:xfrm>
            <a:off x="615142" y="1454726"/>
            <a:ext cx="10738658" cy="5266114"/>
          </a:xfrm>
        </p:spPr>
        <p:txBody>
          <a:bodyPr>
            <a:normAutofit fontScale="85000" lnSpcReduction="20000"/>
          </a:bodyPr>
          <a:lstStyle/>
          <a:p>
            <a:pPr>
              <a:lnSpc>
                <a:spcPct val="100000"/>
              </a:lnSpc>
              <a:spcBef>
                <a:spcPts val="0"/>
              </a:spcBef>
              <a:spcAft>
                <a:spcPts val="600"/>
              </a:spcAft>
            </a:pPr>
            <a:r>
              <a:rPr lang="en-US" sz="2000" dirty="0"/>
              <a:t>Mind mapping is great, but very “open ended”. It could get quite complex and will be challenging for students when not done more than once. E.g. students may have trouble deciding what’s “good enough”. Mind maps are also “costly” to assess.</a:t>
            </a:r>
          </a:p>
          <a:p>
            <a:pPr>
              <a:lnSpc>
                <a:spcPct val="100000"/>
              </a:lnSpc>
              <a:spcBef>
                <a:spcPts val="0"/>
              </a:spcBef>
              <a:spcAft>
                <a:spcPts val="600"/>
              </a:spcAft>
            </a:pPr>
            <a:r>
              <a:rPr lang="en-US" sz="2000" dirty="0"/>
              <a:t>The following slide sequence outlines a five-part activity. </a:t>
            </a:r>
          </a:p>
          <a:p>
            <a:pPr>
              <a:lnSpc>
                <a:spcPct val="100000"/>
              </a:lnSpc>
              <a:spcBef>
                <a:spcPts val="0"/>
              </a:spcBef>
              <a:spcAft>
                <a:spcPts val="600"/>
              </a:spcAft>
            </a:pPr>
            <a:r>
              <a:rPr lang="en-US" sz="2000" dirty="0"/>
              <a:t>Something like this might be programmable as an interactive online app or “dashboard”, with a sequence of steps </a:t>
            </a:r>
          </a:p>
          <a:p>
            <a:pPr>
              <a:lnSpc>
                <a:spcPct val="100000"/>
              </a:lnSpc>
              <a:spcBef>
                <a:spcPts val="0"/>
              </a:spcBef>
              <a:spcAft>
                <a:spcPts val="600"/>
              </a:spcAft>
            </a:pPr>
            <a:r>
              <a:rPr lang="en-US" sz="2000" dirty="0"/>
              <a:t>Students would move boxes around with their mouse, as  between slides #5 and #6. </a:t>
            </a:r>
          </a:p>
          <a:p>
            <a:pPr>
              <a:lnSpc>
                <a:spcPct val="100000"/>
              </a:lnSpc>
              <a:spcBef>
                <a:spcPts val="0"/>
              </a:spcBef>
              <a:spcAft>
                <a:spcPts val="600"/>
              </a:spcAft>
            </a:pPr>
            <a:r>
              <a:rPr lang="en-US" sz="2000" dirty="0"/>
              <a:t>Text boxes would be provided to write relationships as in Slide #8 other others. </a:t>
            </a:r>
          </a:p>
          <a:p>
            <a:pPr>
              <a:lnSpc>
                <a:spcPct val="100000"/>
              </a:lnSpc>
              <a:spcBef>
                <a:spcPts val="0"/>
              </a:spcBef>
              <a:spcAft>
                <a:spcPts val="600"/>
              </a:spcAft>
            </a:pPr>
            <a:r>
              <a:rPr lang="en-US" sz="2000" dirty="0"/>
              <a:t>Students would draw straight lines for part IV, and enter short text explanations.</a:t>
            </a:r>
          </a:p>
          <a:p>
            <a:pPr>
              <a:lnSpc>
                <a:spcPct val="100000"/>
              </a:lnSpc>
              <a:spcBef>
                <a:spcPts val="0"/>
              </a:spcBef>
              <a:spcAft>
                <a:spcPts val="600"/>
              </a:spcAft>
            </a:pPr>
            <a:r>
              <a:rPr lang="en-US" sz="2000" dirty="0"/>
              <a:t>Their results, such as slides #8 and #19, can be saved as an image and submitted for assessment, either with a rubric or on a scale of    </a:t>
            </a:r>
            <a:r>
              <a:rPr lang="en-US" sz="2000" i="1" dirty="0"/>
              <a:t>0=inadequate/not done;   1=done but poorly;    2=good enough</a:t>
            </a:r>
            <a:r>
              <a:rPr lang="en-US" sz="2000" dirty="0"/>
              <a:t>.  </a:t>
            </a:r>
          </a:p>
          <a:p>
            <a:pPr>
              <a:lnSpc>
                <a:spcPct val="100000"/>
              </a:lnSpc>
              <a:spcBef>
                <a:spcPts val="0"/>
              </a:spcBef>
              <a:spcAft>
                <a:spcPts val="600"/>
              </a:spcAft>
            </a:pPr>
            <a:r>
              <a:rPr lang="en-US" sz="2000" dirty="0"/>
              <a:t>The whole thing could be concluded with an online quiz.</a:t>
            </a:r>
          </a:p>
          <a:p>
            <a:pPr>
              <a:lnSpc>
                <a:spcPct val="100000"/>
              </a:lnSpc>
              <a:spcBef>
                <a:spcPts val="0"/>
              </a:spcBef>
              <a:spcAft>
                <a:spcPts val="600"/>
              </a:spcAft>
            </a:pPr>
            <a:r>
              <a:rPr lang="en-US" sz="2000" dirty="0"/>
              <a:t>This is just an idea. Probably lots of room to improve. I’m still a bit unhappy with slides 10-14 because it feels awkward. </a:t>
            </a:r>
          </a:p>
          <a:p>
            <a:pPr>
              <a:lnSpc>
                <a:spcPct val="100000"/>
              </a:lnSpc>
              <a:spcBef>
                <a:spcPts val="0"/>
              </a:spcBef>
              <a:spcAft>
                <a:spcPts val="600"/>
              </a:spcAft>
            </a:pPr>
            <a:r>
              <a:rPr lang="en-US" sz="2000" dirty="0"/>
              <a:t>All this needs discussion. </a:t>
            </a:r>
          </a:p>
          <a:p>
            <a:pPr lvl="1">
              <a:lnSpc>
                <a:spcPct val="100000"/>
              </a:lnSpc>
              <a:spcBef>
                <a:spcPts val="0"/>
              </a:spcBef>
              <a:spcAft>
                <a:spcPts val="600"/>
              </a:spcAft>
            </a:pPr>
            <a:r>
              <a:rPr lang="en-US" sz="1600" dirty="0"/>
              <a:t>Is it meeting the aims (learning goals) of the course and the exercise? </a:t>
            </a:r>
          </a:p>
          <a:p>
            <a:pPr lvl="1">
              <a:lnSpc>
                <a:spcPct val="100000"/>
              </a:lnSpc>
              <a:spcBef>
                <a:spcPts val="0"/>
              </a:spcBef>
              <a:spcAft>
                <a:spcPts val="600"/>
              </a:spcAft>
            </a:pPr>
            <a:r>
              <a:rPr lang="en-US" sz="1600" dirty="0"/>
              <a:t>Is it practical to deploy and practical for students to complete?</a:t>
            </a:r>
          </a:p>
          <a:p>
            <a:pPr lvl="1">
              <a:lnSpc>
                <a:spcPct val="100000"/>
              </a:lnSpc>
              <a:spcBef>
                <a:spcPts val="0"/>
              </a:spcBef>
              <a:spcAft>
                <a:spcPts val="600"/>
              </a:spcAft>
            </a:pPr>
            <a:r>
              <a:rPr lang="en-US" sz="1600" dirty="0"/>
              <a:t>Will most students be able to get most of the activity right? </a:t>
            </a:r>
          </a:p>
          <a:p>
            <a:pPr lvl="1">
              <a:lnSpc>
                <a:spcPct val="100000"/>
              </a:lnSpc>
              <a:spcBef>
                <a:spcPts val="0"/>
              </a:spcBef>
              <a:spcAft>
                <a:spcPts val="600"/>
              </a:spcAft>
            </a:pPr>
            <a:r>
              <a:rPr lang="en-US" sz="1600" dirty="0"/>
              <a:t>Is the whole idea awkward or confusing for students? </a:t>
            </a:r>
          </a:p>
          <a:p>
            <a:pPr lvl="1">
              <a:lnSpc>
                <a:spcPct val="100000"/>
              </a:lnSpc>
              <a:spcBef>
                <a:spcPts val="0"/>
              </a:spcBef>
              <a:spcAft>
                <a:spcPts val="600"/>
              </a:spcAft>
            </a:pPr>
            <a:r>
              <a:rPr lang="en-US" sz="1600" dirty="0"/>
              <a:t>Can reasonably “high level” assessment or test questions be derived (yes, almost certainly)? </a:t>
            </a:r>
          </a:p>
          <a:p>
            <a:pPr lvl="1">
              <a:lnSpc>
                <a:spcPct val="100000"/>
              </a:lnSpc>
              <a:spcBef>
                <a:spcPts val="0"/>
              </a:spcBef>
              <a:spcAft>
                <a:spcPts val="600"/>
              </a:spcAft>
            </a:pPr>
            <a:r>
              <a:rPr lang="en-US" sz="1600" dirty="0"/>
              <a:t>Other questions you all will no doubt have … </a:t>
            </a:r>
          </a:p>
        </p:txBody>
      </p:sp>
    </p:spTree>
    <p:extLst>
      <p:ext uri="{BB962C8B-B14F-4D97-AF65-F5344CB8AC3E}">
        <p14:creationId xmlns:p14="http://schemas.microsoft.com/office/powerpoint/2010/main" val="413631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B7AAF7A8-65F6-4973-9531-94413D311953}"/>
              </a:ext>
            </a:extLst>
          </p:cNvPr>
          <p:cNvGrpSpPr/>
          <p:nvPr/>
        </p:nvGrpSpPr>
        <p:grpSpPr>
          <a:xfrm>
            <a:off x="1633787" y="1501530"/>
            <a:ext cx="7743616" cy="2317997"/>
            <a:chOff x="1633787" y="1501530"/>
            <a:chExt cx="7743616" cy="2317997"/>
          </a:xfrm>
        </p:grpSpPr>
        <p:sp>
          <p:nvSpPr>
            <p:cNvPr id="98" name="Rectangle 97">
              <a:extLst>
                <a:ext uri="{FF2B5EF4-FFF2-40B4-BE49-F238E27FC236}">
                  <a16:creationId xmlns:a16="http://schemas.microsoft.com/office/drawing/2014/main" id="{87920B52-958C-49A1-BF57-6DCCE07D76C5}"/>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99" name="Rectangle 98">
              <a:extLst>
                <a:ext uri="{FF2B5EF4-FFF2-40B4-BE49-F238E27FC236}">
                  <a16:creationId xmlns:a16="http://schemas.microsoft.com/office/drawing/2014/main" id="{B6B45665-F9C9-4FA7-A464-9A60CFD3BDA4}"/>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102" name="Rectangle 101">
              <a:extLst>
                <a:ext uri="{FF2B5EF4-FFF2-40B4-BE49-F238E27FC236}">
                  <a16:creationId xmlns:a16="http://schemas.microsoft.com/office/drawing/2014/main" id="{71452095-4502-4BEF-9DF0-ED83F582BA71}"/>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104" name="Rectangle 103">
              <a:extLst>
                <a:ext uri="{FF2B5EF4-FFF2-40B4-BE49-F238E27FC236}">
                  <a16:creationId xmlns:a16="http://schemas.microsoft.com/office/drawing/2014/main" id="{690EA1DD-44C8-4A91-9103-DC653B1343E1}"/>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105" name="Rectangle 104">
              <a:extLst>
                <a:ext uri="{FF2B5EF4-FFF2-40B4-BE49-F238E27FC236}">
                  <a16:creationId xmlns:a16="http://schemas.microsoft.com/office/drawing/2014/main" id="{C6EEC511-619D-45CE-B881-7ACA19C27AFC}"/>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106" name="Straight Arrow Connector 105">
              <a:extLst>
                <a:ext uri="{FF2B5EF4-FFF2-40B4-BE49-F238E27FC236}">
                  <a16:creationId xmlns:a16="http://schemas.microsoft.com/office/drawing/2014/main" id="{927B11EB-05EB-40C8-BD89-57F4467B70B3}"/>
                </a:ext>
              </a:extLst>
            </p:cNvPr>
            <p:cNvCxnSpPr>
              <a:stCxn id="99" idx="3"/>
              <a:endCxn id="10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B040A4-A09F-48B8-8E23-A14DCA44D050}"/>
                </a:ext>
              </a:extLst>
            </p:cNvPr>
            <p:cNvCxnSpPr>
              <a:stCxn id="102" idx="3"/>
              <a:endCxn id="104"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B9A71D9-D164-4F9D-BE17-58097CAE92D1}"/>
                </a:ext>
              </a:extLst>
            </p:cNvPr>
            <p:cNvCxnSpPr>
              <a:cxnSpLocks/>
              <a:stCxn id="104" idx="3"/>
              <a:endCxn id="105"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A1FC4BE-32AE-47D1-8A6F-8D4C66ADFF9E}"/>
                </a:ext>
              </a:extLst>
            </p:cNvPr>
            <p:cNvCxnSpPr>
              <a:stCxn id="105" idx="3"/>
              <a:endCxn id="98"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A0F15047-AFFD-4F5B-8333-BD3580CCEC0A}"/>
              </a:ext>
            </a:extLst>
          </p:cNvPr>
          <p:cNvSpPr/>
          <p:nvPr/>
        </p:nvSpPr>
        <p:spPr>
          <a:xfrm>
            <a:off x="303301" y="1658981"/>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220945" y="3790436"/>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220945" y="3293120"/>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220945" y="476331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220945" y="269816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6" name="Rectangle: Rounded Corners 5">
            <a:extLst>
              <a:ext uri="{FF2B5EF4-FFF2-40B4-BE49-F238E27FC236}">
                <a16:creationId xmlns:a16="http://schemas.microsoft.com/office/drawing/2014/main" id="{78E30FF1-8DF8-47A9-9CED-EA8819085E0A}"/>
              </a:ext>
            </a:extLst>
          </p:cNvPr>
          <p:cNvSpPr/>
          <p:nvPr/>
        </p:nvSpPr>
        <p:spPr>
          <a:xfrm>
            <a:off x="220945" y="431594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220945" y="213212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92" name="TextBox 91">
            <a:extLst>
              <a:ext uri="{FF2B5EF4-FFF2-40B4-BE49-F238E27FC236}">
                <a16:creationId xmlns:a16="http://schemas.microsoft.com/office/drawing/2014/main" id="{1AAAC89F-8470-4B62-A467-222658E83465}"/>
              </a:ext>
            </a:extLst>
          </p:cNvPr>
          <p:cNvSpPr txBox="1"/>
          <p:nvPr/>
        </p:nvSpPr>
        <p:spPr>
          <a:xfrm>
            <a:off x="110146" y="82576"/>
            <a:ext cx="5326378" cy="1277273"/>
          </a:xfrm>
          <a:prstGeom prst="rect">
            <a:avLst/>
          </a:prstGeom>
          <a:noFill/>
        </p:spPr>
        <p:txBody>
          <a:bodyPr wrap="square" rtlCol="0">
            <a:spAutoFit/>
          </a:bodyPr>
          <a:lstStyle/>
          <a:p>
            <a:r>
              <a:rPr lang="en-US" sz="1100" b="1" dirty="0"/>
              <a:t>PART I: </a:t>
            </a:r>
            <a:br>
              <a:rPr lang="en-US" sz="1100" dirty="0"/>
            </a:br>
            <a:r>
              <a:rPr lang="en-US" sz="1100" dirty="0"/>
              <a:t>Each item in blue indicates a cause due to “increase in …”. Place each in either box …</a:t>
            </a:r>
            <a:br>
              <a:rPr lang="en-US" sz="1100" dirty="0"/>
            </a:br>
            <a:r>
              <a:rPr lang="en-US" sz="1100" dirty="0"/>
              <a:t>A, a primary case, or in </a:t>
            </a:r>
            <a:br>
              <a:rPr lang="en-US" sz="1100" dirty="0"/>
            </a:br>
            <a:r>
              <a:rPr lang="en-US" sz="1100" dirty="0"/>
              <a:t>B caused by one or more in A, or in </a:t>
            </a:r>
            <a:br>
              <a:rPr lang="en-US" sz="1100" dirty="0"/>
            </a:br>
            <a:r>
              <a:rPr lang="en-US" sz="1100" dirty="0"/>
              <a:t>C caused by one or more in B, or in </a:t>
            </a:r>
            <a:br>
              <a:rPr lang="en-US" sz="1100" dirty="0"/>
            </a:br>
            <a:r>
              <a:rPr lang="en-US" sz="1100" dirty="0"/>
              <a:t>D caused by one or more in C, or in </a:t>
            </a:r>
            <a:br>
              <a:rPr lang="en-US" sz="1100" dirty="0"/>
            </a:br>
            <a:r>
              <a:rPr lang="en-US" sz="1100" dirty="0"/>
              <a:t>E caused by one or more in D.</a:t>
            </a:r>
          </a:p>
        </p:txBody>
      </p:sp>
    </p:spTree>
    <p:extLst>
      <p:ext uri="{BB962C8B-B14F-4D97-AF65-F5344CB8AC3E}">
        <p14:creationId xmlns:p14="http://schemas.microsoft.com/office/powerpoint/2010/main" val="150112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54D8496-C95A-4DCF-AD38-70F7CF659304}"/>
              </a:ext>
            </a:extLst>
          </p:cNvPr>
          <p:cNvSpPr/>
          <p:nvPr/>
        </p:nvSpPr>
        <p:spPr>
          <a:xfrm>
            <a:off x="8030530"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E</a:t>
            </a:r>
          </a:p>
        </p:txBody>
      </p:sp>
      <p:sp>
        <p:nvSpPr>
          <p:cNvPr id="41" name="Rectangle 40">
            <a:extLst>
              <a:ext uri="{FF2B5EF4-FFF2-40B4-BE49-F238E27FC236}">
                <a16:creationId xmlns:a16="http://schemas.microsoft.com/office/drawing/2014/main" id="{C7C3FA06-D9E4-475F-8BAC-47BC591283DE}"/>
              </a:ext>
            </a:extLst>
          </p:cNvPr>
          <p:cNvSpPr/>
          <p:nvPr/>
        </p:nvSpPr>
        <p:spPr>
          <a:xfrm>
            <a:off x="1633787" y="1501532"/>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A</a:t>
            </a:r>
          </a:p>
        </p:txBody>
      </p:sp>
      <p:sp>
        <p:nvSpPr>
          <p:cNvPr id="42" name="Rectangle 41">
            <a:extLst>
              <a:ext uri="{FF2B5EF4-FFF2-40B4-BE49-F238E27FC236}">
                <a16:creationId xmlns:a16="http://schemas.microsoft.com/office/drawing/2014/main" id="{84784A2E-1177-4C6C-BA03-55B19B8C1B8D}"/>
              </a:ext>
            </a:extLst>
          </p:cNvPr>
          <p:cNvSpPr/>
          <p:nvPr/>
        </p:nvSpPr>
        <p:spPr>
          <a:xfrm>
            <a:off x="3215452"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B</a:t>
            </a:r>
          </a:p>
        </p:txBody>
      </p:sp>
      <p:sp>
        <p:nvSpPr>
          <p:cNvPr id="43" name="Rectangle 42">
            <a:extLst>
              <a:ext uri="{FF2B5EF4-FFF2-40B4-BE49-F238E27FC236}">
                <a16:creationId xmlns:a16="http://schemas.microsoft.com/office/drawing/2014/main" id="{3B3FA010-8FBA-454B-BAE6-F325AE97DEE8}"/>
              </a:ext>
            </a:extLst>
          </p:cNvPr>
          <p:cNvSpPr/>
          <p:nvPr/>
        </p:nvSpPr>
        <p:spPr>
          <a:xfrm>
            <a:off x="4797117" y="1501531"/>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C</a:t>
            </a:r>
          </a:p>
        </p:txBody>
      </p:sp>
      <p:sp>
        <p:nvSpPr>
          <p:cNvPr id="44" name="Rectangle 43">
            <a:extLst>
              <a:ext uri="{FF2B5EF4-FFF2-40B4-BE49-F238E27FC236}">
                <a16:creationId xmlns:a16="http://schemas.microsoft.com/office/drawing/2014/main" id="{8D9CEB7F-468E-410C-B454-4935FCE40F71}"/>
              </a:ext>
            </a:extLst>
          </p:cNvPr>
          <p:cNvSpPr/>
          <p:nvPr/>
        </p:nvSpPr>
        <p:spPr>
          <a:xfrm>
            <a:off x="6378783" y="1501530"/>
            <a:ext cx="1346873" cy="231799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D</a:t>
            </a:r>
          </a:p>
        </p:txBody>
      </p:sp>
      <p:cxnSp>
        <p:nvCxnSpPr>
          <p:cNvPr id="45" name="Straight Arrow Connector 44">
            <a:extLst>
              <a:ext uri="{FF2B5EF4-FFF2-40B4-BE49-F238E27FC236}">
                <a16:creationId xmlns:a16="http://schemas.microsoft.com/office/drawing/2014/main" id="{4CF86E92-96BA-4246-BA23-DD11A55DE731}"/>
              </a:ext>
            </a:extLst>
          </p:cNvPr>
          <p:cNvCxnSpPr>
            <a:stCxn id="41" idx="3"/>
            <a:endCxn id="42" idx="1"/>
          </p:cNvCxnSpPr>
          <p:nvPr/>
        </p:nvCxnSpPr>
        <p:spPr>
          <a:xfrm flipV="1">
            <a:off x="2980660" y="2660528"/>
            <a:ext cx="234792"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1ECA01-DE95-4B97-AA72-486A52038770}"/>
              </a:ext>
            </a:extLst>
          </p:cNvPr>
          <p:cNvCxnSpPr>
            <a:stCxn id="42" idx="3"/>
            <a:endCxn id="43" idx="1"/>
          </p:cNvCxnSpPr>
          <p:nvPr/>
        </p:nvCxnSpPr>
        <p:spPr>
          <a:xfrm>
            <a:off x="4562325" y="2660528"/>
            <a:ext cx="23479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CF5239C-E337-439C-AAF7-86763AE1F214}"/>
              </a:ext>
            </a:extLst>
          </p:cNvPr>
          <p:cNvCxnSpPr>
            <a:cxnSpLocks/>
            <a:stCxn id="43" idx="3"/>
            <a:endCxn id="44" idx="1"/>
          </p:cNvCxnSpPr>
          <p:nvPr/>
        </p:nvCxnSpPr>
        <p:spPr>
          <a:xfrm flipV="1">
            <a:off x="6143990" y="2660528"/>
            <a:ext cx="23479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19B47B-93FB-4969-AA49-C26740675D98}"/>
              </a:ext>
            </a:extLst>
          </p:cNvPr>
          <p:cNvCxnSpPr>
            <a:stCxn id="44" idx="3"/>
            <a:endCxn id="40" idx="1"/>
          </p:cNvCxnSpPr>
          <p:nvPr/>
        </p:nvCxnSpPr>
        <p:spPr>
          <a:xfrm>
            <a:off x="7725656" y="2660528"/>
            <a:ext cx="3048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0F15047-AFFD-4F5B-8333-BD3580CCEC0A}"/>
              </a:ext>
            </a:extLst>
          </p:cNvPr>
          <p:cNvSpPr/>
          <p:nvPr/>
        </p:nvSpPr>
        <p:spPr>
          <a:xfrm>
            <a:off x="1718198" y="2573579"/>
            <a:ext cx="1178049"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Population ↑</a:t>
            </a:r>
            <a:endParaRPr lang="en-US" sz="1200" b="1" dirty="0"/>
          </a:p>
        </p:txBody>
      </p:sp>
      <p:sp>
        <p:nvSpPr>
          <p:cNvPr id="2" name="Rectangle: Rounded Corners 1">
            <a:extLst>
              <a:ext uri="{FF2B5EF4-FFF2-40B4-BE49-F238E27FC236}">
                <a16:creationId xmlns:a16="http://schemas.microsoft.com/office/drawing/2014/main" id="{4344F0F2-A2AB-4E84-B21E-8C51E5923065}"/>
              </a:ext>
            </a:extLst>
          </p:cNvPr>
          <p:cNvSpPr/>
          <p:nvPr/>
        </p:nvSpPr>
        <p:spPr>
          <a:xfrm>
            <a:off x="5057149" y="2797901"/>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C0</a:t>
            </a:r>
            <a:r>
              <a:rPr lang="en-US" sz="1200" b="1" baseline="-25000" dirty="0"/>
              <a:t>2</a:t>
            </a:r>
            <a:r>
              <a:rPr lang="en-US" sz="1200" b="1" dirty="0">
                <a:sym typeface="Wingdings" panose="05000000000000000000" pitchFamily="2" charset="2"/>
              </a:rPr>
              <a:t> ↑</a:t>
            </a:r>
            <a:endParaRPr lang="en-US" sz="1200" b="1" dirty="0"/>
          </a:p>
        </p:txBody>
      </p:sp>
      <p:sp>
        <p:nvSpPr>
          <p:cNvPr id="3" name="Rectangle: Rounded Corners 2">
            <a:extLst>
              <a:ext uri="{FF2B5EF4-FFF2-40B4-BE49-F238E27FC236}">
                <a16:creationId xmlns:a16="http://schemas.microsoft.com/office/drawing/2014/main" id="{6759B077-190F-42C0-BCF1-57374B8F52D0}"/>
              </a:ext>
            </a:extLst>
          </p:cNvPr>
          <p:cNvSpPr/>
          <p:nvPr/>
        </p:nvSpPr>
        <p:spPr>
          <a:xfrm>
            <a:off x="5091763" y="2056845"/>
            <a:ext cx="676523"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CH</a:t>
            </a:r>
            <a:r>
              <a:rPr lang="en-US" sz="1200" b="1" baseline="-25000" dirty="0"/>
              <a:t>4</a:t>
            </a:r>
            <a:r>
              <a:rPr lang="en-US" sz="1200" b="1" dirty="0">
                <a:sym typeface="Wingdings" panose="05000000000000000000" pitchFamily="2" charset="2"/>
              </a:rPr>
              <a:t> ↑</a:t>
            </a:r>
            <a:endParaRPr lang="en-US" sz="1200" b="1" dirty="0"/>
          </a:p>
        </p:txBody>
      </p:sp>
      <p:sp>
        <p:nvSpPr>
          <p:cNvPr id="4" name="Rectangle: Rounded Corners 3">
            <a:extLst>
              <a:ext uri="{FF2B5EF4-FFF2-40B4-BE49-F238E27FC236}">
                <a16:creationId xmlns:a16="http://schemas.microsoft.com/office/drawing/2014/main" id="{84251DA7-4BCC-49F8-B176-98C74EB9E2ED}"/>
              </a:ext>
            </a:extLst>
          </p:cNvPr>
          <p:cNvSpPr/>
          <p:nvPr/>
        </p:nvSpPr>
        <p:spPr>
          <a:xfrm>
            <a:off x="8201132" y="2672524"/>
            <a:ext cx="1005667" cy="2865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Sea Level</a:t>
            </a:r>
            <a:r>
              <a:rPr lang="en-US" sz="1200" b="1" dirty="0">
                <a:sym typeface="Wingdings" panose="05000000000000000000" pitchFamily="2" charset="2"/>
              </a:rPr>
              <a:t> ↑</a:t>
            </a:r>
            <a:endParaRPr lang="en-US" sz="1200" b="1" dirty="0"/>
          </a:p>
        </p:txBody>
      </p:sp>
      <p:sp>
        <p:nvSpPr>
          <p:cNvPr id="5" name="Rectangle: Rounded Corners 4">
            <a:extLst>
              <a:ext uri="{FF2B5EF4-FFF2-40B4-BE49-F238E27FC236}">
                <a16:creationId xmlns:a16="http://schemas.microsoft.com/office/drawing/2014/main" id="{A53F43AD-5548-492E-B7E4-3238AA07D782}"/>
              </a:ext>
            </a:extLst>
          </p:cNvPr>
          <p:cNvSpPr/>
          <p:nvPr/>
        </p:nvSpPr>
        <p:spPr>
          <a:xfrm>
            <a:off x="3356900" y="3083448"/>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Agriculture</a:t>
            </a:r>
            <a:r>
              <a:rPr lang="en-US" sz="1200" b="1" dirty="0">
                <a:sym typeface="Wingdings" panose="05000000000000000000" pitchFamily="2" charset="2"/>
              </a:rPr>
              <a:t> ↑</a:t>
            </a:r>
            <a:endParaRPr lang="en-US" sz="1200" b="1" dirty="0"/>
          </a:p>
        </p:txBody>
      </p:sp>
      <p:sp>
        <p:nvSpPr>
          <p:cNvPr id="8" name="Rectangle: Rounded Corners 7">
            <a:extLst>
              <a:ext uri="{FF2B5EF4-FFF2-40B4-BE49-F238E27FC236}">
                <a16:creationId xmlns:a16="http://schemas.microsoft.com/office/drawing/2014/main" id="{0D67ECC8-217D-41CC-8103-E84C1925C2A8}"/>
              </a:ext>
            </a:extLst>
          </p:cNvPr>
          <p:cNvSpPr/>
          <p:nvPr/>
        </p:nvSpPr>
        <p:spPr>
          <a:xfrm>
            <a:off x="3296957" y="2211897"/>
            <a:ext cx="1136880" cy="322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Industry* ↑</a:t>
            </a:r>
            <a:endParaRPr lang="en-US" sz="1200" b="1" dirty="0"/>
          </a:p>
        </p:txBody>
      </p:sp>
      <p:sp>
        <p:nvSpPr>
          <p:cNvPr id="9" name="TextBox 8">
            <a:extLst>
              <a:ext uri="{FF2B5EF4-FFF2-40B4-BE49-F238E27FC236}">
                <a16:creationId xmlns:a16="http://schemas.microsoft.com/office/drawing/2014/main" id="{51AC2733-5D38-4E20-82C6-38D301BBE08F}"/>
              </a:ext>
            </a:extLst>
          </p:cNvPr>
          <p:cNvSpPr txBox="1"/>
          <p:nvPr/>
        </p:nvSpPr>
        <p:spPr>
          <a:xfrm>
            <a:off x="110146" y="6396335"/>
            <a:ext cx="3203658" cy="461665"/>
          </a:xfrm>
          <a:prstGeom prst="rect">
            <a:avLst/>
          </a:prstGeom>
          <a:noFill/>
        </p:spPr>
        <p:txBody>
          <a:bodyPr wrap="square" rtlCol="0">
            <a:spAutoFit/>
          </a:bodyPr>
          <a:lstStyle/>
          <a:p>
            <a:r>
              <a:rPr lang="en-US" sz="1200" dirty="0"/>
              <a:t>* Industry = energy production, transportation, </a:t>
            </a:r>
            <a:br>
              <a:rPr lang="en-US" sz="1200" dirty="0"/>
            </a:br>
            <a:r>
              <a:rPr lang="en-US" sz="1200" dirty="0"/>
              <a:t>   materials (plastics, etc.), goods (not food)</a:t>
            </a:r>
          </a:p>
        </p:txBody>
      </p:sp>
      <p:sp>
        <p:nvSpPr>
          <p:cNvPr id="34" name="TextBox 33">
            <a:extLst>
              <a:ext uri="{FF2B5EF4-FFF2-40B4-BE49-F238E27FC236}">
                <a16:creationId xmlns:a16="http://schemas.microsoft.com/office/drawing/2014/main" id="{F35791AE-0E20-4F61-8473-614FDBA73CAF}"/>
              </a:ext>
            </a:extLst>
          </p:cNvPr>
          <p:cNvSpPr txBox="1"/>
          <p:nvPr/>
        </p:nvSpPr>
        <p:spPr>
          <a:xfrm>
            <a:off x="110145" y="82576"/>
            <a:ext cx="8684719" cy="1277273"/>
          </a:xfrm>
          <a:prstGeom prst="rect">
            <a:avLst/>
          </a:prstGeom>
          <a:noFill/>
        </p:spPr>
        <p:txBody>
          <a:bodyPr wrap="square" rtlCol="0">
            <a:spAutoFit/>
          </a:bodyPr>
          <a:lstStyle/>
          <a:p>
            <a:r>
              <a:rPr lang="en-US" sz="1100" b="1" dirty="0"/>
              <a:t>PART I:  </a:t>
            </a:r>
            <a:r>
              <a:rPr lang="en-US" sz="1100" b="1" dirty="0">
                <a:solidFill>
                  <a:srgbClr val="C00000"/>
                </a:solidFill>
              </a:rPr>
              <a:t>solution</a:t>
            </a:r>
          </a:p>
          <a:p>
            <a:r>
              <a:rPr lang="en-US" sz="1100" dirty="0"/>
              <a:t>Each item in blue indicates a cause due to “increase in …”. Place each in either box …</a:t>
            </a:r>
            <a:br>
              <a:rPr lang="en-US" sz="1100" dirty="0"/>
            </a:br>
            <a:r>
              <a:rPr lang="en-US" sz="1100" dirty="0"/>
              <a:t>A, a primary case, or in </a:t>
            </a:r>
            <a:br>
              <a:rPr lang="en-US" sz="1100" dirty="0"/>
            </a:br>
            <a:r>
              <a:rPr lang="en-US" sz="1100" dirty="0"/>
              <a:t>B caused by one or more in A, or in </a:t>
            </a:r>
            <a:br>
              <a:rPr lang="en-US" sz="1100" dirty="0"/>
            </a:br>
            <a:r>
              <a:rPr lang="en-US" sz="1100" dirty="0"/>
              <a:t>C caused by one or more in B, or in </a:t>
            </a:r>
            <a:br>
              <a:rPr lang="en-US" sz="1100" dirty="0"/>
            </a:br>
            <a:r>
              <a:rPr lang="en-US" sz="1100" dirty="0"/>
              <a:t>D caused by one or more in C, or in </a:t>
            </a:r>
            <a:br>
              <a:rPr lang="en-US" sz="1100" dirty="0"/>
            </a:br>
            <a:r>
              <a:rPr lang="en-US" sz="1100" dirty="0"/>
              <a:t>E caused by one or more in D.</a:t>
            </a:r>
          </a:p>
        </p:txBody>
      </p:sp>
      <p:sp>
        <p:nvSpPr>
          <p:cNvPr id="49" name="Rectangle: Rounded Corners 48">
            <a:extLst>
              <a:ext uri="{FF2B5EF4-FFF2-40B4-BE49-F238E27FC236}">
                <a16:creationId xmlns:a16="http://schemas.microsoft.com/office/drawing/2014/main" id="{6B1702A1-BDD9-4DC6-917D-90FDCD57B1D7}"/>
              </a:ext>
            </a:extLst>
          </p:cNvPr>
          <p:cNvSpPr/>
          <p:nvPr/>
        </p:nvSpPr>
        <p:spPr>
          <a:xfrm>
            <a:off x="6513692" y="2573579"/>
            <a:ext cx="1136808" cy="2713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ym typeface="Wingdings" panose="05000000000000000000" pitchFamily="2" charset="2"/>
              </a:rPr>
              <a:t>Temp. ↑</a:t>
            </a:r>
            <a:endParaRPr lang="en-US" sz="1200" b="1" dirty="0"/>
          </a:p>
        </p:txBody>
      </p:sp>
    </p:spTree>
    <p:extLst>
      <p:ext uri="{BB962C8B-B14F-4D97-AF65-F5344CB8AC3E}">
        <p14:creationId xmlns:p14="http://schemas.microsoft.com/office/powerpoint/2010/main" val="77949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3206</Words>
  <Application>Microsoft Office PowerPoint</Application>
  <PresentationFormat>Widescreen</PresentationFormat>
  <Paragraphs>421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A Natural Hazards “cause and effect” activity</vt:lpstr>
      <vt:lpstr>PowerPoint Presentation</vt:lpstr>
      <vt:lpstr>PowerPoint Presentation</vt:lpstr>
      <vt:lpstr>PowerPoint Presentation</vt:lpstr>
      <vt:lpstr>PowerPoint Presentation</vt:lpstr>
      <vt:lpstr>PowerPoint Presentation</vt:lpstr>
      <vt:lpstr>An alternative approach for a “cause and effect”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Yuliya Kuzmenko</dc:creator>
  <cp:lastModifiedBy>fjones</cp:lastModifiedBy>
  <cp:revision>29</cp:revision>
  <dcterms:created xsi:type="dcterms:W3CDTF">2021-07-26T16:48:25Z</dcterms:created>
  <dcterms:modified xsi:type="dcterms:W3CDTF">2023-12-19T23:38:52Z</dcterms:modified>
</cp:coreProperties>
</file>