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3" r:id="rId7"/>
    <p:sldId id="264" r:id="rId8"/>
    <p:sldId id="265" r:id="rId9"/>
    <p:sldId id="266" r:id="rId10"/>
    <p:sldId id="267"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969197-6A81-2BF8-DC3A-1AC3C1ACD829}" v="1307" dt="2021-04-27T11:30:43.404"/>
    <p1510:client id="{8B42256F-6663-4A65-A7D4-F2615BE45BB1}" v="76" dt="2021-04-01T12:11:51.321"/>
    <p1510:client id="{9AD7D555-EA37-09EE-4A72-D2066B8F8B78}" v="179" dt="2021-04-01T17:18:10.063"/>
    <p1510:client id="{E24902E1-1C4F-B395-D592-23893485E872}" v="1852" dt="2021-04-28T03:48:37.122"/>
    <p1510:client id="{ECBFA53E-B955-BA54-24A7-465A5253A5C2}" v="80" dt="2021-04-29T14:55:01.422"/>
    <p1510:client id="{FB869574-CD87-4F22-872F-56826F1E1FEB}" v="195" dt="2021-03-03T20:29:40.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5361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3433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744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5/6/2021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6859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5604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8741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6007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7351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6445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7898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5/6/2021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6064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5/6/2021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05270505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39"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justintarte.blogspot.com/2011/12/top-10-questions-to-ask-yourself-in.html?m=0"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cherlund.blogspot.com/2018/04/the-39-new-skills-you-can-now-learn-on.html"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YouTube_social_white_circle_(2017).sv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particle background">
            <a:extLst>
              <a:ext uri="{FF2B5EF4-FFF2-40B4-BE49-F238E27FC236}">
                <a16:creationId xmlns:a16="http://schemas.microsoft.com/office/drawing/2014/main" id="{E55FAEC4-E8B2-45F4-871E-035FFEBBCB9A}"/>
              </a:ext>
            </a:extLst>
          </p:cNvPr>
          <p:cNvPicPr>
            <a:picLocks noChangeAspect="1"/>
          </p:cNvPicPr>
          <p:nvPr/>
        </p:nvPicPr>
        <p:blipFill rotWithShape="1">
          <a:blip r:embed="rId2"/>
          <a:srcRect r="25055" b="-2"/>
          <a:stretch/>
        </p:blipFill>
        <p:spPr>
          <a:xfrm>
            <a:off x="20" y="10"/>
            <a:ext cx="9137156" cy="6857989"/>
          </a:xfrm>
          <a:prstGeom prst="rect">
            <a:avLst/>
          </a:prstGeom>
        </p:spPr>
      </p:pic>
      <p:sp>
        <p:nvSpPr>
          <p:cNvPr id="11"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361106" y="3169360"/>
            <a:ext cx="3426890" cy="2597059"/>
          </a:xfrm>
        </p:spPr>
        <p:txBody>
          <a:bodyPr>
            <a:normAutofit fontScale="90000"/>
          </a:bodyPr>
          <a:lstStyle/>
          <a:p>
            <a:pPr algn="r"/>
            <a:r>
              <a:rPr lang="en-US" sz="4400" dirty="0"/>
              <a:t>Setting Up a GitHub Repository</a:t>
            </a:r>
          </a:p>
        </p:txBody>
      </p:sp>
      <p:sp>
        <p:nvSpPr>
          <p:cNvPr id="3" name="Subtitle 2"/>
          <p:cNvSpPr>
            <a:spLocks noGrp="1"/>
          </p:cNvSpPr>
          <p:nvPr>
            <p:ph type="subTitle" idx="1"/>
          </p:nvPr>
        </p:nvSpPr>
        <p:spPr>
          <a:xfrm>
            <a:off x="108195" y="5990797"/>
            <a:ext cx="3470329" cy="787425"/>
          </a:xfrm>
        </p:spPr>
        <p:txBody>
          <a:bodyPr vert="horz" lIns="91440" tIns="45720" rIns="91440" bIns="45720" rtlCol="0" anchor="t">
            <a:normAutofit/>
          </a:bodyPr>
          <a:lstStyle/>
          <a:p>
            <a:pPr algn="r"/>
            <a:r>
              <a:rPr lang="en-US" sz="1600" dirty="0">
                <a:solidFill>
                  <a:schemeClr val="bg1"/>
                </a:solidFill>
              </a:rPr>
              <a:t>Dylan Bellinger</a:t>
            </a:r>
          </a:p>
          <a:p>
            <a:pPr algn="r"/>
            <a:r>
              <a:rPr lang="en-US" sz="1600" dirty="0">
                <a:solidFill>
                  <a:schemeClr val="bg1"/>
                </a:solidFill>
              </a:rPr>
              <a:t>Information Technology</a:t>
            </a:r>
          </a:p>
        </p:txBody>
      </p:sp>
      <p:cxnSp>
        <p:nvCxnSpPr>
          <p:cNvPr id="13" name="Straight Connector 12">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Picture 11" descr="Icon&#10;&#10;Description automatically generated">
            <a:extLst>
              <a:ext uri="{FF2B5EF4-FFF2-40B4-BE49-F238E27FC236}">
                <a16:creationId xmlns:a16="http://schemas.microsoft.com/office/drawing/2014/main" id="{08AED60E-7E33-4D7D-BACD-E7C11834CDF1}"/>
              </a:ext>
            </a:extLst>
          </p:cNvPr>
          <p:cNvPicPr>
            <a:picLocks noChangeAspect="1"/>
          </p:cNvPicPr>
          <p:nvPr/>
        </p:nvPicPr>
        <p:blipFill>
          <a:blip r:embed="rId3"/>
          <a:stretch>
            <a:fillRect/>
          </a:stretch>
        </p:blipFill>
        <p:spPr>
          <a:xfrm>
            <a:off x="1288212" y="404004"/>
            <a:ext cx="5934972" cy="59781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CF7AF-81EC-4B1E-889A-3B8DD2F33B94}"/>
              </a:ext>
            </a:extLst>
          </p:cNvPr>
          <p:cNvSpPr>
            <a:spLocks noGrp="1"/>
          </p:cNvSpPr>
          <p:nvPr>
            <p:ph type="title"/>
          </p:nvPr>
        </p:nvSpPr>
        <p:spPr/>
        <p:txBody>
          <a:bodyPr/>
          <a:lstStyle/>
          <a:p>
            <a:r>
              <a:rPr lang="en-US"/>
              <a:t>Step Seven</a:t>
            </a:r>
          </a:p>
        </p:txBody>
      </p:sp>
      <p:sp>
        <p:nvSpPr>
          <p:cNvPr id="3" name="Content Placeholder 2">
            <a:extLst>
              <a:ext uri="{FF2B5EF4-FFF2-40B4-BE49-F238E27FC236}">
                <a16:creationId xmlns:a16="http://schemas.microsoft.com/office/drawing/2014/main" id="{742FDD4A-8DD5-40A7-BA94-D4EAF65460C4}"/>
              </a:ext>
            </a:extLst>
          </p:cNvPr>
          <p:cNvSpPr>
            <a:spLocks noGrp="1"/>
          </p:cNvSpPr>
          <p:nvPr>
            <p:ph idx="1"/>
          </p:nvPr>
        </p:nvSpPr>
        <p:spPr/>
        <p:txBody>
          <a:bodyPr vert="horz" lIns="91440" tIns="45720" rIns="91440" bIns="45720" rtlCol="0" anchor="t">
            <a:normAutofit/>
          </a:bodyPr>
          <a:lstStyle/>
          <a:p>
            <a:r>
              <a:rPr lang="en-US"/>
              <a:t>Click on the button that reads "Create repository." After you complete this step, your Git repository will be created and ready to use.</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FAA59C48-8837-4739-BCD5-96F914E7A622}"/>
              </a:ext>
            </a:extLst>
          </p:cNvPr>
          <p:cNvPicPr>
            <a:picLocks noChangeAspect="1"/>
          </p:cNvPicPr>
          <p:nvPr/>
        </p:nvPicPr>
        <p:blipFill>
          <a:blip r:embed="rId2"/>
          <a:stretch>
            <a:fillRect/>
          </a:stretch>
        </p:blipFill>
        <p:spPr>
          <a:xfrm>
            <a:off x="2280250" y="3053286"/>
            <a:ext cx="7631500" cy="2836144"/>
          </a:xfrm>
          <a:prstGeom prst="rect">
            <a:avLst/>
          </a:prstGeom>
        </p:spPr>
      </p:pic>
    </p:spTree>
    <p:extLst>
      <p:ext uri="{BB962C8B-B14F-4D97-AF65-F5344CB8AC3E}">
        <p14:creationId xmlns:p14="http://schemas.microsoft.com/office/powerpoint/2010/main" val="126689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79522-DCB6-4C5F-9E78-D63E6032CD6F}"/>
              </a:ext>
            </a:extLst>
          </p:cNvPr>
          <p:cNvSpPr>
            <a:spLocks noGrp="1"/>
          </p:cNvSpPr>
          <p:nvPr>
            <p:ph type="title"/>
          </p:nvPr>
        </p:nvSpPr>
        <p:spPr>
          <a:xfrm>
            <a:off x="5146159" y="685800"/>
            <a:ext cx="6238688" cy="1382233"/>
          </a:xfrm>
        </p:spPr>
        <p:txBody>
          <a:bodyPr>
            <a:normAutofit/>
          </a:bodyPr>
          <a:lstStyle/>
          <a:p>
            <a:r>
              <a:rPr lang="en-US" dirty="0"/>
              <a:t>Questions</a:t>
            </a:r>
          </a:p>
        </p:txBody>
      </p:sp>
      <p:pic>
        <p:nvPicPr>
          <p:cNvPr id="4" name="Picture 4" descr="Icon&#10;&#10;Description automatically generated">
            <a:extLst>
              <a:ext uri="{FF2B5EF4-FFF2-40B4-BE49-F238E27FC236}">
                <a16:creationId xmlns:a16="http://schemas.microsoft.com/office/drawing/2014/main" id="{136BD419-C351-4AF8-9507-830F44324CF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2511" r="15244"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94497AE7-1CC6-41E7-ACF5-CC3F574F2817}"/>
              </a:ext>
            </a:extLst>
          </p:cNvPr>
          <p:cNvSpPr>
            <a:spLocks noGrp="1"/>
          </p:cNvSpPr>
          <p:nvPr>
            <p:ph idx="1"/>
          </p:nvPr>
        </p:nvSpPr>
        <p:spPr>
          <a:xfrm>
            <a:off x="5146158" y="2301949"/>
            <a:ext cx="6238687" cy="4022650"/>
          </a:xfrm>
        </p:spPr>
        <p:txBody>
          <a:bodyPr vert="horz" lIns="91440" tIns="45720" rIns="91440" bIns="45720" rtlCol="0">
            <a:normAutofit/>
          </a:bodyPr>
          <a:lstStyle/>
          <a:p>
            <a:r>
              <a:rPr lang="en-US"/>
              <a:t>What would a repository be used for?</a:t>
            </a:r>
            <a:endParaRPr lang="en-US" dirty="0"/>
          </a:p>
          <a:p>
            <a:pPr lvl="1"/>
            <a:r>
              <a:rPr lang="en-US"/>
              <a:t>In GitHub, you would use a repository for storing project files that you can collaborate with others to work on.</a:t>
            </a:r>
          </a:p>
          <a:p>
            <a:r>
              <a:rPr lang="en-US"/>
              <a:t>What types of files can be stored in a repository?</a:t>
            </a:r>
          </a:p>
          <a:p>
            <a:pPr lvl="1"/>
            <a:r>
              <a:rPr lang="en-US"/>
              <a:t>Typically, you would store files that relate to coding projects, such as HTML, CSS and JavaScript files.</a:t>
            </a:r>
          </a:p>
          <a:p>
            <a:r>
              <a:rPr lang="en-US"/>
              <a:t>How much does GitHub cost to use?</a:t>
            </a:r>
            <a:endParaRPr lang="en-US" dirty="0"/>
          </a:p>
          <a:p>
            <a:pPr lvl="1"/>
            <a:r>
              <a:rPr lang="en-US"/>
              <a:t>As of April of 2020, GitHub is free to use for teams.</a:t>
            </a:r>
            <a:endParaRPr lang="en-US" dirty="0"/>
          </a:p>
        </p:txBody>
      </p:sp>
      <p:cxnSp>
        <p:nvCxnSpPr>
          <p:cNvPr id="8"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8A5747-9B6A-4BD8-BE7E-42CECE7ECD6A}"/>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50132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hape, arrow&#10;&#10;Description automatically generated">
            <a:extLst>
              <a:ext uri="{FF2B5EF4-FFF2-40B4-BE49-F238E27FC236}">
                <a16:creationId xmlns:a16="http://schemas.microsoft.com/office/drawing/2014/main" id="{FB4FEAAB-473D-46F7-9AF7-7190B7C7108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818" r="18476" b="2"/>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AA65AF47-DE2B-454A-B061-28DF96403437}"/>
              </a:ext>
            </a:extLst>
          </p:cNvPr>
          <p:cNvSpPr>
            <a:spLocks noGrp="1"/>
          </p:cNvSpPr>
          <p:nvPr>
            <p:ph type="title"/>
          </p:nvPr>
        </p:nvSpPr>
        <p:spPr>
          <a:xfrm>
            <a:off x="1104901" y="467834"/>
            <a:ext cx="6132605" cy="1738422"/>
          </a:xfrm>
        </p:spPr>
        <p:txBody>
          <a:bodyPr>
            <a:normAutofit/>
          </a:bodyPr>
          <a:lstStyle/>
          <a:p>
            <a:r>
              <a:rPr lang="en-US"/>
              <a:t>Post Reflection</a:t>
            </a:r>
          </a:p>
        </p:txBody>
      </p:sp>
      <p:cxnSp>
        <p:nvCxnSpPr>
          <p:cNvPr id="12" name="Straight Connector 1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04560F-F841-4683-932F-2C8CEB62E5ED}"/>
              </a:ext>
            </a:extLst>
          </p:cNvPr>
          <p:cNvSpPr>
            <a:spLocks noGrp="1"/>
          </p:cNvSpPr>
          <p:nvPr>
            <p:ph idx="1"/>
          </p:nvPr>
        </p:nvSpPr>
        <p:spPr>
          <a:xfrm>
            <a:off x="1104902" y="2206255"/>
            <a:ext cx="5487146" cy="4118345"/>
          </a:xfrm>
        </p:spPr>
        <p:txBody>
          <a:bodyPr vert="horz" lIns="91440" tIns="45720" rIns="91440" bIns="45720" rtlCol="0">
            <a:normAutofit/>
          </a:bodyPr>
          <a:lstStyle/>
          <a:p>
            <a:r>
              <a:rPr lang="en-US" dirty="0"/>
              <a:t>One new skill I have better mastered because of this project is managing accessibility in a repository, as it is important for letting the right people see and manage the contents. Another skill I have improved is initialization, since I had learned that repositories with a REAME file could be used to help with instructions for other users.</a:t>
            </a:r>
          </a:p>
        </p:txBody>
      </p:sp>
      <p:sp>
        <p:nvSpPr>
          <p:cNvPr id="5" name="TextBox 4">
            <a:extLst>
              <a:ext uri="{FF2B5EF4-FFF2-40B4-BE49-F238E27FC236}">
                <a16:creationId xmlns:a16="http://schemas.microsoft.com/office/drawing/2014/main" id="{04DCAB00-D76F-4A6F-871A-59A1239C18C1}"/>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209189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CA9D461E-90E9-473B-BDB6-87F5331D966F}"/>
              </a:ext>
            </a:extLst>
          </p:cNvPr>
          <p:cNvPicPr>
            <a:picLocks noChangeAspect="1"/>
          </p:cNvPicPr>
          <p:nvPr/>
        </p:nvPicPr>
        <p:blipFill rotWithShape="1">
          <a:blip r:embed="rId2"/>
          <a:srcRect l="14209" r="35077" b="10"/>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5DFE180E-80D8-45B9-8918-9B4E53053746}"/>
              </a:ext>
            </a:extLst>
          </p:cNvPr>
          <p:cNvSpPr>
            <a:spLocks noGrp="1"/>
          </p:cNvSpPr>
          <p:nvPr>
            <p:ph type="title"/>
          </p:nvPr>
        </p:nvSpPr>
        <p:spPr>
          <a:xfrm>
            <a:off x="1104901" y="467834"/>
            <a:ext cx="6132605" cy="1738422"/>
          </a:xfrm>
        </p:spPr>
        <p:txBody>
          <a:bodyPr>
            <a:normAutofit/>
          </a:bodyPr>
          <a:lstStyle/>
          <a:p>
            <a:r>
              <a:rPr lang="en-US" dirty="0"/>
              <a:t>Reflection</a:t>
            </a:r>
          </a:p>
        </p:txBody>
      </p:sp>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9FEF93-1D6A-45FF-9949-A97F947226E1}"/>
              </a:ext>
            </a:extLst>
          </p:cNvPr>
          <p:cNvSpPr>
            <a:spLocks noGrp="1"/>
          </p:cNvSpPr>
          <p:nvPr>
            <p:ph idx="1"/>
          </p:nvPr>
        </p:nvSpPr>
        <p:spPr>
          <a:xfrm>
            <a:off x="1104902" y="2206255"/>
            <a:ext cx="5487146" cy="4118345"/>
          </a:xfrm>
        </p:spPr>
        <p:txBody>
          <a:bodyPr vert="horz" lIns="91440" tIns="45720" rIns="91440" bIns="45720" rtlCol="0">
            <a:normAutofit/>
          </a:bodyPr>
          <a:lstStyle/>
          <a:p>
            <a:r>
              <a:rPr lang="en-US" dirty="0">
                <a:ea typeface="+mn-lt"/>
                <a:cs typeface="+mn-lt"/>
              </a:rPr>
              <a:t>I chose this topic because I think GitHub is a useful and relevant tool that closely </a:t>
            </a:r>
            <a:r>
              <a:rPr lang="en-US">
                <a:ea typeface="+mn-lt"/>
                <a:cs typeface="+mn-lt"/>
              </a:rPr>
              <a:t>relates to the studies of our class. When I started using it in my senior year of class, it had caught my attention as something that could be put to good use for collaborating on projects. Since repositories are an important part of GitHub, I chose to focus on how to create one with an account. </a:t>
            </a:r>
            <a:endParaRPr lang="en-US" dirty="0"/>
          </a:p>
        </p:txBody>
      </p:sp>
    </p:spTree>
    <p:extLst>
      <p:ext uri="{BB962C8B-B14F-4D97-AF65-F5344CB8AC3E}">
        <p14:creationId xmlns:p14="http://schemas.microsoft.com/office/powerpoint/2010/main" val="265514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DA416-252D-452B-AB15-39EC5D2FDDAA}"/>
              </a:ext>
            </a:extLst>
          </p:cNvPr>
          <p:cNvSpPr>
            <a:spLocks noGrp="1"/>
          </p:cNvSpPr>
          <p:nvPr>
            <p:ph type="title"/>
          </p:nvPr>
        </p:nvSpPr>
        <p:spPr>
          <a:xfrm>
            <a:off x="1142999" y="625148"/>
            <a:ext cx="5327074" cy="1500594"/>
          </a:xfrm>
        </p:spPr>
        <p:txBody>
          <a:bodyPr>
            <a:normAutofit/>
          </a:bodyPr>
          <a:lstStyle/>
          <a:p>
            <a:r>
              <a:rPr lang="en-US" dirty="0"/>
              <a:t>Research Methods</a:t>
            </a:r>
          </a:p>
        </p:txBody>
      </p:sp>
      <p:sp>
        <p:nvSpPr>
          <p:cNvPr id="3" name="Content Placeholder 2">
            <a:extLst>
              <a:ext uri="{FF2B5EF4-FFF2-40B4-BE49-F238E27FC236}">
                <a16:creationId xmlns:a16="http://schemas.microsoft.com/office/drawing/2014/main" id="{C2766168-C22D-4761-B702-C0F4A11CEE81}"/>
              </a:ext>
            </a:extLst>
          </p:cNvPr>
          <p:cNvSpPr>
            <a:spLocks noGrp="1"/>
          </p:cNvSpPr>
          <p:nvPr>
            <p:ph idx="1"/>
          </p:nvPr>
        </p:nvSpPr>
        <p:spPr>
          <a:xfrm>
            <a:off x="1142999" y="2205038"/>
            <a:ext cx="5198066" cy="4119562"/>
          </a:xfrm>
        </p:spPr>
        <p:txBody>
          <a:bodyPr vert="horz" lIns="91440" tIns="45720" rIns="91440" bIns="45720" rtlCol="0">
            <a:normAutofit/>
          </a:bodyPr>
          <a:lstStyle/>
          <a:p>
            <a:r>
              <a:rPr lang="en-US" dirty="0"/>
              <a:t>One method I used to gather information was visiting the GitHub website itself where it had instructions on creating a repository.</a:t>
            </a:r>
          </a:p>
          <a:p>
            <a:r>
              <a:rPr lang="en-US" dirty="0"/>
              <a:t>Another method I used was searching up YouTube videos on the subject that contained information about repositories.</a:t>
            </a:r>
          </a:p>
        </p:txBody>
      </p:sp>
      <p:sp>
        <p:nvSpPr>
          <p:cNvPr id="63"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7323273" y="-18942"/>
            <a:ext cx="4868727"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5" name="Straight Connector 64">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0256" y="0"/>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6" name="Picture 56">
            <a:extLst>
              <a:ext uri="{FF2B5EF4-FFF2-40B4-BE49-F238E27FC236}">
                <a16:creationId xmlns:a16="http://schemas.microsoft.com/office/drawing/2014/main" id="{746599E1-3EC6-49F7-B0A4-F1248C887A64}"/>
              </a:ext>
            </a:extLst>
          </p:cNvPr>
          <p:cNvPicPr>
            <a:picLocks noChangeAspect="1"/>
          </p:cNvPicPr>
          <p:nvPr/>
        </p:nvPicPr>
        <p:blipFill>
          <a:blip r:embed="rId2"/>
          <a:stretch>
            <a:fillRect/>
          </a:stretch>
        </p:blipFill>
        <p:spPr>
          <a:xfrm>
            <a:off x="8001300" y="533400"/>
            <a:ext cx="2732261" cy="2732261"/>
          </a:xfrm>
          <a:prstGeom prst="rect">
            <a:avLst/>
          </a:prstGeom>
        </p:spPr>
      </p:pic>
      <p:pic>
        <p:nvPicPr>
          <p:cNvPr id="53" name="Picture 53" descr="Logo&#10;&#10;Description automatically generated">
            <a:extLst>
              <a:ext uri="{FF2B5EF4-FFF2-40B4-BE49-F238E27FC236}">
                <a16:creationId xmlns:a16="http://schemas.microsoft.com/office/drawing/2014/main" id="{D8831837-DED2-4766-9E8A-56EAADCCBFD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11119" y="3611978"/>
            <a:ext cx="2712623" cy="2712623"/>
          </a:xfrm>
          <a:prstGeom prst="rect">
            <a:avLst/>
          </a:prstGeom>
        </p:spPr>
      </p:pic>
      <p:sp>
        <p:nvSpPr>
          <p:cNvPr id="54" name="TextBox 53">
            <a:extLst>
              <a:ext uri="{FF2B5EF4-FFF2-40B4-BE49-F238E27FC236}">
                <a16:creationId xmlns:a16="http://schemas.microsoft.com/office/drawing/2014/main" id="{8BF3C561-4692-4745-8126-5FD11007CF71}"/>
              </a:ext>
            </a:extLst>
          </p:cNvPr>
          <p:cNvSpPr txBox="1"/>
          <p:nvPr/>
        </p:nvSpPr>
        <p:spPr>
          <a:xfrm>
            <a:off x="8402274" y="6124546"/>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77048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F1BC-AA5E-4408-B741-1E5BA6E490A2}"/>
              </a:ext>
            </a:extLst>
          </p:cNvPr>
          <p:cNvSpPr>
            <a:spLocks noGrp="1"/>
          </p:cNvSpPr>
          <p:nvPr>
            <p:ph type="title"/>
          </p:nvPr>
        </p:nvSpPr>
        <p:spPr/>
        <p:txBody>
          <a:bodyPr/>
          <a:lstStyle/>
          <a:p>
            <a:r>
              <a:rPr lang="en-US" dirty="0"/>
              <a:t>Step One</a:t>
            </a:r>
          </a:p>
        </p:txBody>
      </p:sp>
      <p:sp>
        <p:nvSpPr>
          <p:cNvPr id="3" name="Content Placeholder 2">
            <a:extLst>
              <a:ext uri="{FF2B5EF4-FFF2-40B4-BE49-F238E27FC236}">
                <a16:creationId xmlns:a16="http://schemas.microsoft.com/office/drawing/2014/main" id="{A5FD16DE-4914-4BAA-BF5C-4BDF71F07B1C}"/>
              </a:ext>
            </a:extLst>
          </p:cNvPr>
          <p:cNvSpPr>
            <a:spLocks noGrp="1"/>
          </p:cNvSpPr>
          <p:nvPr>
            <p:ph idx="1"/>
          </p:nvPr>
        </p:nvSpPr>
        <p:spPr/>
        <p:txBody>
          <a:bodyPr vert="horz" lIns="91440" tIns="45720" rIns="91440" bIns="45720" rtlCol="0" anchor="t">
            <a:normAutofit/>
          </a:bodyPr>
          <a:lstStyle/>
          <a:p>
            <a:r>
              <a:rPr lang="en-US"/>
              <a:t>Enter GitHub.com into the search bar of your web browser to arrive at the GitHub website.</a:t>
            </a:r>
          </a:p>
        </p:txBody>
      </p:sp>
      <p:pic>
        <p:nvPicPr>
          <p:cNvPr id="5" name="Picture 5" descr="Graphical user interface, text, application, website&#10;&#10;Description automatically generated">
            <a:extLst>
              <a:ext uri="{FF2B5EF4-FFF2-40B4-BE49-F238E27FC236}">
                <a16:creationId xmlns:a16="http://schemas.microsoft.com/office/drawing/2014/main" id="{0F650C06-BA09-463B-83E2-EE4B9A186D6B}"/>
              </a:ext>
            </a:extLst>
          </p:cNvPr>
          <p:cNvPicPr>
            <a:picLocks noChangeAspect="1"/>
          </p:cNvPicPr>
          <p:nvPr/>
        </p:nvPicPr>
        <p:blipFill>
          <a:blip r:embed="rId2"/>
          <a:stretch>
            <a:fillRect/>
          </a:stretch>
        </p:blipFill>
        <p:spPr>
          <a:xfrm>
            <a:off x="1662024" y="2995255"/>
            <a:ext cx="7473350" cy="3326018"/>
          </a:xfrm>
          <a:prstGeom prst="rect">
            <a:avLst/>
          </a:prstGeom>
        </p:spPr>
      </p:pic>
    </p:spTree>
    <p:extLst>
      <p:ext uri="{BB962C8B-B14F-4D97-AF65-F5344CB8AC3E}">
        <p14:creationId xmlns:p14="http://schemas.microsoft.com/office/powerpoint/2010/main" val="204067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16EF4-30A1-4216-A3A7-F62D26163EAE}"/>
              </a:ext>
            </a:extLst>
          </p:cNvPr>
          <p:cNvSpPr>
            <a:spLocks noGrp="1"/>
          </p:cNvSpPr>
          <p:nvPr>
            <p:ph type="title"/>
          </p:nvPr>
        </p:nvSpPr>
        <p:spPr>
          <a:xfrm>
            <a:off x="1114426" y="533400"/>
            <a:ext cx="4529138" cy="1671639"/>
          </a:xfrm>
        </p:spPr>
        <p:txBody>
          <a:bodyPr>
            <a:normAutofit/>
          </a:bodyPr>
          <a:lstStyle/>
          <a:p>
            <a:r>
              <a:rPr lang="en-US"/>
              <a:t>Step Two</a:t>
            </a:r>
          </a:p>
        </p:txBody>
      </p:sp>
      <p:sp>
        <p:nvSpPr>
          <p:cNvPr id="3" name="Content Placeholder 2">
            <a:extLst>
              <a:ext uri="{FF2B5EF4-FFF2-40B4-BE49-F238E27FC236}">
                <a16:creationId xmlns:a16="http://schemas.microsoft.com/office/drawing/2014/main" id="{D8ECE48B-2C59-4A61-9F2F-9567BC99F8AD}"/>
              </a:ext>
            </a:extLst>
          </p:cNvPr>
          <p:cNvSpPr>
            <a:spLocks noGrp="1"/>
          </p:cNvSpPr>
          <p:nvPr>
            <p:ph idx="1"/>
          </p:nvPr>
        </p:nvSpPr>
        <p:spPr>
          <a:xfrm>
            <a:off x="1104900" y="2205038"/>
            <a:ext cx="4405314" cy="4119561"/>
          </a:xfrm>
        </p:spPr>
        <p:txBody>
          <a:bodyPr vert="horz" lIns="91440" tIns="45720" rIns="91440" bIns="45720" rtlCol="0">
            <a:normAutofit/>
          </a:bodyPr>
          <a:lstStyle/>
          <a:p>
            <a:r>
              <a:rPr lang="en-US"/>
              <a:t>Sign into GitHub using either your username or email address and password or create a GitHub account using your email address.</a:t>
            </a:r>
          </a:p>
        </p:txBody>
      </p:sp>
      <p:cxnSp>
        <p:nvCxnSpPr>
          <p:cNvPr id="12" name="Straight Connector 11">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application&#10;&#10;Description automatically generated">
            <a:extLst>
              <a:ext uri="{FF2B5EF4-FFF2-40B4-BE49-F238E27FC236}">
                <a16:creationId xmlns:a16="http://schemas.microsoft.com/office/drawing/2014/main" id="{93715FB9-45FD-4131-9E80-AFCC9E847FCB}"/>
              </a:ext>
            </a:extLst>
          </p:cNvPr>
          <p:cNvPicPr>
            <a:picLocks noChangeAspect="1"/>
          </p:cNvPicPr>
          <p:nvPr/>
        </p:nvPicPr>
        <p:blipFill>
          <a:blip r:embed="rId2"/>
          <a:stretch>
            <a:fillRect/>
          </a:stretch>
        </p:blipFill>
        <p:spPr>
          <a:xfrm>
            <a:off x="6096001" y="745046"/>
            <a:ext cx="5562600" cy="5367908"/>
          </a:xfrm>
          <a:prstGeom prst="rect">
            <a:avLst/>
          </a:prstGeom>
        </p:spPr>
      </p:pic>
    </p:spTree>
    <p:extLst>
      <p:ext uri="{BB962C8B-B14F-4D97-AF65-F5344CB8AC3E}">
        <p14:creationId xmlns:p14="http://schemas.microsoft.com/office/powerpoint/2010/main" val="357760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02D5-DA4D-4C70-BC68-41B9590C4F57}"/>
              </a:ext>
            </a:extLst>
          </p:cNvPr>
          <p:cNvSpPr>
            <a:spLocks noGrp="1"/>
          </p:cNvSpPr>
          <p:nvPr>
            <p:ph type="title"/>
          </p:nvPr>
        </p:nvSpPr>
        <p:spPr/>
        <p:txBody>
          <a:bodyPr/>
          <a:lstStyle/>
          <a:p>
            <a:r>
              <a:rPr lang="en-US"/>
              <a:t>Step Three</a:t>
            </a:r>
          </a:p>
        </p:txBody>
      </p:sp>
      <p:sp>
        <p:nvSpPr>
          <p:cNvPr id="3" name="Content Placeholder 2">
            <a:extLst>
              <a:ext uri="{FF2B5EF4-FFF2-40B4-BE49-F238E27FC236}">
                <a16:creationId xmlns:a16="http://schemas.microsoft.com/office/drawing/2014/main" id="{18A65B45-8856-4034-9E56-C48D44AB6056}"/>
              </a:ext>
            </a:extLst>
          </p:cNvPr>
          <p:cNvSpPr>
            <a:spLocks noGrp="1"/>
          </p:cNvSpPr>
          <p:nvPr>
            <p:ph idx="1"/>
          </p:nvPr>
        </p:nvSpPr>
        <p:spPr/>
        <p:txBody>
          <a:bodyPr vert="horz" lIns="91440" tIns="45720" rIns="91440" bIns="45720" rtlCol="0" anchor="t">
            <a:normAutofit/>
          </a:bodyPr>
          <a:lstStyle/>
          <a:p>
            <a:r>
              <a:rPr lang="en-US"/>
              <a:t>Once you are logged in, click the dropdown menu next to the plus (+) sign in the upper right corner of the webpage and click "New Repository."</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7248ADF3-0CC2-4C77-88CD-1937C6F7C1EA}"/>
              </a:ext>
            </a:extLst>
          </p:cNvPr>
          <p:cNvPicPr>
            <a:picLocks noChangeAspect="1"/>
          </p:cNvPicPr>
          <p:nvPr/>
        </p:nvPicPr>
        <p:blipFill>
          <a:blip r:embed="rId2"/>
          <a:stretch>
            <a:fillRect/>
          </a:stretch>
        </p:blipFill>
        <p:spPr>
          <a:xfrm>
            <a:off x="3418128" y="3087178"/>
            <a:ext cx="5542651" cy="3027152"/>
          </a:xfrm>
          <a:prstGeom prst="rect">
            <a:avLst/>
          </a:prstGeom>
        </p:spPr>
      </p:pic>
    </p:spTree>
    <p:extLst>
      <p:ext uri="{BB962C8B-B14F-4D97-AF65-F5344CB8AC3E}">
        <p14:creationId xmlns:p14="http://schemas.microsoft.com/office/powerpoint/2010/main" val="316969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9F5E-02F2-46DD-B7F4-17F922186C3F}"/>
              </a:ext>
            </a:extLst>
          </p:cNvPr>
          <p:cNvSpPr>
            <a:spLocks noGrp="1"/>
          </p:cNvSpPr>
          <p:nvPr>
            <p:ph type="title"/>
          </p:nvPr>
        </p:nvSpPr>
        <p:spPr/>
        <p:txBody>
          <a:bodyPr/>
          <a:lstStyle/>
          <a:p>
            <a:r>
              <a:rPr lang="en-US"/>
              <a:t>Step Four</a:t>
            </a:r>
          </a:p>
        </p:txBody>
      </p:sp>
      <p:sp>
        <p:nvSpPr>
          <p:cNvPr id="3" name="Content Placeholder 2">
            <a:extLst>
              <a:ext uri="{FF2B5EF4-FFF2-40B4-BE49-F238E27FC236}">
                <a16:creationId xmlns:a16="http://schemas.microsoft.com/office/drawing/2014/main" id="{96C0D81A-540E-4786-85CC-47A0B15534E3}"/>
              </a:ext>
            </a:extLst>
          </p:cNvPr>
          <p:cNvSpPr>
            <a:spLocks noGrp="1"/>
          </p:cNvSpPr>
          <p:nvPr>
            <p:ph idx="1"/>
          </p:nvPr>
        </p:nvSpPr>
        <p:spPr/>
        <p:txBody>
          <a:bodyPr vert="horz" lIns="91440" tIns="45720" rIns="91440" bIns="45720" rtlCol="0" anchor="t">
            <a:normAutofit/>
          </a:bodyPr>
          <a:lstStyle/>
          <a:p>
            <a:r>
              <a:rPr lang="en-US"/>
              <a:t>Enter in a name for your repository, as well as a description if you so choose.</a:t>
            </a:r>
          </a:p>
        </p:txBody>
      </p:sp>
      <p:pic>
        <p:nvPicPr>
          <p:cNvPr id="4" name="Picture 4" descr="Graphical user interface, text, application&#10;&#10;Description automatically generated">
            <a:extLst>
              <a:ext uri="{FF2B5EF4-FFF2-40B4-BE49-F238E27FC236}">
                <a16:creationId xmlns:a16="http://schemas.microsoft.com/office/drawing/2014/main" id="{0EBC1649-BF1D-412F-902D-024DBCFCAC64}"/>
              </a:ext>
            </a:extLst>
          </p:cNvPr>
          <p:cNvPicPr>
            <a:picLocks noChangeAspect="1"/>
          </p:cNvPicPr>
          <p:nvPr/>
        </p:nvPicPr>
        <p:blipFill>
          <a:blip r:embed="rId2"/>
          <a:stretch>
            <a:fillRect/>
          </a:stretch>
        </p:blipFill>
        <p:spPr>
          <a:xfrm>
            <a:off x="1015042" y="3061003"/>
            <a:ext cx="10737011" cy="2432520"/>
          </a:xfrm>
          <a:prstGeom prst="rect">
            <a:avLst/>
          </a:prstGeom>
        </p:spPr>
      </p:pic>
    </p:spTree>
    <p:extLst>
      <p:ext uri="{BB962C8B-B14F-4D97-AF65-F5344CB8AC3E}">
        <p14:creationId xmlns:p14="http://schemas.microsoft.com/office/powerpoint/2010/main" val="355302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E8A2-3207-4DBA-B1D7-0F528B642703}"/>
              </a:ext>
            </a:extLst>
          </p:cNvPr>
          <p:cNvSpPr>
            <a:spLocks noGrp="1"/>
          </p:cNvSpPr>
          <p:nvPr>
            <p:ph type="title"/>
          </p:nvPr>
        </p:nvSpPr>
        <p:spPr/>
        <p:txBody>
          <a:bodyPr/>
          <a:lstStyle/>
          <a:p>
            <a:r>
              <a:rPr lang="en-US"/>
              <a:t>Step Five</a:t>
            </a:r>
          </a:p>
        </p:txBody>
      </p:sp>
      <p:sp>
        <p:nvSpPr>
          <p:cNvPr id="3" name="Content Placeholder 2">
            <a:extLst>
              <a:ext uri="{FF2B5EF4-FFF2-40B4-BE49-F238E27FC236}">
                <a16:creationId xmlns:a16="http://schemas.microsoft.com/office/drawing/2014/main" id="{E9B3143E-8C26-426B-BA08-CC9E5BC4FA1B}"/>
              </a:ext>
            </a:extLst>
          </p:cNvPr>
          <p:cNvSpPr>
            <a:spLocks noGrp="1"/>
          </p:cNvSpPr>
          <p:nvPr>
            <p:ph idx="1"/>
          </p:nvPr>
        </p:nvSpPr>
        <p:spPr/>
        <p:txBody>
          <a:bodyPr vert="horz" lIns="91440" tIns="45720" rIns="91440" bIns="45720" rtlCol="0" anchor="t">
            <a:normAutofit/>
          </a:bodyPr>
          <a:lstStyle/>
          <a:p>
            <a:r>
              <a:rPr lang="en-US"/>
              <a:t>Select a visibility setting for your repository. You can select "Public" in which anyone can see the contents of your repository, "Internal" in which only members of your organization may see the contents (if an organiztion is connected), and "Private" in which you choose who gets to see the contents.</a:t>
            </a:r>
          </a:p>
        </p:txBody>
      </p:sp>
      <p:pic>
        <p:nvPicPr>
          <p:cNvPr id="4" name="Picture 4" descr="Graphical user interface, text, application, email&#10;&#10;Description automatically generated">
            <a:extLst>
              <a:ext uri="{FF2B5EF4-FFF2-40B4-BE49-F238E27FC236}">
                <a16:creationId xmlns:a16="http://schemas.microsoft.com/office/drawing/2014/main" id="{FB411406-F1B5-43B0-99D3-9F5E3952B9DE}"/>
              </a:ext>
            </a:extLst>
          </p:cNvPr>
          <p:cNvPicPr>
            <a:picLocks noChangeAspect="1"/>
          </p:cNvPicPr>
          <p:nvPr/>
        </p:nvPicPr>
        <p:blipFill>
          <a:blip r:embed="rId2"/>
          <a:stretch>
            <a:fillRect/>
          </a:stretch>
        </p:blipFill>
        <p:spPr>
          <a:xfrm>
            <a:off x="439948" y="3669488"/>
            <a:ext cx="11125200" cy="2178835"/>
          </a:xfrm>
          <a:prstGeom prst="rect">
            <a:avLst/>
          </a:prstGeom>
        </p:spPr>
      </p:pic>
    </p:spTree>
    <p:extLst>
      <p:ext uri="{BB962C8B-B14F-4D97-AF65-F5344CB8AC3E}">
        <p14:creationId xmlns:p14="http://schemas.microsoft.com/office/powerpoint/2010/main" val="44571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1554-4F5F-43AD-9CB6-284BBB6BE96B}"/>
              </a:ext>
            </a:extLst>
          </p:cNvPr>
          <p:cNvSpPr>
            <a:spLocks noGrp="1"/>
          </p:cNvSpPr>
          <p:nvPr>
            <p:ph type="title"/>
          </p:nvPr>
        </p:nvSpPr>
        <p:spPr/>
        <p:txBody>
          <a:bodyPr/>
          <a:lstStyle/>
          <a:p>
            <a:r>
              <a:rPr lang="en-US"/>
              <a:t>Step Six</a:t>
            </a:r>
          </a:p>
        </p:txBody>
      </p:sp>
      <p:sp>
        <p:nvSpPr>
          <p:cNvPr id="3" name="Content Placeholder 2">
            <a:extLst>
              <a:ext uri="{FF2B5EF4-FFF2-40B4-BE49-F238E27FC236}">
                <a16:creationId xmlns:a16="http://schemas.microsoft.com/office/drawing/2014/main" id="{6BDF2CFC-5076-4BA8-A84D-66C285FB9E09}"/>
              </a:ext>
            </a:extLst>
          </p:cNvPr>
          <p:cNvSpPr>
            <a:spLocks noGrp="1"/>
          </p:cNvSpPr>
          <p:nvPr>
            <p:ph idx="1"/>
          </p:nvPr>
        </p:nvSpPr>
        <p:spPr/>
        <p:txBody>
          <a:bodyPr vert="horz" lIns="91440" tIns="45720" rIns="91440" bIns="45720" rtlCol="0" anchor="t">
            <a:normAutofit/>
          </a:bodyPr>
          <a:lstStyle/>
          <a:p>
            <a:r>
              <a:rPr lang="en-US"/>
              <a:t>Check the box that reads "Initialize this repository with a README."  This allows you to add a file containing instructions about the repository created for other people who might use it.</a:t>
            </a:r>
          </a:p>
        </p:txBody>
      </p:sp>
      <p:pic>
        <p:nvPicPr>
          <p:cNvPr id="4" name="Picture 4" descr="Graphical user interface, text, application, email&#10;&#10;Description automatically generated">
            <a:extLst>
              <a:ext uri="{FF2B5EF4-FFF2-40B4-BE49-F238E27FC236}">
                <a16:creationId xmlns:a16="http://schemas.microsoft.com/office/drawing/2014/main" id="{7FA027EE-266E-4D75-A834-4F51C514762D}"/>
              </a:ext>
            </a:extLst>
          </p:cNvPr>
          <p:cNvPicPr>
            <a:picLocks noChangeAspect="1"/>
          </p:cNvPicPr>
          <p:nvPr/>
        </p:nvPicPr>
        <p:blipFill>
          <a:blip r:embed="rId2"/>
          <a:stretch>
            <a:fillRect/>
          </a:stretch>
        </p:blipFill>
        <p:spPr>
          <a:xfrm>
            <a:off x="669986" y="3276676"/>
            <a:ext cx="11268974" cy="1713631"/>
          </a:xfrm>
          <a:prstGeom prst="rect">
            <a:avLst/>
          </a:prstGeom>
        </p:spPr>
      </p:pic>
    </p:spTree>
    <p:extLst>
      <p:ext uri="{BB962C8B-B14F-4D97-AF65-F5344CB8AC3E}">
        <p14:creationId xmlns:p14="http://schemas.microsoft.com/office/powerpoint/2010/main" val="20614466"/>
      </p:ext>
    </p:extLst>
  </p:cSld>
  <p:clrMapOvr>
    <a:masterClrMapping/>
  </p:clrMapOvr>
</p:sld>
</file>

<file path=ppt/theme/theme1.xml><?xml version="1.0" encoding="utf-8"?>
<a:theme xmlns:a="http://schemas.openxmlformats.org/drawingml/2006/main" name="AngleLinesVTI">
  <a:themeElements>
    <a:clrScheme name="AnalogousFromDarkSeedLeftStep">
      <a:dk1>
        <a:srgbClr val="000000"/>
      </a:dk1>
      <a:lt1>
        <a:srgbClr val="FFFFFF"/>
      </a:lt1>
      <a:dk2>
        <a:srgbClr val="301B27"/>
      </a:dk2>
      <a:lt2>
        <a:srgbClr val="F0F3F3"/>
      </a:lt2>
      <a:accent1>
        <a:srgbClr val="C34D5C"/>
      </a:accent1>
      <a:accent2>
        <a:srgbClr val="B13B7B"/>
      </a:accent2>
      <a:accent3>
        <a:srgbClr val="C34DBF"/>
      </a:accent3>
      <a:accent4>
        <a:srgbClr val="853BB1"/>
      </a:accent4>
      <a:accent5>
        <a:srgbClr val="654DC3"/>
      </a:accent5>
      <a:accent6>
        <a:srgbClr val="3B54B1"/>
      </a:accent6>
      <a:hlink>
        <a:srgbClr val="7F54C6"/>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AngleLinesVTI</vt:lpstr>
      <vt:lpstr>Setting Up a GitHub Repository</vt:lpstr>
      <vt:lpstr>Reflection</vt:lpstr>
      <vt:lpstr>Research Methods</vt:lpstr>
      <vt:lpstr>Step One</vt:lpstr>
      <vt:lpstr>Step Two</vt:lpstr>
      <vt:lpstr>Step Three</vt:lpstr>
      <vt:lpstr>Step Four</vt:lpstr>
      <vt:lpstr>Step Five</vt:lpstr>
      <vt:lpstr>Step Six</vt:lpstr>
      <vt:lpstr>Step Seven</vt:lpstr>
      <vt:lpstr>Questions</vt:lpstr>
      <vt:lpstr>Post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348</cp:revision>
  <dcterms:created xsi:type="dcterms:W3CDTF">2021-03-03T20:14:32Z</dcterms:created>
  <dcterms:modified xsi:type="dcterms:W3CDTF">2021-05-06T14:03:36Z</dcterms:modified>
</cp:coreProperties>
</file>