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9" r:id="rId13"/>
    <p:sldId id="272" r:id="rId14"/>
    <p:sldId id="273" r:id="rId15"/>
    <p:sldId id="291" r:id="rId16"/>
    <p:sldId id="292" r:id="rId17"/>
    <p:sldId id="293" r:id="rId18"/>
    <p:sldId id="28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27" r:id="rId34"/>
    <p:sldId id="328" r:id="rId35"/>
    <p:sldId id="326" r:id="rId36"/>
    <p:sldId id="308" r:id="rId37"/>
    <p:sldId id="310" r:id="rId38"/>
    <p:sldId id="311" r:id="rId39"/>
    <p:sldId id="312" r:id="rId40"/>
    <p:sldId id="313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94679"/>
  </p:normalViewPr>
  <p:slideViewPr>
    <p:cSldViewPr snapToGrid="0" snapToObjects="1">
      <p:cViewPr varScale="1">
        <p:scale>
          <a:sx n="87" d="100"/>
          <a:sy n="87" d="100"/>
        </p:scale>
        <p:origin x="7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nagement:8080/" TargetMode="External"/><Relationship Id="rId2" Type="http://schemas.openxmlformats.org/officeDocument/2006/relationships/hyperlink" Target="http://localhost:8083/driv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6/hrpages" TargetMode="External"/><Relationship Id="rId4" Type="http://schemas.openxmlformats.org/officeDocument/2006/relationships/hyperlink" Target="http://localhost:8085/hr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kubernetes-sigs/metrics-server/releases/download/v0.3.6/components.ya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h-hr:8080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hTAXI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571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Bounded Context</a:t>
            </a:r>
            <a:endParaRPr kumimoji="1" lang="ko-KR" altLang="en-US" sz="4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95313" y="2825091"/>
            <a:ext cx="763662" cy="1257300"/>
            <a:chOff x="194792" y="1921761"/>
            <a:chExt cx="1300163" cy="1257300"/>
          </a:xfrm>
        </p:grpSpPr>
        <p:sp>
          <p:nvSpPr>
            <p:cNvPr id="39" name="직사각형 3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/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4668804" y="2767932"/>
            <a:ext cx="1120351" cy="8234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90941" y="4049802"/>
            <a:ext cx="814952" cy="1063341"/>
            <a:chOff x="194792" y="1921761"/>
            <a:chExt cx="1300163" cy="1257300"/>
          </a:xfrm>
        </p:grpSpPr>
        <p:sp>
          <p:nvSpPr>
            <p:cNvPr id="49" name="직사각형 4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1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0"/>
            <p:cNvCxnSpPr>
              <a:stCxn id="5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6438288" y="2333699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38288" y="3120831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38288" y="3882589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38288" y="4657076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409351" y="2386392"/>
            <a:ext cx="919375" cy="80336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68438" y="3502370"/>
            <a:ext cx="919375" cy="80336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64564" y="2371692"/>
            <a:ext cx="919375" cy="803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8446346" y="2738846"/>
            <a:ext cx="814952" cy="910941"/>
            <a:chOff x="194792" y="1921761"/>
            <a:chExt cx="1300163" cy="1257300"/>
          </a:xfrm>
        </p:grpSpPr>
        <p:sp>
          <p:nvSpPr>
            <p:cNvPr id="63" name="직사각형 6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20"/>
            <p:cNvCxnSpPr>
              <a:stCxn id="6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/>
          <p:cNvSpPr/>
          <p:nvPr/>
        </p:nvSpPr>
        <p:spPr>
          <a:xfrm>
            <a:off x="9639781" y="2788154"/>
            <a:ext cx="982930" cy="12144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11444" y="2386392"/>
            <a:ext cx="950283" cy="89490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70531" y="3813266"/>
            <a:ext cx="950283" cy="89490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73337" y="2371692"/>
            <a:ext cx="950283" cy="894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73337" y="3796416"/>
            <a:ext cx="950283" cy="894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014427" y="3053330"/>
            <a:ext cx="785168" cy="1255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96421" y="2545080"/>
            <a:ext cx="1120201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7680" y="1690688"/>
            <a:ext cx="3420164" cy="332022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89760" y="173933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4372906" y="1690689"/>
            <a:ext cx="3435154" cy="380485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241080" y="173933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8301661" y="1689736"/>
            <a:ext cx="3282128" cy="309599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9571043" y="1738386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0664" y="5605272"/>
            <a:ext cx="108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도메인 서열 분리 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</a:p>
          <a:p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- 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 err="1" smtClean="0">
                <a:solidFill>
                  <a:srgbClr val="24292E"/>
                </a:solidFill>
                <a:latin typeface="+mn-ea"/>
              </a:rPr>
              <a:t>Core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Management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: 없어서는 안될 핵심 서비스이며, 연결 </a:t>
            </a:r>
            <a:r>
              <a:rPr lang="ko-KR" altLang="ko-KR" sz="1000" dirty="0" err="1">
                <a:solidFill>
                  <a:srgbClr val="24292E"/>
                </a:solidFill>
                <a:latin typeface="+mn-ea"/>
              </a:rPr>
              <a:t>Up-time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 SLA 수준을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99.99%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목표,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1주일 1회 미만 </a:t>
            </a:r>
            <a:endParaRPr lang="en-US" altLang="ko-KR" sz="1000" dirty="0" smtClean="0">
              <a:solidFill>
                <a:srgbClr val="24292E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 err="1" smtClean="0">
                <a:solidFill>
                  <a:srgbClr val="24292E"/>
                </a:solidFill>
                <a:latin typeface="+mn-ea"/>
              </a:rPr>
              <a:t>Supporting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000" dirty="0" err="1" smtClean="0">
                <a:solidFill>
                  <a:srgbClr val="24292E"/>
                </a:solidFill>
                <a:latin typeface="+mn-ea"/>
              </a:rPr>
              <a:t>Order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: 경쟁력을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내기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위한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서비스이며, SLA 수준은 연간 80% 이상 </a:t>
            </a:r>
            <a:r>
              <a:rPr lang="ko-KR" altLang="ko-KR" sz="1000" dirty="0" err="1">
                <a:solidFill>
                  <a:srgbClr val="24292E"/>
                </a:solidFill>
                <a:latin typeface="+mn-ea"/>
              </a:rPr>
              <a:t>uptime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 목표,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각 팀의 자율이나 표준 스프린트 주기가 1주일 이므로 1주일 1회 이상을 기준으로 함. </a:t>
            </a:r>
            <a:endParaRPr lang="en-US" altLang="ko-KR" sz="1000" dirty="0" smtClean="0">
              <a:solidFill>
                <a:srgbClr val="24292E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General </a:t>
            </a:r>
            <a:r>
              <a:rPr lang="ko-KR" altLang="ko-KR" sz="10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000" dirty="0" err="1" smtClean="0">
                <a:solidFill>
                  <a:srgbClr val="24292E"/>
                </a:solidFill>
                <a:latin typeface="+mn-ea"/>
              </a:rPr>
              <a:t>Driver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ko-KR" sz="1000" dirty="0" err="1">
                <a:solidFill>
                  <a:srgbClr val="24292E"/>
                </a:solidFill>
                <a:latin typeface="+mn-ea"/>
              </a:rPr>
              <a:t>Order의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 상태를 수신하고, 요청에 대한 승인/거절을 진행하는 서비스이며, SLA 수준은 연간 80% 이상 </a:t>
            </a:r>
            <a:r>
              <a:rPr lang="ko-KR" altLang="ko-KR" sz="1000" dirty="0" err="1">
                <a:solidFill>
                  <a:srgbClr val="24292E"/>
                </a:solidFill>
                <a:latin typeface="+mn-ea"/>
              </a:rPr>
              <a:t>uptime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 목표,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0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0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000" dirty="0">
                <a:solidFill>
                  <a:srgbClr val="24292E"/>
                </a:solidFill>
                <a:latin typeface="+mn-ea"/>
              </a:rPr>
              <a:t>각 팀의 자율이나 표준 스프린트 주기가 1주일 이므로 1주일 1회 이상을 기준으로 함</a:t>
            </a:r>
            <a:r>
              <a:rPr lang="ko-KR" altLang="ko-KR" sz="1000" dirty="0">
                <a:latin typeface="+mn-ea"/>
              </a:rPr>
              <a:t> </a:t>
            </a:r>
          </a:p>
          <a:p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118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Policy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(</a:t>
            </a:r>
            <a:r>
              <a:rPr kumimoji="1" lang="ko-KR" altLang="en-US" sz="4000" dirty="0" smtClean="0"/>
              <a:t>괄호 </a:t>
            </a:r>
            <a:r>
              <a:rPr kumimoji="1" lang="en-US" altLang="ko-KR" sz="4000" dirty="0" smtClean="0"/>
              <a:t>-</a:t>
            </a:r>
            <a:r>
              <a:rPr kumimoji="1" lang="ko-KR" altLang="en-US" sz="4000" dirty="0" smtClean="0"/>
              <a:t> 수행주체</a:t>
            </a:r>
            <a:r>
              <a:rPr kumimoji="1" lang="en-US" altLang="ko-KR" sz="4000" dirty="0" smtClean="0"/>
              <a:t>)</a:t>
            </a:r>
            <a:endParaRPr kumimoji="1" lang="ko-KR" altLang="en-US" sz="40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527995" y="2489146"/>
            <a:ext cx="763662" cy="807412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6928815" y="2171489"/>
            <a:ext cx="814952" cy="764360"/>
            <a:chOff x="194792" y="1921761"/>
            <a:chExt cx="1300163" cy="1257300"/>
          </a:xfrm>
        </p:grpSpPr>
        <p:sp>
          <p:nvSpPr>
            <p:cNvPr id="54" name="직사각형 5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0"/>
            <p:cNvCxnSpPr>
              <a:stCxn id="5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8525490" y="235608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25490" y="3143217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25490" y="390497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5490" y="4679462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43205" y="498217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2292" y="580554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14797" y="5778612"/>
            <a:ext cx="919375" cy="569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560381" y="5108774"/>
            <a:ext cx="814952" cy="910941"/>
            <a:chOff x="194792" y="1921761"/>
            <a:chExt cx="1300163" cy="1257300"/>
          </a:xfrm>
        </p:grpSpPr>
        <p:sp>
          <p:nvSpPr>
            <p:cNvPr id="68" name="직사각형 6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20"/>
            <p:cNvCxnSpPr>
              <a:stCxn id="6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2773635" y="4823291"/>
            <a:ext cx="982930" cy="114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4126" y="2095684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03213" y="3175086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06019" y="2080984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06019" y="3158236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47109" y="2314566"/>
            <a:ext cx="785168" cy="10494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83623" y="2567466"/>
            <a:ext cx="1120201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3167" y="1500188"/>
            <a:ext cx="4468860" cy="24625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65248" y="154883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462252" y="1689736"/>
            <a:ext cx="4211610" cy="42399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328282" y="176172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978320" y="4285519"/>
            <a:ext cx="4453707" cy="22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704897" y="4334169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4299523" y="1876590"/>
            <a:ext cx="987956" cy="477763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58588" y="3127770"/>
            <a:ext cx="900851" cy="46952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60335" y="4703501"/>
            <a:ext cx="900851" cy="480454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요청접수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(Driver)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260335" y="5649511"/>
            <a:ext cx="900851" cy="44842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요청거절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Driver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339448" y="2056131"/>
            <a:ext cx="1203615" cy="516869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요청 </a:t>
            </a:r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상태관리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(Management)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235066" y="5142618"/>
            <a:ext cx="1249509" cy="429226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 취소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Management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527995" y="2489146"/>
            <a:ext cx="763662" cy="807412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6928815" y="2171489"/>
            <a:ext cx="814952" cy="764360"/>
            <a:chOff x="194792" y="1921761"/>
            <a:chExt cx="1300163" cy="1257300"/>
          </a:xfrm>
        </p:grpSpPr>
        <p:sp>
          <p:nvSpPr>
            <p:cNvPr id="54" name="직사각형 5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0"/>
            <p:cNvCxnSpPr>
              <a:stCxn id="5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8525490" y="235608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25490" y="3143217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25490" y="390497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5490" y="4679462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43205" y="498217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2292" y="580554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14797" y="5778612"/>
            <a:ext cx="919375" cy="569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560381" y="5108774"/>
            <a:ext cx="814952" cy="910941"/>
            <a:chOff x="194792" y="1921761"/>
            <a:chExt cx="1300163" cy="1257300"/>
          </a:xfrm>
        </p:grpSpPr>
        <p:sp>
          <p:nvSpPr>
            <p:cNvPr id="68" name="직사각형 6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20"/>
            <p:cNvCxnSpPr>
              <a:stCxn id="6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2773635" y="4823291"/>
            <a:ext cx="982930" cy="114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4126" y="2095684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03213" y="3175086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06019" y="2080984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06019" y="3158236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47109" y="2314566"/>
            <a:ext cx="785168" cy="10494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83623" y="2567466"/>
            <a:ext cx="1048063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3167" y="1500188"/>
            <a:ext cx="3956303" cy="24625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65248" y="154883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014943" y="1689736"/>
            <a:ext cx="4658919" cy="42399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328282" y="176172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978320" y="4285519"/>
            <a:ext cx="3941151" cy="22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704897" y="4334169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6755811" y="3076797"/>
            <a:ext cx="987956" cy="477763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16963" y="4353228"/>
            <a:ext cx="900851" cy="46952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538002" y="1918170"/>
            <a:ext cx="900851" cy="480454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요청접수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(Driver)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479012" y="3353901"/>
            <a:ext cx="900851" cy="44842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요청거절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Driver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40152" y="3695508"/>
            <a:ext cx="1203615" cy="516869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요청 </a:t>
            </a:r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상태관리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(Management)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709760" y="4707151"/>
            <a:ext cx="1249509" cy="429226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 취소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Management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75" idx="3"/>
            <a:endCxn id="129" idx="1"/>
          </p:cNvCxnSpPr>
          <p:nvPr/>
        </p:nvCxnSpPr>
        <p:spPr>
          <a:xfrm>
            <a:off x="4494409" y="2343291"/>
            <a:ext cx="2261402" cy="972388"/>
          </a:xfrm>
          <a:prstGeom prst="bentConnector3">
            <a:avLst>
              <a:gd name="adj1" fmla="val 50000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60" idx="3"/>
            <a:endCxn id="66" idx="2"/>
          </p:cNvCxnSpPr>
          <p:nvPr/>
        </p:nvCxnSpPr>
        <p:spPr>
          <a:xfrm flipH="1">
            <a:off x="2574485" y="2670410"/>
            <a:ext cx="7071356" cy="3677549"/>
          </a:xfrm>
          <a:prstGeom prst="bentConnector4">
            <a:avLst>
              <a:gd name="adj1" fmla="val -10942"/>
              <a:gd name="adj2" fmla="val 105260"/>
            </a:avLst>
          </a:prstGeom>
          <a:ln w="158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76" idx="3"/>
            <a:endCxn id="130" idx="1"/>
          </p:cNvCxnSpPr>
          <p:nvPr/>
        </p:nvCxnSpPr>
        <p:spPr>
          <a:xfrm>
            <a:off x="4453496" y="3422693"/>
            <a:ext cx="2363467" cy="1165299"/>
          </a:xfrm>
          <a:prstGeom prst="bentConnector3">
            <a:avLst>
              <a:gd name="adj1" fmla="val 50000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4" idx="3"/>
            <a:endCxn id="133" idx="1"/>
          </p:cNvCxnSpPr>
          <p:nvPr/>
        </p:nvCxnSpPr>
        <p:spPr>
          <a:xfrm flipV="1">
            <a:off x="4462580" y="3953943"/>
            <a:ext cx="2077572" cy="1312906"/>
          </a:xfrm>
          <a:prstGeom prst="bentConnector3">
            <a:avLst>
              <a:gd name="adj1" fmla="val 47884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65" idx="3"/>
            <a:endCxn id="133" idx="1"/>
          </p:cNvCxnSpPr>
          <p:nvPr/>
        </p:nvCxnSpPr>
        <p:spPr>
          <a:xfrm flipV="1">
            <a:off x="4421667" y="3953943"/>
            <a:ext cx="2118485" cy="2136276"/>
          </a:xfrm>
          <a:prstGeom prst="bentConnector3">
            <a:avLst>
              <a:gd name="adj1" fmla="val 40454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63" idx="3"/>
            <a:endCxn id="136" idx="1"/>
          </p:cNvCxnSpPr>
          <p:nvPr/>
        </p:nvCxnSpPr>
        <p:spPr>
          <a:xfrm flipH="1" flipV="1">
            <a:off x="1709760" y="4921764"/>
            <a:ext cx="7936081" cy="72023"/>
          </a:xfrm>
          <a:prstGeom prst="bentConnector5">
            <a:avLst>
              <a:gd name="adj1" fmla="val -2881"/>
              <a:gd name="adj2" fmla="val -2285881"/>
              <a:gd name="adj3" fmla="val 102881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62" idx="3"/>
            <a:endCxn id="132" idx="1"/>
          </p:cNvCxnSpPr>
          <p:nvPr/>
        </p:nvCxnSpPr>
        <p:spPr>
          <a:xfrm flipH="1" flipV="1">
            <a:off x="1479012" y="3578114"/>
            <a:ext cx="8166829" cy="641186"/>
          </a:xfrm>
          <a:prstGeom prst="bentConnector5">
            <a:avLst>
              <a:gd name="adj1" fmla="val -6244"/>
              <a:gd name="adj2" fmla="val 431380"/>
              <a:gd name="adj3" fmla="val 102799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61" idx="3"/>
            <a:endCxn id="131" idx="0"/>
          </p:cNvCxnSpPr>
          <p:nvPr/>
        </p:nvCxnSpPr>
        <p:spPr>
          <a:xfrm flipH="1" flipV="1">
            <a:off x="1988428" y="1918170"/>
            <a:ext cx="7657413" cy="1539372"/>
          </a:xfrm>
          <a:prstGeom prst="bentConnector4">
            <a:avLst>
              <a:gd name="adj1" fmla="val -3100"/>
              <a:gd name="adj2" fmla="val 120562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986187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Policy </a:t>
            </a:r>
            <a:r>
              <a:rPr kumimoji="1" lang="ko-KR" altLang="en-US" sz="4000" dirty="0" smtClean="0"/>
              <a:t>를 수행주체로 이동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923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6" y="1426551"/>
            <a:ext cx="10687050" cy="520065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74032" y="395654"/>
            <a:ext cx="10515600" cy="79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smtClean="0"/>
              <a:t>기능 요구사항 </a:t>
            </a:r>
            <a:r>
              <a:rPr kumimoji="1" lang="en-US" altLang="ko-KR" sz="4000" dirty="0" smtClean="0"/>
              <a:t>coverage</a:t>
            </a:r>
            <a:endParaRPr kumimoji="1"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720137" y="5534909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요구사항별로 모든 나래이션이 가능한지 검증함</a:t>
            </a:r>
            <a:endParaRPr kumimoji="1" lang="en-US" altLang="ko-KR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기능 요구사항별로 패스 표시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(1)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137" y="5864469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고객이 택시를 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한다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09092" y="2382714"/>
            <a:ext cx="650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(2)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372100"/>
            <a:ext cx="8463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Management </a:t>
            </a:r>
            <a:r>
              <a:rPr lang="ko-KR" altLang="en-US" dirty="0"/>
              <a:t>에서 호출을 받아서 택시 기사에서 체크할 것을 요청한다</a:t>
            </a:r>
            <a:r>
              <a:rPr lang="en-US" altLang="ko-KR" dirty="0"/>
              <a:t>.(Sync)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택시 </a:t>
            </a:r>
            <a:r>
              <a:rPr lang="ko-KR" altLang="en-US" dirty="0"/>
              <a:t>기사는 받은 호출을 수락하거나 거절한다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4. Management</a:t>
            </a:r>
            <a:r>
              <a:rPr lang="ko-KR" altLang="en-US" dirty="0"/>
              <a:t>에서 변경사항을 접수 받는다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호출 </a:t>
            </a:r>
            <a:r>
              <a:rPr lang="ko-KR" altLang="en-US" dirty="0"/>
              <a:t>수락 시 고객에게 호출되었음을 공유한다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호출 </a:t>
            </a:r>
            <a:r>
              <a:rPr lang="ko-KR" altLang="en-US" dirty="0"/>
              <a:t>거절 시 고객에게 호출 거절되었음을 공유한다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3675186" y="2387111"/>
            <a:ext cx="2901460" cy="628651"/>
          </a:xfrm>
          <a:prstGeom prst="bentConnector3">
            <a:avLst>
              <a:gd name="adj1" fmla="val 848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7104187" y="2387111"/>
            <a:ext cx="3763105" cy="628652"/>
          </a:xfrm>
          <a:prstGeom prst="bentConnector3">
            <a:avLst>
              <a:gd name="adj1" fmla="val 247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1854" y="2048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4674" y="26464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9682531" y="2683851"/>
            <a:ext cx="1147394" cy="553913"/>
          </a:xfrm>
          <a:prstGeom prst="bentConnector3">
            <a:avLst>
              <a:gd name="adj1" fmla="val 611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V="1">
            <a:off x="5460027" y="2387110"/>
            <a:ext cx="5503982" cy="1173769"/>
          </a:xfrm>
          <a:prstGeom prst="bentConnector3">
            <a:avLst>
              <a:gd name="adj1" fmla="val -38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377534" y="2420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5400000" flipH="1" flipV="1">
            <a:off x="5339686" y="3020746"/>
            <a:ext cx="627541" cy="386863"/>
          </a:xfrm>
          <a:prstGeom prst="bentConnector3">
            <a:avLst>
              <a:gd name="adj1" fmla="val 1004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55729" y="31036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5" name="꺾인 연결선 64"/>
          <p:cNvCxnSpPr/>
          <p:nvPr/>
        </p:nvCxnSpPr>
        <p:spPr>
          <a:xfrm rot="10800000">
            <a:off x="914402" y="1787064"/>
            <a:ext cx="6117334" cy="435053"/>
          </a:xfrm>
          <a:prstGeom prst="bentConnector3">
            <a:avLst>
              <a:gd name="adj1" fmla="val -6353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 flipH="1">
            <a:off x="702611" y="1998855"/>
            <a:ext cx="1427114" cy="985241"/>
          </a:xfrm>
          <a:prstGeom prst="bentConnector3">
            <a:avLst>
              <a:gd name="adj1" fmla="val 99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87799" y="1462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4" name="꺾인 연결선 83"/>
          <p:cNvCxnSpPr/>
          <p:nvPr/>
        </p:nvCxnSpPr>
        <p:spPr>
          <a:xfrm rot="10800000" flipV="1">
            <a:off x="2578611" y="3930163"/>
            <a:ext cx="4609189" cy="19782"/>
          </a:xfrm>
          <a:prstGeom prst="bentConnector3">
            <a:avLst>
              <a:gd name="adj1" fmla="val 422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05209" y="3625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(3)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372100"/>
            <a:ext cx="862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고객이 </a:t>
            </a:r>
            <a:r>
              <a:rPr lang="en-US" altLang="ko-KR" dirty="0"/>
              <a:t>Taxi </a:t>
            </a:r>
            <a:r>
              <a:rPr lang="ko-KR" altLang="en-US" dirty="0"/>
              <a:t>호출 예약을 취소한다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고객의 </a:t>
            </a:r>
            <a:r>
              <a:rPr lang="ko-KR" altLang="en-US" dirty="0"/>
              <a:t>예약 취소에 따라서 </a:t>
            </a:r>
            <a:r>
              <a:rPr lang="en-US" altLang="ko-KR" dirty="0"/>
              <a:t>Management </a:t>
            </a:r>
            <a:r>
              <a:rPr lang="ko-KR" altLang="en-US" dirty="0"/>
              <a:t>내역의 상태가 예약 취소로 변경된다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9. Driver</a:t>
            </a:r>
            <a:r>
              <a:rPr lang="ko-KR" altLang="en-US" dirty="0"/>
              <a:t>에게 </a:t>
            </a:r>
            <a:r>
              <a:rPr lang="ko-KR" altLang="en-US" dirty="0" err="1"/>
              <a:t>예약취소</a:t>
            </a:r>
            <a:r>
              <a:rPr lang="ko-KR" altLang="en-US" dirty="0"/>
              <a:t> 되었음을 공유 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2377440" y="4251961"/>
            <a:ext cx="6647688" cy="438912"/>
          </a:xfrm>
          <a:prstGeom prst="bentConnector3">
            <a:avLst>
              <a:gd name="adj1" fmla="val 856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1960685"/>
            <a:ext cx="7644032" cy="4101977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smtClean="0"/>
              <a:t>비기능 요구사항 </a:t>
            </a:r>
            <a:r>
              <a:rPr kumimoji="1" lang="en-US" altLang="ko-KR" sz="4000" dirty="0" smtClean="0"/>
              <a:t>coverage</a:t>
            </a:r>
            <a:endParaRPr kumimoji="1" lang="ko-KR" altLang="en-US" sz="4000" dirty="0"/>
          </a:p>
        </p:txBody>
      </p:sp>
      <p:sp>
        <p:nvSpPr>
          <p:cNvPr id="2" name="타원 1"/>
          <p:cNvSpPr/>
          <p:nvPr/>
        </p:nvSpPr>
        <p:spPr>
          <a:xfrm>
            <a:off x="8384719" y="2520745"/>
            <a:ext cx="643105" cy="338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1-1</a:t>
            </a:r>
            <a:endParaRPr kumimoji="1"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6323073" y="2459149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939107" y="252271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2028401"/>
            <a:ext cx="38753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트랜잭션</a:t>
            </a:r>
            <a:endParaRPr lang="en-US" altLang="ko-KR" sz="1400" dirty="0"/>
          </a:p>
          <a:p>
            <a:r>
              <a:rPr lang="en-US" altLang="ko-KR" sz="1400" dirty="0" smtClean="0"/>
              <a:t>  1) </a:t>
            </a:r>
            <a:r>
              <a:rPr lang="ko-KR" altLang="en-US" sz="1400" dirty="0" smtClean="0"/>
              <a:t>고객의 </a:t>
            </a:r>
            <a:r>
              <a:rPr lang="ko-KR" altLang="en-US" sz="1400" dirty="0"/>
              <a:t>예약을 기사가 수락</a:t>
            </a:r>
            <a:r>
              <a:rPr lang="en-US" altLang="ko-KR" sz="1400" dirty="0"/>
              <a:t>/</a:t>
            </a:r>
            <a:r>
              <a:rPr lang="ko-KR" altLang="en-US" sz="1400" dirty="0"/>
              <a:t>거절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동기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2) </a:t>
            </a:r>
            <a:r>
              <a:rPr lang="ko-KR" altLang="en-US" sz="1400" dirty="0" smtClean="0"/>
              <a:t>고객의 </a:t>
            </a:r>
            <a:r>
              <a:rPr lang="ko-KR" altLang="en-US" sz="1400" dirty="0"/>
              <a:t>취소에 따라서 요청 예약의 상태가 변경된다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비동기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장애격리</a:t>
            </a:r>
            <a:endParaRPr lang="en-US" altLang="ko-KR" sz="1400" dirty="0"/>
          </a:p>
          <a:p>
            <a:r>
              <a:rPr lang="en-US" altLang="ko-KR" sz="1400" dirty="0" smtClean="0"/>
              <a:t>  1) </a:t>
            </a:r>
            <a:r>
              <a:rPr lang="ko-KR" altLang="en-US" sz="1400" dirty="0" smtClean="0"/>
              <a:t>기사 </a:t>
            </a:r>
            <a:r>
              <a:rPr lang="ko-KR" altLang="en-US" sz="1400" dirty="0"/>
              <a:t>관리 서비스에 장애가 발생하더라도 고객 예약은 정상적으로 처리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/>
              <a:t>비동기</a:t>
            </a:r>
            <a:r>
              <a:rPr lang="en-US" altLang="ko-KR" sz="1400" dirty="0"/>
              <a:t> (event-driven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2) </a:t>
            </a:r>
            <a:r>
              <a:rPr lang="ko-KR" altLang="en-US" sz="1400" dirty="0" smtClean="0"/>
              <a:t>서킷 </a:t>
            </a:r>
            <a:r>
              <a:rPr lang="ko-KR" altLang="en-US" sz="1400" dirty="0" err="1"/>
              <a:t>브레이킹</a:t>
            </a:r>
            <a:r>
              <a:rPr lang="ko-KR" altLang="en-US" sz="1400" dirty="0"/>
              <a:t> 프레임워크 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istio</a:t>
            </a:r>
            <a:r>
              <a:rPr lang="en-US" altLang="ko-KR" sz="1400" dirty="0"/>
              <a:t>-injection + </a:t>
            </a:r>
            <a:r>
              <a:rPr lang="en-US" altLang="ko-KR" sz="1400" dirty="0" err="1" smtClean="0"/>
              <a:t>DestinationRule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성능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1) </a:t>
            </a:r>
            <a:r>
              <a:rPr lang="ko-KR" altLang="en-US" sz="1400" dirty="0" smtClean="0"/>
              <a:t>고객은 </a:t>
            </a:r>
            <a:r>
              <a:rPr lang="ko-KR" altLang="en-US" sz="1400" dirty="0"/>
              <a:t>본인의 예약 상태 및 이력 정보를 확인할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CQRS</a:t>
            </a:r>
          </a:p>
        </p:txBody>
      </p:sp>
      <p:sp>
        <p:nvSpPr>
          <p:cNvPr id="11" name="타원 10"/>
          <p:cNvSpPr/>
          <p:nvPr/>
        </p:nvSpPr>
        <p:spPr>
          <a:xfrm>
            <a:off x="6125506" y="4782188"/>
            <a:ext cx="643105" cy="338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1-2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673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06123" y="-3814754"/>
            <a:ext cx="481263" cy="109541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6237" y="1460050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792609" y="247673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driver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99855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1185134" y="251641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610687" y="285186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order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9695" y="310260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20214" y="265471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81888" y="316535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3004690" y="187871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1154144" y="189672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6443224" y="247673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337890" y="2512596"/>
              <a:ext cx="136796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415486" y="3384547"/>
            <a:ext cx="377123" cy="4918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550559" y="366642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060937" y="189672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6854985" y="187883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493815" y="191381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655989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641797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132672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1811903" y="401174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2027421" y="439790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803757" y="400372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5019275" y="438988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16498" y="397164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532016" y="435779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685630" y="265471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50" name="직선 화살표 연결선 49"/>
          <p:cNvCxnSpPr>
            <a:endCxn id="49" idx="0"/>
          </p:cNvCxnSpPr>
          <p:nvPr/>
        </p:nvCxnSpPr>
        <p:spPr>
          <a:xfrm flipH="1">
            <a:off x="4219560" y="189672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645102" y="3615064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3" y="6175332"/>
            <a:ext cx="475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CQRS </a:t>
            </a:r>
            <a:r>
              <a:rPr lang="ko-KR" altLang="en-US" sz="1400" dirty="0"/>
              <a:t>를 위한 </a:t>
            </a:r>
            <a:r>
              <a:rPr lang="en-US" altLang="ko-KR" sz="1400" dirty="0" err="1" smtClean="0"/>
              <a:t>orderStatus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서비스만 </a:t>
            </a:r>
            <a:r>
              <a:rPr lang="en-US" altLang="ko-KR" sz="1400" dirty="0"/>
              <a:t>DB</a:t>
            </a:r>
            <a:r>
              <a:rPr lang="ko-KR" altLang="en-US" sz="1400" dirty="0"/>
              <a:t>를 구분하여 적용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9039756" y="2476734"/>
            <a:ext cx="2484059" cy="1719275"/>
            <a:chOff x="6635414" y="2117559"/>
            <a:chExt cx="2986061" cy="1941094"/>
          </a:xfrm>
        </p:grpSpPr>
        <p:sp>
          <p:nvSpPr>
            <p:cNvPr id="42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45" name="육각형[H] 11"/>
            <p:cNvSpPr/>
            <p:nvPr/>
          </p:nvSpPr>
          <p:spPr>
            <a:xfrm>
              <a:off x="7337890" y="2512596"/>
              <a:ext cx="136796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o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rder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Status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>
            <a:endCxn id="46" idx="0"/>
          </p:cNvCxnSpPr>
          <p:nvPr/>
        </p:nvCxnSpPr>
        <p:spPr>
          <a:xfrm>
            <a:off x="9451517" y="187883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0"/>
          </p:cNvCxnSpPr>
          <p:nvPr/>
        </p:nvCxnSpPr>
        <p:spPr>
          <a:xfrm flipH="1" flipV="1">
            <a:off x="11090347" y="191381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원통[C] 69"/>
          <p:cNvSpPr/>
          <p:nvPr/>
        </p:nvSpPr>
        <p:spPr>
          <a:xfrm>
            <a:off x="9729204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hsqldb</a:t>
            </a:r>
            <a:endParaRPr kumimoji="1"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9913030" y="397164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58" name="꺾인 연결선[E] 78"/>
          <p:cNvCxnSpPr/>
          <p:nvPr/>
        </p:nvCxnSpPr>
        <p:spPr>
          <a:xfrm rot="5400000">
            <a:off x="10128548" y="435779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2536D-60D3-4C36-9810-D8642FEC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943A3-432E-491C-A269-656B4B187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82"/>
          <a:stretch/>
        </p:blipFill>
        <p:spPr>
          <a:xfrm>
            <a:off x="838200" y="1690688"/>
            <a:ext cx="10515600" cy="482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4E5607-A2A3-487C-B477-6EA72C178F99}"/>
              </a:ext>
            </a:extLst>
          </p:cNvPr>
          <p:cNvSpPr/>
          <p:nvPr/>
        </p:nvSpPr>
        <p:spPr>
          <a:xfrm>
            <a:off x="2981739" y="2928730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460569-BD8A-402D-B499-1FBDDA57BBDA}"/>
              </a:ext>
            </a:extLst>
          </p:cNvPr>
          <p:cNvSpPr/>
          <p:nvPr/>
        </p:nvSpPr>
        <p:spPr>
          <a:xfrm>
            <a:off x="3253409" y="453210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9F1AE8-979A-4BEE-947A-35A69606E0CD}"/>
              </a:ext>
            </a:extLst>
          </p:cNvPr>
          <p:cNvSpPr/>
          <p:nvPr/>
        </p:nvSpPr>
        <p:spPr>
          <a:xfrm>
            <a:off x="5950226" y="5676693"/>
            <a:ext cx="556591" cy="392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고객이 택시를 호출</a:t>
            </a:r>
            <a:r>
              <a:rPr lang="en-US" altLang="ko-KR" sz="2000" dirty="0"/>
              <a:t>(</a:t>
            </a:r>
            <a:r>
              <a:rPr lang="ko-KR" altLang="en-US" sz="2000" dirty="0"/>
              <a:t>장소</a:t>
            </a:r>
            <a:r>
              <a:rPr lang="en-US" altLang="ko-KR" sz="2000" dirty="0"/>
              <a:t>, </a:t>
            </a:r>
            <a:r>
              <a:rPr lang="ko-KR" altLang="en-US" sz="2000" dirty="0"/>
              <a:t>고객명</a:t>
            </a:r>
            <a:r>
              <a:rPr lang="en-US" altLang="ko-KR" sz="2000" dirty="0"/>
              <a:t>)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Management </a:t>
            </a:r>
            <a:r>
              <a:rPr lang="ko-KR" altLang="en-US" sz="2000" dirty="0"/>
              <a:t>에서 호출을 받아서 택시 기사에서 체크할 것을 요청한다</a:t>
            </a:r>
            <a:r>
              <a:rPr lang="en-US" altLang="ko-KR" sz="2000" dirty="0"/>
              <a:t>.(Sync)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택시 기사는 받은 호출을 수락하거나 거절한다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Management</a:t>
            </a:r>
            <a:r>
              <a:rPr lang="ko-KR" altLang="en-US" sz="2000" dirty="0"/>
              <a:t>에서 변경사항을 접수 받는다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 수락 시 고객에게 호출되었음을 공유한다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 거절 시 고객에게 호출 거절되었음을 공유한다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고객이 </a:t>
            </a:r>
            <a:r>
              <a:rPr lang="en-US" altLang="ko-KR" sz="2000" dirty="0"/>
              <a:t>Taxi </a:t>
            </a:r>
            <a:r>
              <a:rPr lang="ko-KR" altLang="en-US" sz="2000" dirty="0"/>
              <a:t>호출 예약을 취소한다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고객의 예약 취소에 따라서 </a:t>
            </a:r>
            <a:r>
              <a:rPr lang="en-US" altLang="ko-KR" sz="2000" dirty="0"/>
              <a:t>Management </a:t>
            </a:r>
            <a:r>
              <a:rPr lang="ko-KR" altLang="en-US" sz="2000" dirty="0"/>
              <a:t>내역의 상태가 예약 취소로 변경된다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Driver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예약취소</a:t>
            </a:r>
            <a:r>
              <a:rPr lang="ko-KR" altLang="en-US" sz="2000" dirty="0"/>
              <a:t> 되었음을 공유 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호출된 현황을 조회한다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2536D-60D3-4C36-9810-D8642FEC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FD466-BB68-4665-B44F-A97771F2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48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CA8141-2093-4A67-B6BD-443F6FE10BB3}"/>
              </a:ext>
            </a:extLst>
          </p:cNvPr>
          <p:cNvSpPr/>
          <p:nvPr/>
        </p:nvSpPr>
        <p:spPr>
          <a:xfrm>
            <a:off x="3240157" y="4691131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AFFBA4-1643-49EA-A491-FC37B6D1012D}"/>
              </a:ext>
            </a:extLst>
          </p:cNvPr>
          <p:cNvSpPr/>
          <p:nvPr/>
        </p:nvSpPr>
        <p:spPr>
          <a:xfrm>
            <a:off x="9336157" y="182562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6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등록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4D9FB2-9561-42F4-B39D-08FCC9D5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373"/>
            <a:ext cx="10227365" cy="4351338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AE6AB6-F262-4686-9363-9D94A36FA140}"/>
              </a:ext>
            </a:extLst>
          </p:cNvPr>
          <p:cNvSpPr/>
          <p:nvPr/>
        </p:nvSpPr>
        <p:spPr>
          <a:xfrm>
            <a:off x="3200401" y="453210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FE27A3-1912-4B26-8382-43B8AA61D6FE}"/>
              </a:ext>
            </a:extLst>
          </p:cNvPr>
          <p:cNvSpPr/>
          <p:nvPr/>
        </p:nvSpPr>
        <p:spPr>
          <a:xfrm>
            <a:off x="9674087" y="1812373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퇴사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E39122-E395-4D98-A107-AB96295E2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E8C5D4-07D5-4817-ABA0-7B7595B29EE2}"/>
              </a:ext>
            </a:extLst>
          </p:cNvPr>
          <p:cNvSpPr/>
          <p:nvPr/>
        </p:nvSpPr>
        <p:spPr>
          <a:xfrm>
            <a:off x="9962322" y="1690688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4D9D30-6134-41CE-860D-45416A1871BF}"/>
              </a:ext>
            </a:extLst>
          </p:cNvPr>
          <p:cNvSpPr/>
          <p:nvPr/>
        </p:nvSpPr>
        <p:spPr>
          <a:xfrm>
            <a:off x="3200401" y="4386331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5CB1C-4AA9-45A3-988D-19A9C84CBC0C}"/>
              </a:ext>
            </a:extLst>
          </p:cNvPr>
          <p:cNvSpPr/>
          <p:nvPr/>
        </p:nvSpPr>
        <p:spPr>
          <a:xfrm>
            <a:off x="2829339" y="2766116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퇴사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824FF-AD26-4BC7-9D91-9108AFA5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A947B-48A8-426F-84B9-9B088B2A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48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44DFDC-8C84-466C-B9D0-F2598800F015}"/>
              </a:ext>
            </a:extLst>
          </p:cNvPr>
          <p:cNvSpPr/>
          <p:nvPr/>
        </p:nvSpPr>
        <p:spPr>
          <a:xfrm>
            <a:off x="9508435" y="1825625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13A9B-D623-450A-A101-E29278016611}"/>
              </a:ext>
            </a:extLst>
          </p:cNvPr>
          <p:cNvSpPr/>
          <p:nvPr/>
        </p:nvSpPr>
        <p:spPr>
          <a:xfrm>
            <a:off x="3240157" y="4691131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4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/>
              <a:t>결과 </a:t>
            </a:r>
            <a:r>
              <a:rPr lang="en-US" altLang="ko-KR" dirty="0"/>
              <a:t>– driver </a:t>
            </a:r>
            <a:r>
              <a:rPr lang="ko-KR" altLang="en-US" dirty="0"/>
              <a:t>퇴사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92B9AD4-39DA-41FD-BD97-16CE954BA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0B3731-D41E-40F2-8772-2D59F649A94A}"/>
              </a:ext>
            </a:extLst>
          </p:cNvPr>
          <p:cNvSpPr/>
          <p:nvPr/>
        </p:nvSpPr>
        <p:spPr>
          <a:xfrm>
            <a:off x="3120888" y="4426087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8EC6A-4F50-4B14-B4B0-F4CA7AFF8725}"/>
              </a:ext>
            </a:extLst>
          </p:cNvPr>
          <p:cNvSpPr/>
          <p:nvPr/>
        </p:nvSpPr>
        <p:spPr>
          <a:xfrm>
            <a:off x="9839740" y="1690688"/>
            <a:ext cx="1391478" cy="500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2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DDD</a:t>
            </a:r>
            <a:r>
              <a:rPr lang="ko-KR" altLang="en-US" dirty="0"/>
              <a:t>의 적용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AA3DBB1F-CF62-4709-818D-20126557A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472249"/>
              </p:ext>
            </p:extLst>
          </p:nvPr>
        </p:nvGraphicFramePr>
        <p:xfrm>
          <a:off x="838200" y="2044700"/>
          <a:ext cx="10680698" cy="381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652936541"/>
                    </a:ext>
                  </a:extLst>
                </a:gridCol>
                <a:gridCol w="2417885">
                  <a:extLst>
                    <a:ext uri="{9D8B030D-6E8A-4147-A177-3AD203B41FA5}">
                      <a16:colId xmlns:a16="http://schemas.microsoft.com/office/drawing/2014/main" val="38073552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7805269"/>
                    </a:ext>
                  </a:extLst>
                </a:gridCol>
                <a:gridCol w="3380054">
                  <a:extLst>
                    <a:ext uri="{9D8B030D-6E8A-4147-A177-3AD203B41FA5}">
                      <a16:colId xmlns:a16="http://schemas.microsoft.com/office/drawing/2014/main" val="1239227609"/>
                    </a:ext>
                  </a:extLst>
                </a:gridCol>
                <a:gridCol w="2863459">
                  <a:extLst>
                    <a:ext uri="{9D8B030D-6E8A-4147-A177-3AD203B41FA5}">
                      <a16:colId xmlns:a16="http://schemas.microsoft.com/office/drawing/2014/main" val="351464187"/>
                    </a:ext>
                  </a:extLst>
                </a:gridCol>
              </a:tblGrid>
              <a:tr h="76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기능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조회</a:t>
                      </a:r>
                      <a:r>
                        <a:rPr lang="en-US" sz="2000" u="none" strike="noStrike" dirty="0">
                          <a:effectLst/>
                        </a:rPr>
                        <a:t>API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Gateway </a:t>
                      </a:r>
                      <a:r>
                        <a:rPr lang="ko-KR" altLang="en-US" sz="2000" u="none" strike="noStrike" dirty="0">
                          <a:effectLst/>
                        </a:rPr>
                        <a:t>사용시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41052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호출 접수 및 관리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2"/>
                        </a:rPr>
                        <a:t>localhost:8081/</a:t>
                      </a:r>
                      <a:r>
                        <a:rPr lang="en-US" sz="1200" u="sng" strike="noStrike" dirty="0" smtClean="0">
                          <a:effectLst/>
                        </a:rPr>
                        <a:t>managements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  <a:hlinkClick r:id="rId3"/>
                        </a:rPr>
                        <a:t>://management:8080/</a:t>
                      </a:r>
                      <a:r>
                        <a:rPr lang="en-US" sz="1200" u="none" strike="noStrike" dirty="0" smtClean="0">
                          <a:effectLst/>
                        </a:rPr>
                        <a:t>managements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128179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order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호출 등록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취소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4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4"/>
                        </a:rPr>
                        <a:t>localhost:8082/</a:t>
                      </a:r>
                      <a:r>
                        <a:rPr lang="en-US" sz="1200" u="sng" strike="noStrike" dirty="0" smtClean="0">
                          <a:effectLst/>
                        </a:rPr>
                        <a:t>orders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</a:rPr>
                        <a:t>://order:8080/orders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132386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driver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호출 동의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거절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5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5"/>
                        </a:rPr>
                        <a:t>localhost:8083/</a:t>
                      </a:r>
                      <a:r>
                        <a:rPr lang="en-US" sz="1200" u="sng" strike="noStrike" dirty="0" smtClean="0">
                          <a:effectLst/>
                        </a:rPr>
                        <a:t>drivers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</a:rPr>
                        <a:t>://driver:8080/drivers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121483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 상태 조회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strike="noStrike" dirty="0" smtClean="0">
                          <a:effectLst/>
                          <a:hlinkClick r:id="rId5"/>
                        </a:rPr>
                        <a:t>http://localhost:8084/</a:t>
                      </a:r>
                      <a:r>
                        <a:rPr lang="en-US" altLang="ko-KR" sz="1200" u="sng" strike="noStrike" dirty="0" smtClean="0">
                          <a:effectLst/>
                        </a:rPr>
                        <a:t>orderStatuses</a:t>
                      </a:r>
                      <a:endParaRPr lang="en-US" altLang="ko-KR" sz="1200" b="0" i="0" u="sng" strike="noStrike" dirty="0" smtClean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http://orderstatus:8080/orderStatuses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47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3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Gateway </a:t>
            </a:r>
            <a:r>
              <a:rPr lang="ko-KR" altLang="en-US" dirty="0"/>
              <a:t>적용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4" y="1759945"/>
            <a:ext cx="4803183" cy="40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i="0" dirty="0" err="1">
                <a:solidFill>
                  <a:srgbClr val="24292E"/>
                </a:solidFill>
                <a:effectLst/>
                <a:latin typeface="-apple-system"/>
              </a:rPr>
              <a:t>폴리글랏</a:t>
            </a:r>
            <a:r>
              <a:rPr lang="ko-KR" altLang="en-US" sz="400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4000" i="0" dirty="0" err="1">
                <a:solidFill>
                  <a:srgbClr val="24292E"/>
                </a:solidFill>
                <a:effectLst/>
                <a:latin typeface="-apple-system"/>
              </a:rPr>
              <a:t>퍼시스턴스</a:t>
            </a:r>
            <a:r>
              <a:rPr lang="ko-KR" altLang="en-US" sz="4000" b="1" i="0" dirty="0">
                <a:solidFill>
                  <a:srgbClr val="24292E"/>
                </a:solidFill>
                <a:effectLst/>
                <a:latin typeface="-apple-system"/>
              </a:rPr>
              <a:t/>
            </a:r>
            <a:br>
              <a:rPr lang="ko-KR" altLang="en-US" sz="400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CQRS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를 위한 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-apple-system"/>
              </a:rPr>
              <a:t>orderStatus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서비스만 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를 구분하여 적용함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인메모리 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인 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-apple-system"/>
              </a:rPr>
              <a:t>hsqldb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사용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931"/>
            <a:ext cx="9694985" cy="43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6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기사 등록 시 동기식으로 하여 </a:t>
            </a:r>
            <a:r>
              <a:rPr lang="en-US" altLang="ko-KR" sz="1600" dirty="0" err="1"/>
              <a:t>hr</a:t>
            </a:r>
            <a:r>
              <a:rPr lang="ko-KR" altLang="en-US" sz="1600" dirty="0"/>
              <a:t>과 데이터 일관성을 유지하도록 개발하였다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Hr</a:t>
            </a:r>
            <a:r>
              <a:rPr lang="ko-KR" altLang="en-US" sz="1600" dirty="0"/>
              <a:t>에서 장애가 나서 등록이 되지 않으면 영업을 할 수 없음을 인지 할 수 있도록 하기위해 적용</a:t>
            </a:r>
            <a:r>
              <a:rPr lang="en-US" altLang="ko-KR" sz="16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FeignClient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서비스 구현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7538"/>
            <a:ext cx="1034561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동기식 호출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Order </a:t>
            </a:r>
            <a:r>
              <a:rPr lang="ko-KR" altLang="en-US" sz="2000" dirty="0"/>
              <a:t>호출을 받은 직후</a:t>
            </a:r>
            <a:r>
              <a:rPr lang="en-US" altLang="ko-KR" sz="2000" dirty="0"/>
              <a:t>(@</a:t>
            </a:r>
            <a:r>
              <a:rPr lang="en-US" altLang="ko-KR" sz="2000" dirty="0" err="1"/>
              <a:t>PostPersist</a:t>
            </a:r>
            <a:r>
              <a:rPr lang="en-US" altLang="ko-KR" sz="2000" dirty="0"/>
              <a:t>) Management</a:t>
            </a:r>
            <a:r>
              <a:rPr lang="ko-KR" altLang="en-US" sz="2000" dirty="0"/>
              <a:t>에서 요청하도록 </a:t>
            </a:r>
            <a:r>
              <a:rPr lang="ko-KR" altLang="en-US" sz="2000" dirty="0" smtClean="0"/>
              <a:t>처리</a:t>
            </a:r>
            <a:r>
              <a:rPr lang="en-US" altLang="ko-KR" sz="20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456"/>
            <a:ext cx="10635762" cy="46563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90707" y="3877408"/>
            <a:ext cx="7283255" cy="72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창업시기 조직구조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Horizontal </a:t>
            </a:r>
            <a:endParaRPr kumimoji="1" lang="ko-KR" altLang="en-US" sz="4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2200" dirty="0"/>
              <a:t>동기식 호출에서는 호출 시간에 따른 타임 </a:t>
            </a:r>
            <a:r>
              <a:rPr lang="ko-KR" altLang="en-US" sz="2200" dirty="0" err="1"/>
              <a:t>커플링이</a:t>
            </a:r>
            <a:r>
              <a:rPr lang="ko-KR" altLang="en-US" sz="2200" dirty="0"/>
              <a:t> 발생하며</a:t>
            </a:r>
            <a:r>
              <a:rPr lang="en-US" altLang="ko-KR" sz="2200" dirty="0"/>
              <a:t>, </a:t>
            </a:r>
            <a:r>
              <a:rPr lang="ko-KR" altLang="en-US" sz="2200" dirty="0"/>
              <a:t>상태 관리 시스템이 장애가 나면 </a:t>
            </a:r>
            <a:r>
              <a:rPr lang="ko-KR" altLang="en-US" sz="2200" dirty="0" err="1"/>
              <a:t>호출요청을</a:t>
            </a:r>
            <a:r>
              <a:rPr lang="ko-KR" altLang="en-US" sz="2200" dirty="0"/>
              <a:t> 못 받는다는 것을 </a:t>
            </a:r>
            <a:r>
              <a:rPr lang="ko-KR" altLang="en-US" sz="2200" dirty="0" smtClean="0"/>
              <a:t>확인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/>
              <a:t>상태 관리</a:t>
            </a:r>
            <a:r>
              <a:rPr lang="en-US" altLang="ko-KR" sz="1400" dirty="0"/>
              <a:t>(Management) </a:t>
            </a:r>
            <a:r>
              <a:rPr lang="ko-KR" altLang="en-US" sz="1400" dirty="0"/>
              <a:t>서비스를 잠시 내려놓음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고객호출요청</a:t>
            </a:r>
          </a:p>
          <a:p>
            <a:pPr marL="0" indent="0">
              <a:buNone/>
            </a:pPr>
            <a:r>
              <a:rPr lang="en-US" altLang="ko-KR" sz="1400" dirty="0"/>
              <a:t>http POST </a:t>
            </a:r>
            <a:r>
              <a:rPr lang="en-US" altLang="ko-KR" sz="1400" dirty="0" smtClean="0"/>
              <a:t>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=1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cust1</a:t>
            </a:r>
            <a:r>
              <a:rPr lang="en-US" altLang="ko-KR" sz="1400" dirty="0"/>
              <a:t>" location="</a:t>
            </a:r>
            <a:r>
              <a:rPr lang="en-US" altLang="ko-KR" sz="1400" dirty="0" err="1" smtClean="0"/>
              <a:t>seoul</a:t>
            </a:r>
            <a:r>
              <a:rPr lang="en-US" altLang="ko-KR" sz="1400" dirty="0" smtClean="0"/>
              <a:t>" </a:t>
            </a:r>
            <a:r>
              <a:rPr lang="en-US" altLang="ko-KR" sz="1400" dirty="0"/>
              <a:t>status="Ordered"   </a:t>
            </a:r>
            <a:r>
              <a:rPr lang="en-US" altLang="ko-KR" sz="1400" dirty="0">
                <a:solidFill>
                  <a:srgbClr val="FF0000"/>
                </a:solidFill>
              </a:rPr>
              <a:t>#Fail</a:t>
            </a:r>
          </a:p>
          <a:p>
            <a:pPr marL="0" indent="0">
              <a:buNone/>
            </a:pPr>
            <a:r>
              <a:rPr lang="en-US" altLang="ko-KR" sz="1400" dirty="0"/>
              <a:t>http POST </a:t>
            </a:r>
            <a:r>
              <a:rPr lang="en-US" altLang="ko-KR" sz="1400" dirty="0" smtClean="0"/>
              <a:t>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=2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cust2</a:t>
            </a:r>
            <a:r>
              <a:rPr lang="en-US" altLang="ko-KR" sz="1400" dirty="0"/>
              <a:t>" location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sungnam</a:t>
            </a:r>
            <a:r>
              <a:rPr lang="en-US" altLang="ko-KR" sz="1400" dirty="0" smtClean="0"/>
              <a:t>" </a:t>
            </a:r>
            <a:r>
              <a:rPr lang="en-US" altLang="ko-KR" sz="1400" dirty="0"/>
              <a:t>status="Ordered"   </a:t>
            </a:r>
            <a:r>
              <a:rPr lang="en-US" altLang="ko-KR" sz="1400" dirty="0">
                <a:solidFill>
                  <a:srgbClr val="FF0000"/>
                </a:solidFill>
              </a:rPr>
              <a:t>#Fail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상태 관리 </a:t>
            </a:r>
            <a:r>
              <a:rPr lang="ko-KR" altLang="en-US" sz="1400" dirty="0" err="1"/>
              <a:t>재기동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cd Management</a:t>
            </a:r>
          </a:p>
          <a:p>
            <a:pPr marL="0" indent="0">
              <a:buNone/>
            </a:pPr>
            <a:r>
              <a:rPr lang="en-US" altLang="ko-KR" sz="1400" dirty="0" err="1"/>
              <a:t>mvn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spring-boot:run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고객검진요청 처리</a:t>
            </a:r>
          </a:p>
          <a:p>
            <a:pPr marL="0" indent="0">
              <a:buNone/>
            </a:pPr>
            <a:r>
              <a:rPr lang="en-US" altLang="ko-KR" sz="1400" dirty="0"/>
              <a:t>http POST localhost:8081/orders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=1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cust1</a:t>
            </a:r>
            <a:r>
              <a:rPr lang="en-US" altLang="ko-KR" sz="1400" dirty="0"/>
              <a:t>" location="</a:t>
            </a:r>
            <a:r>
              <a:rPr lang="en-US" altLang="ko-KR" sz="1400" dirty="0" err="1" smtClean="0"/>
              <a:t>seoul</a:t>
            </a:r>
            <a:r>
              <a:rPr lang="en-US" altLang="ko-KR" sz="1400" dirty="0" smtClean="0"/>
              <a:t>" </a:t>
            </a:r>
            <a:r>
              <a:rPr lang="en-US" altLang="ko-KR" sz="1400" dirty="0"/>
              <a:t>status="Ordered"   </a:t>
            </a:r>
            <a:r>
              <a:rPr lang="en-US" altLang="ko-KR" sz="1400" dirty="0">
                <a:solidFill>
                  <a:srgbClr val="00B0F0"/>
                </a:solidFill>
              </a:rPr>
              <a:t>#Success</a:t>
            </a:r>
          </a:p>
          <a:p>
            <a:pPr marL="0" indent="0">
              <a:buNone/>
            </a:pPr>
            <a:r>
              <a:rPr lang="en-US" altLang="ko-KR" sz="1400" dirty="0"/>
              <a:t>http POST localhost:8081/orders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=2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cust2</a:t>
            </a:r>
            <a:r>
              <a:rPr lang="en-US" altLang="ko-KR" sz="1400" dirty="0"/>
              <a:t>" location</a:t>
            </a:r>
            <a:r>
              <a:rPr lang="en-US" altLang="ko-KR" sz="1400" dirty="0" smtClean="0"/>
              <a:t>="</a:t>
            </a:r>
            <a:r>
              <a:rPr lang="en-US" altLang="ko-KR" sz="1400" dirty="0" err="1" smtClean="0"/>
              <a:t>sungnam</a:t>
            </a:r>
            <a:r>
              <a:rPr lang="en-US" altLang="ko-KR" sz="1400" dirty="0" smtClean="0"/>
              <a:t> " </a:t>
            </a:r>
            <a:r>
              <a:rPr lang="en-US" altLang="ko-KR" sz="1400" dirty="0"/>
              <a:t>status="Ordered"   </a:t>
            </a:r>
            <a:r>
              <a:rPr lang="en-US" altLang="ko-KR" sz="1400" dirty="0">
                <a:solidFill>
                  <a:srgbClr val="00B0F0"/>
                </a:solidFill>
              </a:rPr>
              <a:t>#</a:t>
            </a:r>
            <a:r>
              <a:rPr lang="en-US" altLang="ko-KR" sz="1400" dirty="0" smtClean="0">
                <a:solidFill>
                  <a:srgbClr val="00B0F0"/>
                </a:solidFill>
              </a:rPr>
              <a:t>Success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19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내린 뒤 호출 결과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2C9F9F-F960-41BE-99C3-4EC08589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48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07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고객호출취소가 이루어진 후에 예약시스템으로 이를 알려주는 행위는 동기식이 아니라 비 동기식으로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처리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함</a:t>
            </a:r>
            <a:r>
              <a:rPr lang="en-US" altLang="ko-KR" sz="1800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/>
            </a:r>
            <a:br>
              <a:rPr lang="en-US" altLang="ko-KR" sz="1800" dirty="0">
                <a:solidFill>
                  <a:srgbClr val="24292E"/>
                </a:solidFill>
                <a:latin typeface="-apple-system"/>
              </a:rPr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이를 위하여 고객호출신청 </a:t>
            </a:r>
            <a:r>
              <a:rPr lang="ko-KR" altLang="en-US" sz="1800" dirty="0" err="1">
                <a:solidFill>
                  <a:srgbClr val="24292E"/>
                </a:solidFill>
                <a:latin typeface="-apple-system"/>
              </a:rPr>
              <a:t>상태관리에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 기록을 남긴 후에 곧바로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호출취소신청 되었다는 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도메인 이벤트를 카프카로 송출한다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>(Publish)</a:t>
            </a:r>
            <a:endParaRPr lang="ko-KR" altLang="en-US" sz="1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456"/>
            <a:ext cx="10635762" cy="46563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30626" y="4879731"/>
            <a:ext cx="7283255" cy="14224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4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 err="1"/>
              <a:t>상태관리</a:t>
            </a:r>
            <a:r>
              <a:rPr lang="ko-KR" altLang="en-US" sz="1800" dirty="0"/>
              <a:t> 서비스에서는 호출취소신청 이벤트에 대해서 이를 수신하여 자신의 정책을 처리하도록 </a:t>
            </a:r>
            <a:r>
              <a:rPr lang="en-US" altLang="ko-KR" sz="1800" dirty="0" err="1"/>
              <a:t>PolicyHandler</a:t>
            </a:r>
            <a:r>
              <a:rPr lang="en-US" altLang="ko-KR" sz="1800" dirty="0"/>
              <a:t> </a:t>
            </a:r>
            <a:r>
              <a:rPr lang="ko-KR" altLang="en-US" sz="1800" dirty="0"/>
              <a:t>를 구현한다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6" y="1825624"/>
            <a:ext cx="10709031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비동기식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 smtClean="0"/>
              <a:t>관리 </a:t>
            </a:r>
            <a:r>
              <a:rPr lang="ko-KR" altLang="en-US" sz="1800" dirty="0"/>
              <a:t>시스템은 </a:t>
            </a:r>
            <a:r>
              <a:rPr lang="en-US" altLang="ko-KR" sz="1800" dirty="0"/>
              <a:t>Taxi </a:t>
            </a:r>
            <a:r>
              <a:rPr lang="ko-KR" altLang="en-US" sz="1800" dirty="0"/>
              <a:t>호출과 완전히 </a:t>
            </a:r>
            <a:r>
              <a:rPr lang="ko-KR" altLang="en-US" sz="1800" dirty="0" smtClean="0"/>
              <a:t>분리되어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이벤트 수신에 따라 처리되기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기사 관리시스템이 유지보수로 인해 잠시 내려간 상태라도 호출 신청을 받는데 문제가 </a:t>
            </a:r>
            <a:r>
              <a:rPr lang="ko-KR" altLang="en-US" sz="1800" dirty="0" smtClean="0"/>
              <a:t>없다</a:t>
            </a:r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err="1"/>
              <a:t>기사관리</a:t>
            </a:r>
            <a:r>
              <a:rPr lang="ko-KR" altLang="en-US" sz="1400" dirty="0"/>
              <a:t> 서비스 </a:t>
            </a:r>
            <a:r>
              <a:rPr lang="en-US" altLang="ko-KR" sz="1400" dirty="0"/>
              <a:t>(Driver) </a:t>
            </a:r>
            <a:r>
              <a:rPr lang="ko-KR" altLang="en-US" sz="1400" dirty="0"/>
              <a:t>를 잠시 내려놓음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호출취소처리</a:t>
            </a:r>
          </a:p>
          <a:p>
            <a:pPr marL="0" indent="0">
              <a:buNone/>
            </a:pPr>
            <a:r>
              <a:rPr lang="en-US" altLang="ko-KR" sz="1400" dirty="0"/>
              <a:t>http PATCH </a:t>
            </a:r>
            <a:r>
              <a:rPr lang="en-US" altLang="ko-KR" sz="1400" dirty="0" smtClean="0"/>
              <a:t>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=1 status= "</a:t>
            </a:r>
            <a:r>
              <a:rPr lang="en-US" altLang="ko-KR" sz="1400" dirty="0" err="1"/>
              <a:t>OrderCanceled</a:t>
            </a:r>
            <a:r>
              <a:rPr lang="en-US" altLang="ko-KR" sz="1400" dirty="0"/>
              <a:t>"   #Success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예약관리상태 확인</a:t>
            </a:r>
          </a:p>
          <a:p>
            <a:pPr marL="0" indent="0">
              <a:buNone/>
            </a:pPr>
            <a:r>
              <a:rPr lang="en-US" altLang="ko-KR" sz="1400" dirty="0"/>
              <a:t>http localhost:8083/drivers     # </a:t>
            </a:r>
            <a:r>
              <a:rPr lang="ko-KR" altLang="en-US" sz="1400" dirty="0" err="1"/>
              <a:t>예약상태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안 바뀜 </a:t>
            </a:r>
            <a:r>
              <a:rPr lang="ko-KR" altLang="en-US" sz="1400" dirty="0"/>
              <a:t>확인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예약관리 서비스 기동</a:t>
            </a:r>
          </a:p>
          <a:p>
            <a:pPr marL="0" indent="0">
              <a:buNone/>
            </a:pPr>
            <a:r>
              <a:rPr lang="en-US" altLang="ko-KR" sz="1400" dirty="0"/>
              <a:t>cd Driver</a:t>
            </a:r>
          </a:p>
          <a:p>
            <a:pPr marL="0" indent="0">
              <a:buNone/>
            </a:pPr>
            <a:r>
              <a:rPr lang="en-US" altLang="ko-KR" sz="1400" dirty="0" err="1"/>
              <a:t>mvn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spring-boot:run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예약관리상태 확인</a:t>
            </a:r>
          </a:p>
          <a:p>
            <a:pPr marL="0" indent="0">
              <a:buNone/>
            </a:pPr>
            <a:r>
              <a:rPr lang="en-US" altLang="ko-KR" sz="1400" dirty="0"/>
              <a:t>http localhost:8083/drivers     # </a:t>
            </a:r>
            <a:r>
              <a:rPr lang="ko-KR" altLang="en-US" sz="1400" dirty="0" err="1"/>
              <a:t>예약상태가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취소됨</a:t>
            </a:r>
            <a:r>
              <a:rPr lang="en-US" altLang="ko-KR" sz="1400" dirty="0"/>
              <a:t>"</a:t>
            </a:r>
            <a:r>
              <a:rPr lang="ko-KR" altLang="en-US" sz="1400" dirty="0"/>
              <a:t>으로 확인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6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고객호출취소가 이루어진 후에 예약시스템으로 이를 알려주는 행위는 동기식이 아니라 비 동기식으로 처리하였다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.</a:t>
            </a:r>
            <a:br>
              <a:rPr lang="en-US" altLang="ko-KR" sz="2000" dirty="0">
                <a:solidFill>
                  <a:srgbClr val="24292E"/>
                </a:solidFill>
                <a:latin typeface="-apple-system"/>
              </a:rPr>
            </a:b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이를 위하여 고객호출신청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상태관리에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 기록을 남긴 후에 곧바로 호출취소신청 되었다는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되었다는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 도메인 이벤트를 카프카로 송출한다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(Publish)</a:t>
            </a:r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03B91-7F11-40D9-B61E-B5DB5B45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19975" cy="4667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8A44E9-A82A-4334-9F3B-E701B7AD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12" y="1825625"/>
            <a:ext cx="4781550" cy="45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05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내린 뒤 호출 결과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>-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서버를 올리고 난 뒤 데이터가 들어와 있다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  <a:t/>
            </a:r>
            <a:br>
              <a:rPr lang="en-US" altLang="ko-KR" sz="20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-apple-system"/>
              </a:rPr>
              <a:t>hrview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에서 장애가 나 있는 동안에 처리된 데이터도 관리가 가능하다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9303B7-4945-4437-B4BE-F73C5B3D9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62" b="11872"/>
          <a:stretch/>
        </p:blipFill>
        <p:spPr>
          <a:xfrm>
            <a:off x="838200" y="2241344"/>
            <a:ext cx="4846983" cy="3609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213E7-B2C6-4436-934F-3575FBEE8362}"/>
              </a:ext>
            </a:extLst>
          </p:cNvPr>
          <p:cNvSpPr txBox="1"/>
          <p:nvPr/>
        </p:nvSpPr>
        <p:spPr>
          <a:xfrm>
            <a:off x="838200" y="1884282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올리기 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B586C-334F-4F44-BA61-EEA30598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92" y="2218118"/>
            <a:ext cx="4914900" cy="459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BADC6-7DB5-4944-8929-3DBEB641D723}"/>
              </a:ext>
            </a:extLst>
          </p:cNvPr>
          <p:cNvSpPr txBox="1"/>
          <p:nvPr/>
        </p:nvSpPr>
        <p:spPr>
          <a:xfrm>
            <a:off x="6004892" y="1881690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올리고 난 뒤</a:t>
            </a:r>
          </a:p>
        </p:txBody>
      </p:sp>
    </p:spTree>
    <p:extLst>
      <p:ext uri="{BB962C8B-B14F-4D97-AF65-F5344CB8AC3E}">
        <p14:creationId xmlns:p14="http://schemas.microsoft.com/office/powerpoint/2010/main" val="2462121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/>
              <a:t>CI/CD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DA741-5DF6-46F7-9CD6-EC82224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7" y="2252870"/>
            <a:ext cx="8924925" cy="4445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66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각 구현체들은 각자의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source repository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 구성되었고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CI/CD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플랫폼은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AWS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CodeBuild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사용하였으며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pipeline build script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는 각 프로젝트 폴더 이하에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buildspec.yml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 포함되었다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26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/>
              <a:t>CI/CD </a:t>
            </a:r>
            <a:r>
              <a:rPr lang="ko-KR" altLang="en-US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Github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의 소스 변경 발생 시 자동으로 빌드 및 배포 되도록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Git Hook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연결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7815F4-0336-4876-A3EB-BD52BC25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7341"/>
            <a:ext cx="9944100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4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시스템별로 또는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운영중에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동적으로 변경 가능성이 있는 설정들을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을 사용하여 관리합니다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 Application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에서 특정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도메일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으로 설정하여 운영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개발 등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목적에 맞게 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변경가능 합니다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a-</a:t>
            </a:r>
            <a:r>
              <a:rPr lang="en-US" altLang="ko-KR" b="0" i="0" dirty="0" err="1" smtClean="0">
                <a:solidFill>
                  <a:srgbClr val="24292E"/>
                </a:solidFill>
                <a:effectLst/>
                <a:latin typeface="-apple-system"/>
              </a:rPr>
              <a:t>config.yaml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생성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8" y="3232492"/>
            <a:ext cx="8410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048996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기사팀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관리팀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조직구조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Vertical</a:t>
            </a:r>
            <a:endParaRPr kumimoji="1" lang="ko-KR" alt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0963" y="2650352"/>
              <a:ext cx="920097" cy="91273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744" y="4156218"/>
              <a:ext cx="920097" cy="912736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744" y="5653147"/>
              <a:ext cx="920097" cy="91273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0962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545156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호출</a:t>
            </a:r>
            <a:endParaRPr kumimoji="1" lang="en-US" altLang="ko-KR" dirty="0" smtClean="0"/>
          </a:p>
          <a:p>
            <a:pPr algn="ctr"/>
            <a:r>
              <a:rPr kumimoji="1" lang="ko-KR" altLang="en-US" dirty="0" err="1" smtClean="0"/>
              <a:t>상태확인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804614" y="528320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/>
              <a:t>호출관리</a:t>
            </a:r>
            <a:endParaRPr kumimoji="1" lang="en-US" altLang="ko-KR" sz="1600" dirty="0" smtClean="0"/>
          </a:p>
          <a:p>
            <a:pPr algn="ctr"/>
            <a:r>
              <a:rPr kumimoji="1" lang="ko-KR" altLang="en-US" sz="1600" dirty="0" err="1" smtClean="0"/>
              <a:t>접수관리</a:t>
            </a:r>
            <a:endParaRPr kumimoji="1" lang="ko-KR" altLang="en-US" sz="1600" dirty="0"/>
          </a:p>
        </p:txBody>
      </p:sp>
      <p:sp>
        <p:nvSpPr>
          <p:cNvPr id="41" name="타원형 설명선[O] 30"/>
          <p:cNvSpPr/>
          <p:nvPr/>
        </p:nvSpPr>
        <p:spPr>
          <a:xfrm>
            <a:off x="9322371" y="545156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/>
              <a:t>호출접수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거절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 err="1"/>
              <a:t>취소수신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값에 도메인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등록한다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dirty="0" smtClean="0"/>
              <a:t>Management/</a:t>
            </a:r>
            <a:r>
              <a:rPr lang="en-US" altLang="ko-KR" dirty="0" err="1" smtClean="0"/>
              <a:t>buildsepc.yaml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08" y="2292227"/>
            <a:ext cx="6096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8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Deployment </a:t>
            </a:r>
            <a:r>
              <a:rPr lang="en-US" altLang="ko-KR" dirty="0" err="1"/>
              <a:t>yaml</a:t>
            </a:r>
            <a:r>
              <a:rPr lang="ko-KR" altLang="en-US" dirty="0"/>
              <a:t>에 </a:t>
            </a:r>
            <a:r>
              <a:rPr lang="ko-KR" altLang="en-US" dirty="0" smtClean="0"/>
              <a:t>해당 </a:t>
            </a:r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1543"/>
            <a:ext cx="1034561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7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describe pod/dh-driver-fbd5594c5-ctnt6 -n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적용됨을 확인함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B5816-81A7-4D48-AA00-34C2D4F5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9543"/>
            <a:ext cx="73818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06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Readiness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적용된 소스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91" y="2256382"/>
            <a:ext cx="9305924" cy="39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19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모니터링 하여 리드니스가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없을경우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97.12%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떨어진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E765D-74AF-4226-8F13-E33E1A0E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30896"/>
            <a:ext cx="368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3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모니터링 하여 리드니스반영 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100%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나온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9846C-FD9C-48EA-9B33-27BADB95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66" y="2254112"/>
            <a:ext cx="54006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1. CPU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사용량 체크를 위한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Metric Server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설치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apply -f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https://github.com/kubernetes-sigs/metrics-server/releases/download/v0.3.6/components.yaml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get deployment metrics-server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-system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injection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 해제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label namespace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-injection=disabled –overwrite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3. replica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동적으로 늘려주도록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HPA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설정한다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설정은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CPU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사용량이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프로를 넘어서면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replica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개까지 늘려준다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autoscale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deploy dh-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r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--min=1 --max=10 --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cpu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-percent=20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4.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적용내용 확인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get all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</a:t>
            </a:r>
          </a:p>
          <a:p>
            <a:pPr algn="l"/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79740C-17AB-47EA-9DA0-03ED55B4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2742"/>
            <a:ext cx="7210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5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5.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오토스케일이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어떻게 되고 있는지 모니터링을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걸어둔다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kubectl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get deploy dh-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hr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-w </a:t>
            </a:r>
          </a:p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6.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부하를 주기 전 상태 확인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BBD89-A5D5-4710-A1AD-1AED6C58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834"/>
            <a:ext cx="746760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0390A-A404-4FEB-852F-373F9966E862}"/>
              </a:ext>
            </a:extLst>
          </p:cNvPr>
          <p:cNvSpPr txBox="1"/>
          <p:nvPr/>
        </p:nvSpPr>
        <p:spPr>
          <a:xfrm>
            <a:off x="838200" y="3065978"/>
            <a:ext cx="1087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7. siege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분 동안 걸어준다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de-DE" altLang="ko-KR" b="0" i="0" dirty="0">
                <a:solidFill>
                  <a:srgbClr val="24292E"/>
                </a:solidFill>
                <a:effectLst/>
                <a:latin typeface="-apple-system"/>
              </a:rPr>
              <a:t>siege -c100 -t120S -v  </a:t>
            </a:r>
            <a:r>
              <a:rPr lang="de-DE" altLang="ko-KR" b="0" i="0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http://dh-hr:8080</a:t>
            </a:r>
            <a:endParaRPr lang="de-DE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72557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8.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어느정도 시간이 흐른 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약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초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스케일 아웃이 벌어지는 것을 확인할 수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ADB556-BFED-4F9E-97F2-1990E210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76837"/>
            <a:ext cx="7581900" cy="600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1CB5F-A352-493E-8D89-95EC769465B9}"/>
              </a:ext>
            </a:extLst>
          </p:cNvPr>
          <p:cNvSpPr txBox="1"/>
          <p:nvPr/>
        </p:nvSpPr>
        <p:spPr>
          <a:xfrm>
            <a:off x="762000" y="4568833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9.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kubectl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get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으로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HPA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을 확인하면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CPU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사용률이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159%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로 증가됐다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1A98F2-8444-4854-8A83-3D796103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972156"/>
            <a:ext cx="2381250" cy="25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5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10.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가용률이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100%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유지됨을 확인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26686B-3D47-45AF-B624-3373C4DE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2049462"/>
            <a:ext cx="3905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비기능적 요구사항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트랜잭션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고객의 예약을 기사가 수락</a:t>
            </a:r>
            <a:r>
              <a:rPr lang="en-US" altLang="ko-KR" dirty="0"/>
              <a:t>/</a:t>
            </a:r>
            <a:r>
              <a:rPr lang="ko-KR" altLang="en-US" dirty="0"/>
              <a:t>거절 가능하다</a:t>
            </a:r>
            <a:r>
              <a:rPr lang="en-US" altLang="ko-KR" dirty="0"/>
              <a:t>.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고객의 </a:t>
            </a:r>
            <a:r>
              <a:rPr lang="ko-KR" altLang="en-US" dirty="0"/>
              <a:t>취소에 따라서 요청 예약의 상태가 변경된다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비동기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장애격리</a:t>
            </a:r>
            <a:endParaRPr lang="ko-KR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기사 관리 서비스에 장애가 발생하더라도 고객 예약은 정상적으로 처리 가능하다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비동기</a:t>
            </a:r>
            <a:r>
              <a:rPr lang="en-US" altLang="ko-KR" dirty="0" smtClean="0"/>
              <a:t> </a:t>
            </a:r>
            <a:r>
              <a:rPr lang="en-US" altLang="ko-KR" dirty="0"/>
              <a:t>(event-driven)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서킷 </a:t>
            </a:r>
            <a:r>
              <a:rPr lang="ko-KR" altLang="en-US" dirty="0" err="1"/>
              <a:t>브레이킹</a:t>
            </a:r>
            <a:r>
              <a:rPr lang="ko-KR" altLang="en-US" dirty="0"/>
              <a:t> 프레임워크 →</a:t>
            </a:r>
            <a:r>
              <a:rPr lang="en-US" altLang="ko-KR" dirty="0" smtClean="0"/>
              <a:t> </a:t>
            </a:r>
            <a:r>
              <a:rPr lang="en-US" altLang="ko-KR" dirty="0" err="1"/>
              <a:t>istio</a:t>
            </a:r>
            <a:r>
              <a:rPr lang="en-US" altLang="ko-KR" dirty="0"/>
              <a:t>-injection + </a:t>
            </a:r>
            <a:r>
              <a:rPr lang="en-US" altLang="ko-KR" dirty="0" err="1"/>
              <a:t>DestinationRule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성능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고객은 본인의 예약 상태 및 이력 정보를 확인할 수 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CQRS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1.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label namespace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-injection=enabled –overwrite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서킷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브레이킹을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위한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DestinationRule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ACC09-AAE3-4B68-AEBA-4128DAAF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750833"/>
            <a:ext cx="4343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0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3. </a:t>
            </a: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룰 적용 후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부하 발생하여 가용성이 떨어짐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7AA1B-6434-4E36-A58D-440512A4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6"/>
          <a:stretch/>
        </p:blipFill>
        <p:spPr>
          <a:xfrm>
            <a:off x="1228359" y="2104792"/>
            <a:ext cx="444854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-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Event</a:t>
            </a:r>
            <a:endParaRPr kumimoji="1"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목적지 설정됨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목록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조회됨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고객에게 공유됨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8695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비적격 이벤트 제거</a:t>
            </a:r>
            <a:endParaRPr kumimoji="1"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 rot="19749790"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목적지 설정됨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9739351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기사 목록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조회됨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9768499"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고객에게 공유됨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48695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9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Actor, Command</a:t>
            </a:r>
            <a:endParaRPr kumimoji="1"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3116141" y="257073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9341" y="22884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358780" y="200614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3116141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49341" y="42911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358780" y="4008828"/>
            <a:ext cx="814952" cy="1257300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/>
          <p:nvPr/>
        </p:nvSpPr>
        <p:spPr>
          <a:xfrm>
            <a:off x="7722865" y="257073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656065" y="22884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965504" y="2006149"/>
            <a:ext cx="814952" cy="1257300"/>
            <a:chOff x="194792" y="1921761"/>
            <a:chExt cx="1300163" cy="1257300"/>
          </a:xfrm>
        </p:grpSpPr>
        <p:sp>
          <p:nvSpPr>
            <p:cNvPr id="73" name="직사각형 7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0"/>
            <p:cNvCxnSpPr>
              <a:stCxn id="7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7722865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56065" y="42911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965504" y="4008828"/>
            <a:ext cx="814952" cy="1257300"/>
            <a:chOff x="194792" y="1921761"/>
            <a:chExt cx="1300163" cy="1257300"/>
          </a:xfrm>
        </p:grpSpPr>
        <p:sp>
          <p:nvSpPr>
            <p:cNvPr id="82" name="직사각형 81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4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20"/>
            <p:cNvCxnSpPr>
              <a:stCxn id="8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직사각형 87"/>
          <p:cNvSpPr/>
          <p:nvPr/>
        </p:nvSpPr>
        <p:spPr>
          <a:xfrm>
            <a:off x="9315355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479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Aggregate</a:t>
            </a:r>
            <a:endParaRPr kumimoji="1" lang="ko-KR" altLang="en-US" sz="40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36233" y="3346299"/>
            <a:ext cx="76366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4546884" y="237169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12861" y="4823994"/>
            <a:ext cx="814952" cy="1257300"/>
            <a:chOff x="194792" y="1921761"/>
            <a:chExt cx="1300163" cy="1257300"/>
          </a:xfrm>
        </p:grpSpPr>
        <p:sp>
          <p:nvSpPr>
            <p:cNvPr id="55" name="직사각형 54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7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0"/>
            <p:cNvCxnSpPr>
              <a:stCxn id="5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84008" y="1937458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84008" y="2980622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84008" y="4025844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84008" y="5065507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44631" y="23863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703718" y="43253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66444" y="237169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318562" y="3068030"/>
            <a:ext cx="814952" cy="1257300"/>
            <a:chOff x="194792" y="1921761"/>
            <a:chExt cx="1300163" cy="1257300"/>
          </a:xfrm>
        </p:grpSpPr>
        <p:sp>
          <p:nvSpPr>
            <p:cNvPr id="70" name="직사각형 6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2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0"/>
            <p:cNvCxnSpPr>
              <a:stCxn id="7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9761701" y="305333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2884" y="2386392"/>
            <a:ext cx="1218337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61971" y="4325330"/>
            <a:ext cx="1218337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4257" y="2371692"/>
            <a:ext cx="1218337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4257" y="4308480"/>
            <a:ext cx="1218337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2354" y="3053330"/>
            <a:ext cx="1193932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42141" y="2148840"/>
            <a:ext cx="1120201" cy="3749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1531</Words>
  <Application>Microsoft Office PowerPoint</Application>
  <PresentationFormat>와이드스크린</PresentationFormat>
  <Paragraphs>379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-apple-system</vt:lpstr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시나리오 테스트 결과 – driver 등록</vt:lpstr>
      <vt:lpstr>시나리오 테스트 결과 – driver 등록</vt:lpstr>
      <vt:lpstr>시나리오 테스트 결과 – driver 등록</vt:lpstr>
      <vt:lpstr>시나리오 테스트 결과 – driver 퇴사</vt:lpstr>
      <vt:lpstr>시나리오 테스트 결과 – driver 퇴사</vt:lpstr>
      <vt:lpstr>시나리오 테스트 결과 – driver 퇴사</vt:lpstr>
      <vt:lpstr>DDD의 적용</vt:lpstr>
      <vt:lpstr>Gateway 적용</vt:lpstr>
      <vt:lpstr>폴리글랏 퍼시스턴스 CQRS 를 위한 orderStatus 서비스만 DB를 구분하여 적용함. 인메모리 DB인 hsqldb 사용.</vt:lpstr>
      <vt:lpstr>동기식 호출 적용</vt:lpstr>
      <vt:lpstr>동기식 호출 적용 Order 호출을 받은 직후(@PostPersist) Management에서 요청하도록 처리. </vt:lpstr>
      <vt:lpstr>동기식 호출 적용 동기식 호출에서는 호출 시간에 따른 타임 커플링이 발생하며, 상태 관리 시스템이 장애가 나면 호출요청을 못 받는다는 것을 확인.</vt:lpstr>
      <vt:lpstr>동기식 호출 적용 hr 서버를 내린 뒤 호출 결과</vt:lpstr>
      <vt:lpstr>비동기식 호출 적용 고객호출취소가 이루어진 후에 예약시스템으로 이를 알려주는 행위는 동기식이 아니라 비 동기식으로 처리함. 이를 위하여 고객호출신청 상태관리에 기록을 남긴 후에 곧바로 호출취소신청 되었다는 도메인 이벤트를 카프카로 송출한다(Publish)</vt:lpstr>
      <vt:lpstr>비동기식 호출 적용 상태관리 서비스에서는 호출취소신청 이벤트에 대해서 이를 수신하여 자신의 정책을 처리하도록 PolicyHandler 를 구현한다</vt:lpstr>
      <vt:lpstr>비동기식 호출 관리 시스템은 Taxi 호출과 완전히 분리되어 있으며, 이벤트 수신에 따라 처리되기 때문에, 기사 관리시스템이 유지보수로 인해 잠시 내려간 상태라도 호출 신청을 받는데 문제가 없다</vt:lpstr>
      <vt:lpstr>비동기식 호출 적용 고객호출취소가 이루어진 후에 예약시스템으로 이를 알려주는 행위는 동기식이 아니라 비 동기식으로 처리하였다. 이를 위하여 고객호출신청 상태관리에 기록을 남긴 후에 곧바로 호출취소신청 되었다는 되었다는 도메인 이벤트를 카프카로 송출한다(Publish)</vt:lpstr>
      <vt:lpstr>비동기식 호출 적용 hrview 서버를 내린 뒤 호출 결과- 서버를 올리고 난 뒤 데이터가 들어와 있다 hrview에서 장애가 나 있는 동안에 처리된 데이터도 관리가 가능하다</vt:lpstr>
      <vt:lpstr>CI/CD 설정</vt:lpstr>
      <vt:lpstr>CI/CD 설정</vt:lpstr>
      <vt:lpstr>ConfigMap 사용</vt:lpstr>
      <vt:lpstr>ConfigMap 사용</vt:lpstr>
      <vt:lpstr>ConfigMap 사용</vt:lpstr>
      <vt:lpstr>ConfigMap 사용</vt:lpstr>
      <vt:lpstr>무정지 재배포</vt:lpstr>
      <vt:lpstr>무정지 재배포</vt:lpstr>
      <vt:lpstr>무정지 재배포</vt:lpstr>
      <vt:lpstr>오토스케일 아웃</vt:lpstr>
      <vt:lpstr>오토스케일 아웃</vt:lpstr>
      <vt:lpstr>오토스케일 아웃</vt:lpstr>
      <vt:lpstr>오토스케일 아웃</vt:lpstr>
      <vt:lpstr>동기식 호출 / 서킷 브레이킹 / 장애격리</vt:lpstr>
      <vt:lpstr>동기식 호출 / 서킷 브레이킹 / 장애격리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83</cp:revision>
  <dcterms:created xsi:type="dcterms:W3CDTF">2020-04-17T09:21:25Z</dcterms:created>
  <dcterms:modified xsi:type="dcterms:W3CDTF">2020-10-25T06:14:40Z</dcterms:modified>
</cp:coreProperties>
</file>