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80" r:id="rId8"/>
    <p:sldId id="281" r:id="rId9"/>
    <p:sldId id="282" r:id="rId10"/>
    <p:sldId id="283" r:id="rId11"/>
    <p:sldId id="284" r:id="rId12"/>
    <p:sldId id="289" r:id="rId13"/>
    <p:sldId id="272" r:id="rId14"/>
    <p:sldId id="273" r:id="rId15"/>
    <p:sldId id="291" r:id="rId16"/>
    <p:sldId id="292" r:id="rId17"/>
    <p:sldId id="293" r:id="rId18"/>
    <p:sldId id="286" r:id="rId19"/>
    <p:sldId id="294" r:id="rId20"/>
    <p:sldId id="329" r:id="rId21"/>
    <p:sldId id="330" r:id="rId22"/>
    <p:sldId id="300" r:id="rId23"/>
    <p:sldId id="301" r:id="rId24"/>
    <p:sldId id="302" r:id="rId25"/>
    <p:sldId id="303" r:id="rId26"/>
    <p:sldId id="304" r:id="rId27"/>
    <p:sldId id="305" r:id="rId28"/>
    <p:sldId id="331" r:id="rId29"/>
    <p:sldId id="307" r:id="rId30"/>
    <p:sldId id="327" r:id="rId31"/>
    <p:sldId id="328" r:id="rId32"/>
    <p:sldId id="326" r:id="rId33"/>
    <p:sldId id="336" r:id="rId34"/>
    <p:sldId id="340" r:id="rId35"/>
    <p:sldId id="335" r:id="rId36"/>
    <p:sldId id="320" r:id="rId37"/>
    <p:sldId id="321" r:id="rId38"/>
    <p:sldId id="323" r:id="rId39"/>
    <p:sldId id="312" r:id="rId40"/>
    <p:sldId id="313" r:id="rId41"/>
    <p:sldId id="315" r:id="rId42"/>
    <p:sldId id="338" r:id="rId43"/>
    <p:sldId id="317" r:id="rId44"/>
    <p:sldId id="318" r:id="rId45"/>
    <p:sldId id="31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79"/>
  </p:normalViewPr>
  <p:slideViewPr>
    <p:cSldViewPr snapToGrid="0" snapToObjects="1">
      <p:cViewPr varScale="1">
        <p:scale>
          <a:sx n="85" d="100"/>
          <a:sy n="8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2020-10-26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nagement:8080/" TargetMode="External"/><Relationship Id="rId2" Type="http://schemas.openxmlformats.org/officeDocument/2006/relationships/hyperlink" Target="http://localhost:8083/dri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6/hrpages" TargetMode="External"/><Relationship Id="rId4" Type="http://schemas.openxmlformats.org/officeDocument/2006/relationships/hyperlink" Target="http://localhost:8085/h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orders%20orderId=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kubernetes-sigs/metrics-server/releases/download/v0.3.6/components.ya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kumimoji="1" lang="ko-KR" altLang="en-US" dirty="0"/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“</a:t>
            </a:r>
            <a:r>
              <a:rPr kumimoji="1" lang="en-US" altLang="ko-KR" dirty="0" err="1" smtClean="0"/>
              <a:t>mTAXI</a:t>
            </a:r>
            <a:r>
              <a:rPr kumimoji="1" lang="en-US" altLang="ko-KR" dirty="0" smtClean="0"/>
              <a:t>”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MSA </a:t>
            </a:r>
            <a:r>
              <a:rPr kumimoji="1" lang="ko-KR" altLang="en-US" dirty="0" smtClean="0"/>
              <a:t>로 설계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구현하기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571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Bounded Context</a:t>
            </a:r>
            <a:endParaRPr kumimoji="1" lang="ko-KR" altLang="en-US" sz="4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95313" y="2572423"/>
            <a:ext cx="763662" cy="1257300"/>
            <a:chOff x="194792" y="1921761"/>
            <a:chExt cx="1300163" cy="1257300"/>
          </a:xfrm>
        </p:grpSpPr>
        <p:sp>
          <p:nvSpPr>
            <p:cNvPr id="39" name="직사각형 3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/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4668804" y="2515264"/>
            <a:ext cx="1120351" cy="82341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90941" y="3797134"/>
            <a:ext cx="814952" cy="1063341"/>
            <a:chOff x="194792" y="1921761"/>
            <a:chExt cx="1300163" cy="1257300"/>
          </a:xfrm>
        </p:grpSpPr>
        <p:sp>
          <p:nvSpPr>
            <p:cNvPr id="49" name="직사각형 4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1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20"/>
            <p:cNvCxnSpPr>
              <a:stCxn id="5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6438288" y="2081031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38288" y="2868163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38288" y="3629921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38288" y="4404408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409351" y="2133724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368438" y="3249702"/>
            <a:ext cx="919375" cy="80336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4564" y="2119024"/>
            <a:ext cx="919375" cy="80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8446346" y="2486178"/>
            <a:ext cx="814952" cy="910941"/>
            <a:chOff x="194792" y="1921761"/>
            <a:chExt cx="1300163" cy="1257300"/>
          </a:xfrm>
        </p:grpSpPr>
        <p:sp>
          <p:nvSpPr>
            <p:cNvPr id="63" name="직사각형 6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20"/>
            <p:cNvCxnSpPr>
              <a:stCxn id="6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/>
          <p:cNvSpPr/>
          <p:nvPr/>
        </p:nvSpPr>
        <p:spPr>
          <a:xfrm>
            <a:off x="9639781" y="2535486"/>
            <a:ext cx="982930" cy="12144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11444" y="2133724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70531" y="3560598"/>
            <a:ext cx="950283" cy="89490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73337" y="2119024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73337" y="3543748"/>
            <a:ext cx="950283" cy="894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014427" y="2800662"/>
            <a:ext cx="785168" cy="12551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96421" y="2292412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7680" y="1438020"/>
            <a:ext cx="3420164" cy="33202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89760" y="148667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372906" y="1438021"/>
            <a:ext cx="3435154" cy="380485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241080" y="148667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8301661" y="1437068"/>
            <a:ext cx="3282128" cy="30959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571043" y="1485718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40664" y="5412766"/>
            <a:ext cx="10843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도메인 서열 분리 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</a:p>
          <a:p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- 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Core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Management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없어서는 안될 핵심 서비스이며, 연결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Up-time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SLA 수준을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99.99%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1주일 1회 미만 </a:t>
            </a:r>
            <a:endParaRPr lang="en-US" altLang="ko-KR" sz="12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Supporting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Order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경쟁력을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내기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위한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서비스이며, SLA 수준은 연간 80% 이상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함. </a:t>
            </a:r>
            <a:endParaRPr lang="en-US" altLang="ko-KR" sz="1200" dirty="0" smtClean="0">
              <a:solidFill>
                <a:srgbClr val="24292E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General 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Domain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(</a:t>
            </a:r>
            <a:r>
              <a:rPr lang="ko-KR" altLang="ko-KR" sz="1200" dirty="0" err="1" smtClean="0">
                <a:solidFill>
                  <a:srgbClr val="24292E"/>
                </a:solidFill>
                <a:latin typeface="+mn-ea"/>
              </a:rPr>
              <a:t>Driver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)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: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Order의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상태를 수신하고, 요청에 대한 승인/거절을 진행하는 서비스이며, SLA 수준은 연간 80% 이상 </a:t>
            </a:r>
            <a:r>
              <a:rPr lang="ko-KR" altLang="ko-KR" sz="1200" dirty="0" err="1">
                <a:solidFill>
                  <a:srgbClr val="24292E"/>
                </a:solidFill>
                <a:latin typeface="+mn-ea"/>
              </a:rPr>
              <a:t>uptime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 목표,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배포</a:t>
            </a:r>
            <a:r>
              <a:rPr lang="en-US" altLang="ko-KR" sz="12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ko-KR" sz="1200" dirty="0" smtClean="0">
                <a:solidFill>
                  <a:srgbClr val="24292E"/>
                </a:solidFill>
                <a:latin typeface="+mn-ea"/>
              </a:rPr>
              <a:t>주기는 </a:t>
            </a:r>
            <a:r>
              <a:rPr lang="ko-KR" altLang="ko-KR" sz="1200" dirty="0">
                <a:solidFill>
                  <a:srgbClr val="24292E"/>
                </a:solidFill>
                <a:latin typeface="+mn-ea"/>
              </a:rPr>
              <a:t>각 팀의 자율이나 표준 스프린트 주기가 1주일 이므로 1주일 1회 이상을 기준으로 함</a:t>
            </a:r>
            <a:r>
              <a:rPr lang="ko-KR" altLang="ko-KR" sz="1200" dirty="0">
                <a:latin typeface="+mn-ea"/>
              </a:rPr>
              <a:t> </a:t>
            </a:r>
          </a:p>
          <a:p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9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118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(</a:t>
            </a:r>
            <a:r>
              <a:rPr kumimoji="1" lang="ko-KR" altLang="en-US" sz="4000" dirty="0" smtClean="0"/>
              <a:t>괄호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수행주체</a:t>
            </a:r>
            <a:r>
              <a:rPr kumimoji="1" lang="en-US" altLang="ko-KR" sz="4000" dirty="0" smtClean="0"/>
              <a:t>)</a:t>
            </a:r>
            <a:endParaRPr kumimoji="1" lang="ko-KR" altLang="en-US" sz="40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120201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4468860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462252" y="1689736"/>
            <a:ext cx="4211610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4453707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4299523" y="1876590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358588" y="3127770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260335" y="4703501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260335" y="564951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339448" y="2056131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235066" y="5142618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527995" y="2489146"/>
            <a:ext cx="763662" cy="807412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6928815" y="2171489"/>
            <a:ext cx="814952" cy="764360"/>
            <a:chOff x="194792" y="1921761"/>
            <a:chExt cx="1300163" cy="1257300"/>
          </a:xfrm>
        </p:grpSpPr>
        <p:sp>
          <p:nvSpPr>
            <p:cNvPr id="54" name="직사각형 53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0"/>
            <p:cNvCxnSpPr>
              <a:stCxn id="5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/>
          <p:cNvSpPr/>
          <p:nvPr/>
        </p:nvSpPr>
        <p:spPr>
          <a:xfrm>
            <a:off x="8525490" y="235608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525490" y="3143217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525490" y="3904975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할당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525490" y="4679462"/>
            <a:ext cx="1120351" cy="62865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43205" y="498217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2292" y="5805545"/>
            <a:ext cx="919375" cy="56934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14797" y="5778612"/>
            <a:ext cx="919375" cy="569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560381" y="5108774"/>
            <a:ext cx="814952" cy="910941"/>
            <a:chOff x="194792" y="1921761"/>
            <a:chExt cx="1300163" cy="1257300"/>
          </a:xfrm>
        </p:grpSpPr>
        <p:sp>
          <p:nvSpPr>
            <p:cNvPr id="68" name="직사각형 67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0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[R] 20"/>
            <p:cNvCxnSpPr>
              <a:stCxn id="6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직사각형 73"/>
          <p:cNvSpPr/>
          <p:nvPr/>
        </p:nvSpPr>
        <p:spPr>
          <a:xfrm>
            <a:off x="2773635" y="4823291"/>
            <a:ext cx="982930" cy="114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44126" y="2095684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503213" y="3175086"/>
            <a:ext cx="950283" cy="495214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6019" y="2080984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206019" y="3158236"/>
            <a:ext cx="950283" cy="4952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47109" y="2314566"/>
            <a:ext cx="785168" cy="1049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83623" y="2567466"/>
            <a:ext cx="1048063" cy="2675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63167" y="1500188"/>
            <a:ext cx="3956303" cy="24625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365248" y="1548838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6014943" y="1689736"/>
            <a:ext cx="4658919" cy="423999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328282" y="176172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78320" y="4285519"/>
            <a:ext cx="3941151" cy="22173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2704897" y="4334169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Driver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6755811" y="3076797"/>
            <a:ext cx="987956" cy="47776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호출요청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6816963" y="4353228"/>
            <a:ext cx="900851" cy="46952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호출취소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(Order)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538002" y="1918170"/>
            <a:ext cx="900851" cy="48045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요청접수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(Driver)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479012" y="3353901"/>
            <a:ext cx="900851" cy="44842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err="1" smtClean="0">
                <a:solidFill>
                  <a:schemeClr val="tx1"/>
                </a:solidFill>
              </a:rPr>
              <a:t>요청거절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Driver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540152" y="3695508"/>
            <a:ext cx="1203615" cy="516869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요청 </a:t>
            </a:r>
            <a:r>
              <a:rPr kumimoji="1" lang="ko-KR" altLang="en-US" sz="1050" b="1" dirty="0" err="1" smtClean="0">
                <a:solidFill>
                  <a:schemeClr val="tx1"/>
                </a:solidFill>
              </a:rPr>
              <a:t>상태관리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(Management)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709760" y="4707151"/>
            <a:ext cx="1249509" cy="429226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 smtClean="0">
                <a:solidFill>
                  <a:schemeClr val="tx1"/>
                </a:solidFill>
              </a:rPr>
              <a:t>호출 취소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Management</a:t>
            </a:r>
            <a:r>
              <a:rPr kumimoji="1" lang="en-US" altLang="ko-KR" sz="1050" b="1" dirty="0" smtClean="0">
                <a:solidFill>
                  <a:schemeClr val="tx1"/>
                </a:solidFill>
              </a:rPr>
              <a:t>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75" idx="3"/>
            <a:endCxn id="129" idx="1"/>
          </p:cNvCxnSpPr>
          <p:nvPr/>
        </p:nvCxnSpPr>
        <p:spPr>
          <a:xfrm>
            <a:off x="4494409" y="2343291"/>
            <a:ext cx="2261402" cy="972388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60" idx="3"/>
            <a:endCxn id="66" idx="2"/>
          </p:cNvCxnSpPr>
          <p:nvPr/>
        </p:nvCxnSpPr>
        <p:spPr>
          <a:xfrm flipH="1">
            <a:off x="2574485" y="2670410"/>
            <a:ext cx="7071356" cy="3677549"/>
          </a:xfrm>
          <a:prstGeom prst="bentConnector4">
            <a:avLst>
              <a:gd name="adj1" fmla="val -10942"/>
              <a:gd name="adj2" fmla="val 105260"/>
            </a:avLst>
          </a:prstGeom>
          <a:ln w="158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76" idx="3"/>
            <a:endCxn id="130" idx="1"/>
          </p:cNvCxnSpPr>
          <p:nvPr/>
        </p:nvCxnSpPr>
        <p:spPr>
          <a:xfrm>
            <a:off x="4453496" y="3422693"/>
            <a:ext cx="2363467" cy="1165299"/>
          </a:xfrm>
          <a:prstGeom prst="bentConnector3">
            <a:avLst>
              <a:gd name="adj1" fmla="val 50000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4" idx="3"/>
            <a:endCxn id="133" idx="1"/>
          </p:cNvCxnSpPr>
          <p:nvPr/>
        </p:nvCxnSpPr>
        <p:spPr>
          <a:xfrm flipV="1">
            <a:off x="4462580" y="3953943"/>
            <a:ext cx="2077572" cy="1312906"/>
          </a:xfrm>
          <a:prstGeom prst="bentConnector3">
            <a:avLst>
              <a:gd name="adj1" fmla="val 4788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65" idx="3"/>
            <a:endCxn id="133" idx="1"/>
          </p:cNvCxnSpPr>
          <p:nvPr/>
        </p:nvCxnSpPr>
        <p:spPr>
          <a:xfrm flipV="1">
            <a:off x="4421667" y="3953943"/>
            <a:ext cx="2118485" cy="2136276"/>
          </a:xfrm>
          <a:prstGeom prst="bentConnector3">
            <a:avLst>
              <a:gd name="adj1" fmla="val 40454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63" idx="3"/>
            <a:endCxn id="136" idx="1"/>
          </p:cNvCxnSpPr>
          <p:nvPr/>
        </p:nvCxnSpPr>
        <p:spPr>
          <a:xfrm flipH="1" flipV="1">
            <a:off x="1709760" y="4921764"/>
            <a:ext cx="7936081" cy="72023"/>
          </a:xfrm>
          <a:prstGeom prst="bentConnector5">
            <a:avLst>
              <a:gd name="adj1" fmla="val -2881"/>
              <a:gd name="adj2" fmla="val -2285881"/>
              <a:gd name="adj3" fmla="val 102881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62" idx="3"/>
            <a:endCxn id="132" idx="1"/>
          </p:cNvCxnSpPr>
          <p:nvPr/>
        </p:nvCxnSpPr>
        <p:spPr>
          <a:xfrm flipH="1" flipV="1">
            <a:off x="1479012" y="3578114"/>
            <a:ext cx="8166829" cy="641186"/>
          </a:xfrm>
          <a:prstGeom prst="bentConnector5">
            <a:avLst>
              <a:gd name="adj1" fmla="val -6244"/>
              <a:gd name="adj2" fmla="val 431380"/>
              <a:gd name="adj3" fmla="val 102799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61" idx="3"/>
            <a:endCxn id="131" idx="0"/>
          </p:cNvCxnSpPr>
          <p:nvPr/>
        </p:nvCxnSpPr>
        <p:spPr>
          <a:xfrm flipH="1" flipV="1">
            <a:off x="1988428" y="1918170"/>
            <a:ext cx="7657413" cy="1539372"/>
          </a:xfrm>
          <a:prstGeom prst="bentConnector4">
            <a:avLst>
              <a:gd name="adj1" fmla="val -3100"/>
              <a:gd name="adj2" fmla="val 120562"/>
            </a:avLst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986187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Policy </a:t>
            </a:r>
            <a:r>
              <a:rPr kumimoji="1" lang="ko-KR" altLang="en-US" sz="4000" dirty="0" smtClean="0"/>
              <a:t>를 수행주체로 이동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7923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1426551"/>
            <a:ext cx="10687050" cy="520065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74032" y="395654"/>
            <a:ext cx="10515600" cy="791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720137" y="6016173"/>
            <a:ext cx="34718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요구사항별로 모든 나래이션이 가능한지 검증함</a:t>
            </a:r>
            <a:endParaRPr kumimoji="1" lang="en-US" altLang="ko-KR" sz="16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600" dirty="0" smtClean="0"/>
              <a:t>기능 요구사항별로 패스 표시</a:t>
            </a:r>
            <a:endParaRPr kumimoji="1"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821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(1)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137" y="5864469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고객이 택시를 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한다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409092" y="2382714"/>
            <a:ext cx="6506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(2)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463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Management </a:t>
            </a:r>
            <a:r>
              <a:rPr lang="ko-KR" altLang="en-US" dirty="0"/>
              <a:t>에서 호출을 받아서 택시 기사에서 체크할 것을 요청한다</a:t>
            </a:r>
            <a:r>
              <a:rPr lang="en-US" altLang="ko-KR" dirty="0"/>
              <a:t>.(Sync)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택시 </a:t>
            </a:r>
            <a:r>
              <a:rPr lang="ko-KR" altLang="en-US" dirty="0"/>
              <a:t>기사는 받은 호출을 수락하거나 거절한다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4. Management</a:t>
            </a:r>
            <a:r>
              <a:rPr lang="ko-KR" altLang="en-US" dirty="0"/>
              <a:t>에서 변경사항을 접수 받는다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호출 </a:t>
            </a:r>
            <a:r>
              <a:rPr lang="ko-KR" altLang="en-US" dirty="0"/>
              <a:t>수락 시 고객에게 호출되었음을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호출 </a:t>
            </a:r>
            <a:r>
              <a:rPr lang="ko-KR" altLang="en-US" dirty="0"/>
              <a:t>거절 시 고객에게 호출 거절되었음을 공유한다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3675186" y="2387111"/>
            <a:ext cx="2901460" cy="628651"/>
          </a:xfrm>
          <a:prstGeom prst="bentConnector3">
            <a:avLst>
              <a:gd name="adj1" fmla="val 848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7104187" y="2387111"/>
            <a:ext cx="3763105" cy="628652"/>
          </a:xfrm>
          <a:prstGeom prst="bentConnector3">
            <a:avLst>
              <a:gd name="adj1" fmla="val 247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1854" y="20486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4674" y="26464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16200000" flipH="1">
            <a:off x="9682531" y="2683851"/>
            <a:ext cx="1147394" cy="553913"/>
          </a:xfrm>
          <a:prstGeom prst="bentConnector3">
            <a:avLst>
              <a:gd name="adj1" fmla="val 611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 flipV="1">
            <a:off x="5460027" y="2387110"/>
            <a:ext cx="5503982" cy="1173769"/>
          </a:xfrm>
          <a:prstGeom prst="bentConnector3">
            <a:avLst>
              <a:gd name="adj1" fmla="val -38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377534" y="2420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5400000" flipH="1" flipV="1">
            <a:off x="5339686" y="3020746"/>
            <a:ext cx="627541" cy="386863"/>
          </a:xfrm>
          <a:prstGeom prst="bentConnector3">
            <a:avLst>
              <a:gd name="adj1" fmla="val 1004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5729" y="3103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5" name="꺾인 연결선 64"/>
          <p:cNvCxnSpPr/>
          <p:nvPr/>
        </p:nvCxnSpPr>
        <p:spPr>
          <a:xfrm rot="10800000">
            <a:off x="914402" y="1787064"/>
            <a:ext cx="6117334" cy="435053"/>
          </a:xfrm>
          <a:prstGeom prst="bentConnector3">
            <a:avLst>
              <a:gd name="adj1" fmla="val -635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 flipH="1">
            <a:off x="702611" y="1998855"/>
            <a:ext cx="1427114" cy="985241"/>
          </a:xfrm>
          <a:prstGeom prst="bentConnector3">
            <a:avLst>
              <a:gd name="adj1" fmla="val 99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87799" y="1462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4" name="꺾인 연결선 83"/>
          <p:cNvCxnSpPr/>
          <p:nvPr/>
        </p:nvCxnSpPr>
        <p:spPr>
          <a:xfrm rot="10800000" flipV="1">
            <a:off x="2578611" y="3930163"/>
            <a:ext cx="4609189" cy="19782"/>
          </a:xfrm>
          <a:prstGeom prst="bentConnector3">
            <a:avLst>
              <a:gd name="adj1" fmla="val 42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5209" y="3625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426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시나리오 </a:t>
            </a:r>
            <a:r>
              <a:rPr kumimoji="1" lang="en-US" altLang="ko-KR" sz="4000" dirty="0" smtClean="0"/>
              <a:t>Coverage Check (3)</a:t>
            </a:r>
            <a:endParaRPr kumimoji="1"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7" y="1426551"/>
            <a:ext cx="10687050" cy="3875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372100"/>
            <a:ext cx="862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고객이 </a:t>
            </a:r>
            <a:r>
              <a:rPr lang="en-US" altLang="ko-KR" dirty="0"/>
              <a:t>Taxi </a:t>
            </a:r>
            <a:r>
              <a:rPr lang="ko-KR" altLang="en-US" dirty="0"/>
              <a:t>호출 예약을 취소한다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고객의 </a:t>
            </a:r>
            <a:r>
              <a:rPr lang="ko-KR" altLang="en-US" dirty="0"/>
              <a:t>예약 취소에 따라서 </a:t>
            </a:r>
            <a:r>
              <a:rPr lang="en-US" altLang="ko-KR" dirty="0"/>
              <a:t>Management </a:t>
            </a:r>
            <a:r>
              <a:rPr lang="ko-KR" altLang="en-US" dirty="0"/>
              <a:t>내역의 상태가 예약 취소로 변경된다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9. Driver</a:t>
            </a:r>
            <a:r>
              <a:rPr lang="ko-KR" altLang="en-US" dirty="0"/>
              <a:t>에게 </a:t>
            </a:r>
            <a:r>
              <a:rPr lang="ko-KR" altLang="en-US" dirty="0" err="1"/>
              <a:t>예약취소</a:t>
            </a:r>
            <a:r>
              <a:rPr lang="ko-KR" altLang="en-US" dirty="0"/>
              <a:t> 되었음을 공유 한다</a:t>
            </a:r>
            <a:r>
              <a:rPr lang="en-US" altLang="ko-KR" dirty="0"/>
              <a:t>.(</a:t>
            </a:r>
            <a:r>
              <a:rPr lang="en-US" altLang="ko-KR" dirty="0" err="1"/>
              <a:t>Async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2" name="꺾인 연결선 21"/>
          <p:cNvCxnSpPr/>
          <p:nvPr/>
        </p:nvCxnSpPr>
        <p:spPr>
          <a:xfrm flipV="1">
            <a:off x="2377440" y="4251961"/>
            <a:ext cx="6647688" cy="438912"/>
          </a:xfrm>
          <a:prstGeom prst="bentConnector3">
            <a:avLst>
              <a:gd name="adj1" fmla="val 856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4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1960685"/>
            <a:ext cx="7644032" cy="4101977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 smtClean="0"/>
              <a:t>비기능 요구사항 </a:t>
            </a:r>
            <a:r>
              <a:rPr kumimoji="1" lang="en-US" altLang="ko-KR" sz="4000" dirty="0" smtClean="0"/>
              <a:t>coverage</a:t>
            </a:r>
            <a:endParaRPr kumimoji="1" lang="ko-KR" altLang="en-US" sz="4000" dirty="0"/>
          </a:p>
        </p:txBody>
      </p:sp>
      <p:sp>
        <p:nvSpPr>
          <p:cNvPr id="2" name="타원 1"/>
          <p:cNvSpPr/>
          <p:nvPr/>
        </p:nvSpPr>
        <p:spPr>
          <a:xfrm>
            <a:off x="8384719" y="2520745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1-1</a:t>
            </a:r>
            <a:endParaRPr kumimoji="1"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6323073" y="2459149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939107" y="252271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2028401"/>
            <a:ext cx="38753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트랜잭션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예약을 기사가 수락</a:t>
            </a:r>
            <a:r>
              <a:rPr lang="en-US" altLang="ko-KR" sz="1400" dirty="0"/>
              <a:t>/</a:t>
            </a:r>
            <a:r>
              <a:rPr lang="ko-KR" altLang="en-US" sz="1400" dirty="0"/>
              <a:t>거절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동기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2) </a:t>
            </a:r>
            <a:r>
              <a:rPr lang="ko-KR" altLang="en-US" sz="1400" dirty="0" smtClean="0"/>
              <a:t>고객의 </a:t>
            </a:r>
            <a:r>
              <a:rPr lang="ko-KR" altLang="en-US" sz="1400" dirty="0"/>
              <a:t>취소에 따라서 요청 예약의 상태가 변경된다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비동기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장애격리</a:t>
            </a:r>
            <a:endParaRPr lang="en-US" altLang="ko-KR" sz="1400" dirty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기사 </a:t>
            </a:r>
            <a:r>
              <a:rPr lang="ko-KR" altLang="en-US" sz="1400" dirty="0"/>
              <a:t>관리 서비스에 장애가 발생하더라도 고객 예약은 정상적으로 처리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ko-KR" altLang="en-US" sz="1400" dirty="0"/>
              <a:t>비동기</a:t>
            </a:r>
            <a:r>
              <a:rPr lang="en-US" altLang="ko-KR" sz="1400" dirty="0"/>
              <a:t> (event-driven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  2) </a:t>
            </a:r>
            <a:r>
              <a:rPr lang="ko-KR" altLang="en-US" sz="1400" dirty="0" smtClean="0"/>
              <a:t>서킷 </a:t>
            </a:r>
            <a:r>
              <a:rPr lang="ko-KR" altLang="en-US" sz="1400" dirty="0" err="1"/>
              <a:t>브레이킹</a:t>
            </a:r>
            <a:r>
              <a:rPr lang="ko-KR" altLang="en-US" sz="1400" dirty="0"/>
              <a:t> 프레임워크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istio</a:t>
            </a:r>
            <a:r>
              <a:rPr lang="en-US" altLang="ko-KR" sz="1400" dirty="0"/>
              <a:t>-injection + </a:t>
            </a:r>
            <a:r>
              <a:rPr lang="en-US" altLang="ko-KR" sz="1400" dirty="0" err="1" smtClean="0"/>
              <a:t>DestinationRule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성능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1) </a:t>
            </a:r>
            <a:r>
              <a:rPr lang="ko-KR" altLang="en-US" sz="1400" dirty="0" smtClean="0"/>
              <a:t>고객은 </a:t>
            </a:r>
            <a:r>
              <a:rPr lang="ko-KR" altLang="en-US" sz="1400" dirty="0"/>
              <a:t>본인의 예약 상태 및 이력 정보를 확인할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→</a:t>
            </a:r>
            <a:r>
              <a:rPr lang="en-US" altLang="ko-KR" sz="1400" dirty="0"/>
              <a:t> CQRS</a:t>
            </a:r>
          </a:p>
        </p:txBody>
      </p:sp>
      <p:sp>
        <p:nvSpPr>
          <p:cNvPr id="11" name="타원 10"/>
          <p:cNvSpPr/>
          <p:nvPr/>
        </p:nvSpPr>
        <p:spPr>
          <a:xfrm>
            <a:off x="6125506" y="4782188"/>
            <a:ext cx="643105" cy="338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1-2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73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06123" y="-3814754"/>
            <a:ext cx="481263" cy="109541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6237" y="1460050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792609" y="247673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chemeClr val="tx1"/>
                  </a:solidFill>
                </a:rPr>
                <a:t>driver</a:t>
              </a:r>
              <a:endParaRPr kumimoji="1"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99855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1185134" y="251641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610687" y="285186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order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9695" y="310260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20214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81888" y="316535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3004690" y="187871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1154144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6443224" y="247673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management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415486" y="3384547"/>
            <a:ext cx="377123" cy="4918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550559" y="366642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060937" y="189672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6854985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493815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655989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641797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132672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H2</a:t>
            </a:r>
            <a:endParaRPr kumimoji="1"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1811903" y="401174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2027421" y="439790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803757" y="400372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5019275" y="438988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316498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532016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685630" y="265471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4219560" y="189672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645102" y="3615064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303" y="6175332"/>
            <a:ext cx="475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CQRS </a:t>
            </a:r>
            <a:r>
              <a:rPr lang="ko-KR" altLang="en-US" sz="1400" dirty="0"/>
              <a:t>를 위한 </a:t>
            </a:r>
            <a:r>
              <a:rPr lang="en-US" altLang="ko-KR" sz="1400" dirty="0" err="1" smtClean="0"/>
              <a:t>orderStatus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서비스만 </a:t>
            </a:r>
            <a:r>
              <a:rPr lang="en-US" altLang="ko-KR" sz="1400" dirty="0"/>
              <a:t>DB</a:t>
            </a:r>
            <a:r>
              <a:rPr lang="ko-KR" altLang="en-US" sz="1400" dirty="0"/>
              <a:t>를 구분하여 적용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9039756" y="2476734"/>
            <a:ext cx="2484059" cy="1719275"/>
            <a:chOff x="6635414" y="2117559"/>
            <a:chExt cx="2986061" cy="1941094"/>
          </a:xfrm>
        </p:grpSpPr>
        <p:sp>
          <p:nvSpPr>
            <p:cNvPr id="42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45" name="육각형[H] 11"/>
            <p:cNvSpPr/>
            <p:nvPr/>
          </p:nvSpPr>
          <p:spPr>
            <a:xfrm>
              <a:off x="7337890" y="2512596"/>
              <a:ext cx="136796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o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rder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Status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화살표 연결선 51"/>
          <p:cNvCxnSpPr>
            <a:endCxn id="46" idx="0"/>
          </p:cNvCxnSpPr>
          <p:nvPr/>
        </p:nvCxnSpPr>
        <p:spPr>
          <a:xfrm>
            <a:off x="9451517" y="187883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0"/>
          </p:cNvCxnSpPr>
          <p:nvPr/>
        </p:nvCxnSpPr>
        <p:spPr>
          <a:xfrm flipH="1" flipV="1">
            <a:off x="11090347" y="191381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원통[C] 69"/>
          <p:cNvSpPr/>
          <p:nvPr/>
        </p:nvSpPr>
        <p:spPr>
          <a:xfrm>
            <a:off x="9729204" y="441321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hsqldb</a:t>
            </a:r>
            <a:endParaRPr kumimoji="1"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9913030" y="397164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58" name="꺾인 연결선[E] 78"/>
          <p:cNvCxnSpPr/>
          <p:nvPr/>
        </p:nvCxnSpPr>
        <p:spPr>
          <a:xfrm rot="5400000">
            <a:off x="10128548" y="435779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6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4778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고객이 </a:t>
            </a:r>
            <a:r>
              <a:rPr lang="ko-KR" altLang="en-US" dirty="0"/>
              <a:t>택시를 호출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120"/>
            <a:ext cx="10313392" cy="4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택시를 호출</a:t>
            </a:r>
            <a:r>
              <a:rPr lang="en-US" altLang="ko-KR" sz="2000" dirty="0"/>
              <a:t>(</a:t>
            </a:r>
            <a:r>
              <a:rPr lang="ko-KR" altLang="en-US" sz="2000" dirty="0"/>
              <a:t>장소</a:t>
            </a:r>
            <a:r>
              <a:rPr lang="en-US" altLang="ko-KR" sz="2000" dirty="0"/>
              <a:t>, </a:t>
            </a:r>
            <a:r>
              <a:rPr lang="ko-KR" altLang="en-US" sz="2000" dirty="0"/>
              <a:t>고객명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 </a:t>
            </a:r>
            <a:r>
              <a:rPr lang="ko-KR" altLang="en-US" sz="2000" dirty="0"/>
              <a:t>에서 호출을 받아서 택시 기사에서 체크할 것을 요청한다</a:t>
            </a:r>
            <a:r>
              <a:rPr lang="en-US" altLang="ko-KR" sz="2000" dirty="0"/>
              <a:t>.(Sync)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택시 기사는 받은 호출을 수락하거나 거절한다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Management</a:t>
            </a:r>
            <a:r>
              <a:rPr lang="ko-KR" altLang="en-US" sz="2000" dirty="0"/>
              <a:t>에서 변경사항을 접수 받는다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수락 시 고객에게 호출되었음을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 거절 시 고객에게 호출 거절되었음을 공유한다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고객이 </a:t>
            </a:r>
            <a:r>
              <a:rPr lang="en-US" altLang="ko-KR" sz="2000" dirty="0"/>
              <a:t>Taxi </a:t>
            </a:r>
            <a:r>
              <a:rPr lang="ko-KR" altLang="en-US" sz="2000" dirty="0"/>
              <a:t>호출 예약을 취소한다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고객의 예약 취소에 따라서 </a:t>
            </a:r>
            <a:r>
              <a:rPr lang="en-US" altLang="ko-KR" sz="2000" dirty="0"/>
              <a:t>Management </a:t>
            </a:r>
            <a:r>
              <a:rPr lang="ko-KR" altLang="en-US" sz="2000" dirty="0"/>
              <a:t>내역의 상태가 예약 취소로 변경된다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Driver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예약취소</a:t>
            </a:r>
            <a:r>
              <a:rPr lang="ko-KR" altLang="en-US" sz="2000" dirty="0"/>
              <a:t> 되었음을 공유 한다</a:t>
            </a:r>
            <a:r>
              <a:rPr lang="en-US" altLang="ko-KR" sz="2000" dirty="0"/>
              <a:t>.(</a:t>
            </a:r>
            <a:r>
              <a:rPr lang="en-US" altLang="ko-KR" sz="2000" dirty="0" err="1"/>
              <a:t>Async</a:t>
            </a:r>
            <a:r>
              <a:rPr lang="en-US" altLang="ko-KR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호출된 현황을 조회한다</a:t>
            </a:r>
            <a:r>
              <a:rPr lang="en-US" altLang="ko-K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15649"/>
            <a:ext cx="66162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/>
              <a:t>Management </a:t>
            </a:r>
            <a:r>
              <a:rPr lang="ko-KR" altLang="en-US" sz="1400" dirty="0"/>
              <a:t>에서 호출을 받아서 택시 기사에서 체크할 것을 요청한다</a:t>
            </a:r>
            <a:r>
              <a:rPr lang="en-US" altLang="ko-KR" sz="1400" dirty="0"/>
              <a:t>.(Sync)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택시 </a:t>
            </a:r>
            <a:r>
              <a:rPr lang="ko-KR" altLang="en-US" sz="1400" dirty="0"/>
              <a:t>기사는 받은 호출을 수락하거나 거절한다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4. Management</a:t>
            </a:r>
            <a:r>
              <a:rPr lang="ko-KR" altLang="en-US" sz="1400" dirty="0"/>
              <a:t>에서 변경사항을 접수 받는다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호출 </a:t>
            </a:r>
            <a:r>
              <a:rPr lang="ko-KR" altLang="en-US" sz="1400" dirty="0"/>
              <a:t>수락 시 고객에게 호출되었음을 공유한다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smtClean="0"/>
              <a:t>6. </a:t>
            </a:r>
            <a:r>
              <a:rPr lang="ko-KR" altLang="en-US" sz="1400" dirty="0" smtClean="0"/>
              <a:t>호출 </a:t>
            </a:r>
            <a:r>
              <a:rPr lang="ko-KR" altLang="en-US" sz="1400" dirty="0"/>
              <a:t>거절 시 고객에게 호출 거절되었음을 공유한다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313775"/>
            <a:ext cx="11382375" cy="7334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132261"/>
            <a:ext cx="5581317" cy="18756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61" y="3132261"/>
            <a:ext cx="5572125" cy="18756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" y="5092996"/>
            <a:ext cx="5581317" cy="17063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60" y="5092996"/>
            <a:ext cx="5572125" cy="1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시나리오 테스트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115649"/>
            <a:ext cx="6737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고객이 </a:t>
            </a:r>
            <a:r>
              <a:rPr lang="en-US" altLang="ko-KR" sz="1400" dirty="0"/>
              <a:t>Taxi </a:t>
            </a:r>
            <a:r>
              <a:rPr lang="ko-KR" altLang="en-US" sz="1400" dirty="0"/>
              <a:t>호출 예약을 취소한다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8. </a:t>
            </a:r>
            <a:r>
              <a:rPr lang="ko-KR" altLang="en-US" sz="1400" dirty="0"/>
              <a:t>고객의 예약 취소에 따라서 </a:t>
            </a:r>
            <a:r>
              <a:rPr lang="en-US" altLang="ko-KR" sz="1400" dirty="0"/>
              <a:t>Management </a:t>
            </a:r>
            <a:r>
              <a:rPr lang="ko-KR" altLang="en-US" sz="1400" dirty="0"/>
              <a:t>내역의 상태가 예약 취소로 변경된다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9. Driver</a:t>
            </a:r>
            <a:r>
              <a:rPr lang="ko-KR" altLang="en-US" sz="1400" dirty="0"/>
              <a:t>에게 </a:t>
            </a:r>
            <a:r>
              <a:rPr lang="ko-KR" altLang="en-US" sz="1400" dirty="0" err="1"/>
              <a:t>예약취소</a:t>
            </a:r>
            <a:r>
              <a:rPr lang="ko-KR" altLang="en-US" sz="1400" dirty="0"/>
              <a:t> 되었음을 공유 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Async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10. </a:t>
            </a:r>
            <a:r>
              <a:rPr lang="ko-KR" altLang="en-US" sz="1400" dirty="0" smtClean="0"/>
              <a:t>호출 상태를 조회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158408"/>
            <a:ext cx="11401425" cy="888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132262"/>
            <a:ext cx="5581317" cy="1875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62" y="3132262"/>
            <a:ext cx="5572123" cy="1875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2" y="5092996"/>
            <a:ext cx="5581317" cy="1706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161" y="5092996"/>
            <a:ext cx="5572123" cy="17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DDD</a:t>
            </a:r>
            <a:r>
              <a:rPr lang="ko-KR" altLang="en-US" dirty="0"/>
              <a:t>의 적용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A3DBB1F-CF62-4709-818D-20126557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05122"/>
              </p:ext>
            </p:extLst>
          </p:nvPr>
        </p:nvGraphicFramePr>
        <p:xfrm>
          <a:off x="838200" y="2044700"/>
          <a:ext cx="10680698" cy="3811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652936541"/>
                    </a:ext>
                  </a:extLst>
                </a:gridCol>
                <a:gridCol w="2417885">
                  <a:extLst>
                    <a:ext uri="{9D8B030D-6E8A-4147-A177-3AD203B41FA5}">
                      <a16:colId xmlns:a16="http://schemas.microsoft.com/office/drawing/2014/main" val="38073552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27805269"/>
                    </a:ext>
                  </a:extLst>
                </a:gridCol>
                <a:gridCol w="3380054">
                  <a:extLst>
                    <a:ext uri="{9D8B030D-6E8A-4147-A177-3AD203B41FA5}">
                      <a16:colId xmlns:a16="http://schemas.microsoft.com/office/drawing/2014/main" val="1239227609"/>
                    </a:ext>
                  </a:extLst>
                </a:gridCol>
                <a:gridCol w="2863459">
                  <a:extLst>
                    <a:ext uri="{9D8B030D-6E8A-4147-A177-3AD203B41FA5}">
                      <a16:colId xmlns:a16="http://schemas.microsoft.com/office/drawing/2014/main" val="351464187"/>
                    </a:ext>
                  </a:extLst>
                </a:gridCol>
              </a:tblGrid>
              <a:tr h="762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MSA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기능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port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smtClean="0">
                          <a:effectLst/>
                        </a:rPr>
                        <a:t>조회 </a:t>
                      </a:r>
                      <a:r>
                        <a:rPr lang="en-US" sz="2000" u="none" strike="noStrike" dirty="0" smtClean="0">
                          <a:effectLst/>
                        </a:rPr>
                        <a:t>API(Local)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Gateway </a:t>
                      </a:r>
                      <a:r>
                        <a:rPr lang="ko-KR" altLang="en-US" sz="2000" u="none" strike="noStrike" dirty="0" smtClean="0">
                          <a:effectLst/>
                        </a:rPr>
                        <a:t>사용 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41052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접수 및 관리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2"/>
                        </a:rPr>
                        <a:t>localhost:8081/</a:t>
                      </a:r>
                      <a:r>
                        <a:rPr lang="en-US" sz="1200" u="sng" strike="noStrike" dirty="0" smtClean="0">
                          <a:effectLst/>
                        </a:rPr>
                        <a:t>managements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  <a:hlinkClick r:id="rId3"/>
                        </a:rPr>
                        <a:t>://management:8080/</a:t>
                      </a:r>
                      <a:r>
                        <a:rPr lang="en-US" sz="1200" u="none" strike="noStrike" dirty="0" smtClean="0">
                          <a:effectLst/>
                        </a:rPr>
                        <a:t>managements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128179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order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호출 등록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 smtClean="0">
                          <a:effectLst/>
                        </a:rPr>
                        <a:t>취소요청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4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4"/>
                        </a:rPr>
                        <a:t>localhost:8082/</a:t>
                      </a:r>
                      <a:r>
                        <a:rPr lang="en-US" sz="1200" u="sng" strike="noStrike" dirty="0" smtClean="0">
                          <a:effectLst/>
                        </a:rPr>
                        <a:t>orders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://order:8080/orders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32386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driver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호출 동의</a:t>
                      </a:r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거절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8083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http://</a:t>
                      </a:r>
                      <a:r>
                        <a:rPr lang="en-US" sz="1200" u="sng" strike="noStrike" dirty="0" smtClean="0">
                          <a:effectLst/>
                          <a:hlinkClick r:id="rId5"/>
                        </a:rPr>
                        <a:t>localhost:8083/</a:t>
                      </a:r>
                      <a:r>
                        <a:rPr lang="en-US" sz="1200" u="sng" strike="noStrike" dirty="0" smtClean="0">
                          <a:effectLst/>
                        </a:rPr>
                        <a:t>drivers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http</a:t>
                      </a:r>
                      <a:r>
                        <a:rPr lang="en-US" sz="1200" u="none" strike="noStrike" dirty="0" smtClean="0">
                          <a:effectLst/>
                        </a:rPr>
                        <a:t>://driver:8080/drivers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121483"/>
                  </a:ext>
                </a:extLst>
              </a:tr>
              <a:tr h="762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 상태 조회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sng" strike="noStrike" dirty="0" smtClean="0">
                          <a:effectLst/>
                          <a:hlinkClick r:id="rId5"/>
                        </a:rPr>
                        <a:t>http://localhost:8084/</a:t>
                      </a:r>
                      <a:r>
                        <a:rPr lang="en-US" altLang="ko-KR" sz="1200" u="sng" strike="noStrike" dirty="0" smtClean="0">
                          <a:effectLst/>
                        </a:rPr>
                        <a:t>orderStatuses</a:t>
                      </a:r>
                      <a:endParaRPr lang="en-US" altLang="ko-KR" sz="1200" b="0" i="0" u="sng" strike="noStrike" dirty="0" smtClean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http://orderstatus:8080/orderStatuses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47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63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Gateway </a:t>
            </a:r>
            <a:r>
              <a:rPr lang="ko-KR" altLang="en-US" dirty="0"/>
              <a:t>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72" y="1854495"/>
            <a:ext cx="397402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폴리글랏</a:t>
            </a:r>
            <a:r>
              <a:rPr lang="ko-KR" altLang="en-US" sz="400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4000" i="0" dirty="0" err="1">
                <a:solidFill>
                  <a:srgbClr val="24292E"/>
                </a:solidFill>
                <a:effectLst/>
                <a:latin typeface="-apple-system"/>
              </a:rPr>
              <a:t>퍼시스턴스</a:t>
            </a:r>
            <a: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  <a:t/>
            </a:r>
            <a:br>
              <a:rPr lang="ko-KR" altLang="en-US" sz="400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CQRS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를 위한 </a:t>
            </a:r>
            <a:r>
              <a:rPr lang="en-US" altLang="ko-KR" sz="1800" b="0" i="0" dirty="0" err="1" smtClean="0">
                <a:solidFill>
                  <a:srgbClr val="24292E"/>
                </a:solidFill>
                <a:effectLst/>
                <a:latin typeface="+mn-ea"/>
                <a:ea typeface="+mn-ea"/>
              </a:rPr>
              <a:t>orderstatus</a:t>
            </a:r>
            <a:r>
              <a:rPr lang="en-US" altLang="ko-KR" sz="1800" b="0" i="0" dirty="0" smtClean="0">
                <a:solidFill>
                  <a:srgbClr val="24292E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서비스만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를 구분하여 적용함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인메모리 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DB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인 </a:t>
            </a:r>
            <a:r>
              <a:rPr lang="en-US" altLang="ko-KR" sz="1800" b="0" i="0" dirty="0" err="1">
                <a:solidFill>
                  <a:srgbClr val="24292E"/>
                </a:solidFill>
                <a:effectLst/>
                <a:latin typeface="+mn-ea"/>
                <a:ea typeface="+mn-ea"/>
              </a:rPr>
              <a:t>hsqldb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사용</a:t>
            </a:r>
            <a:r>
              <a:rPr lang="en-US" altLang="ko-KR" sz="1800" b="0" i="0" dirty="0">
                <a:solidFill>
                  <a:srgbClr val="24292E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931"/>
            <a:ext cx="9694985" cy="43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6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634D3-7F6E-4FEE-A239-A9D4898F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Management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Order</a:t>
            </a:r>
            <a:r>
              <a:rPr lang="ko-KR" altLang="en-US" sz="1600" dirty="0" smtClean="0"/>
              <a:t>를 요청 받았을 때 </a:t>
            </a:r>
            <a:r>
              <a:rPr lang="en-US" altLang="ko-KR" sz="1600" dirty="0" smtClean="0"/>
              <a:t>Driver</a:t>
            </a:r>
            <a:r>
              <a:rPr lang="ko-KR" altLang="en-US" sz="1600" dirty="0" smtClean="0"/>
              <a:t>의 의사를 확인 후 호출 접수 받도록 하여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일관성을 유지하도록 개발하였다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(Driver</a:t>
            </a:r>
            <a:r>
              <a:rPr lang="ko-KR" altLang="en-US" sz="1600" dirty="0" smtClean="0"/>
              <a:t>서버가 장애일 경우 정상적으로 호출 처리 되지 않았음을 </a:t>
            </a:r>
            <a:r>
              <a:rPr lang="ko-KR" altLang="en-US" sz="1600" dirty="0"/>
              <a:t>인지 할 수 있도록 하기위해 적용</a:t>
            </a:r>
            <a:r>
              <a:rPr lang="en-US" altLang="ko-KR" sz="1600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FeignClient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서비스 구현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35" y="3098837"/>
            <a:ext cx="6792432" cy="27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7" y="1578428"/>
            <a:ext cx="10762100" cy="4731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동기식 호출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Order </a:t>
            </a:r>
            <a:r>
              <a:rPr lang="ko-KR" altLang="en-US" sz="2000" dirty="0"/>
              <a:t>호출을 받은 직후</a:t>
            </a:r>
            <a:r>
              <a:rPr lang="en-US" altLang="ko-KR" sz="2000" dirty="0"/>
              <a:t>(@</a:t>
            </a:r>
            <a:r>
              <a:rPr lang="en-US" altLang="ko-KR" sz="2000" dirty="0" err="1"/>
              <a:t>PostPersist</a:t>
            </a:r>
            <a:r>
              <a:rPr lang="en-US" altLang="ko-KR" sz="2000" dirty="0"/>
              <a:t>) Management</a:t>
            </a:r>
            <a:r>
              <a:rPr lang="ko-KR" altLang="en-US" sz="2000" dirty="0"/>
              <a:t>에서 </a:t>
            </a:r>
            <a:r>
              <a:rPr lang="en-US" altLang="ko-KR" sz="2000" dirty="0" smtClean="0"/>
              <a:t>Driver</a:t>
            </a:r>
            <a:r>
              <a:rPr lang="ko-KR" altLang="en-US" sz="2000" dirty="0" smtClean="0"/>
              <a:t>확인 </a:t>
            </a:r>
            <a:r>
              <a:rPr lang="ko-KR" altLang="en-US" sz="2000" dirty="0" smtClean="0"/>
              <a:t>요청하도록 </a:t>
            </a:r>
            <a:r>
              <a:rPr lang="ko-KR" altLang="en-US" sz="2000" dirty="0" smtClean="0"/>
              <a:t>처리</a:t>
            </a:r>
            <a:r>
              <a:rPr lang="en-US" altLang="ko-KR" sz="2000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91745" y="3877408"/>
            <a:ext cx="6705600" cy="563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2200" dirty="0"/>
              <a:t>동기식 호출에서는 호출 시간에 따른 타임 </a:t>
            </a:r>
            <a:r>
              <a:rPr lang="ko-KR" altLang="en-US" sz="2200" dirty="0" err="1"/>
              <a:t>커플링이</a:t>
            </a:r>
            <a:r>
              <a:rPr lang="ko-KR" altLang="en-US" sz="2200" dirty="0"/>
              <a:t> 발생하며</a:t>
            </a:r>
            <a:r>
              <a:rPr lang="en-US" altLang="ko-KR" sz="2200" dirty="0"/>
              <a:t>, </a:t>
            </a:r>
            <a:r>
              <a:rPr lang="ko-KR" altLang="en-US" sz="2200" dirty="0"/>
              <a:t>상태 관리 시스템이 장애가 나면 </a:t>
            </a:r>
            <a:r>
              <a:rPr lang="ko-KR" altLang="en-US" sz="2200" dirty="0" err="1"/>
              <a:t>호출요청을</a:t>
            </a:r>
            <a:r>
              <a:rPr lang="ko-KR" altLang="en-US" sz="2200" dirty="0"/>
              <a:t> 못 받는다는 것을 </a:t>
            </a:r>
            <a:r>
              <a:rPr lang="ko-KR" altLang="en-US" sz="2200" dirty="0" smtClean="0"/>
              <a:t>확인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기사관</a:t>
            </a:r>
            <a:r>
              <a:rPr lang="ko-KR" altLang="en-US" sz="1400" dirty="0" err="1" smtClean="0"/>
              <a:t>리</a:t>
            </a:r>
            <a:r>
              <a:rPr lang="en-US" altLang="ko-KR" sz="1400" dirty="0" smtClean="0"/>
              <a:t>(driver) </a:t>
            </a:r>
            <a:r>
              <a:rPr lang="ko-KR" altLang="en-US" sz="1400" dirty="0"/>
              <a:t>서비스를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호출요청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" location="seoul5" status="Ordered</a:t>
            </a:r>
            <a:r>
              <a:rPr lang="en-US" altLang="ko-KR" sz="1400" dirty="0" smtClean="0"/>
              <a:t>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r>
              <a:rPr lang="en-US" altLang="ko-KR" sz="1400" dirty="0" smtClean="0"/>
              <a:t>http http://localhost:8082/orders </a:t>
            </a:r>
            <a:r>
              <a:rPr lang="en-US" altLang="ko-KR" sz="1400" dirty="0" err="1" smtClean="0"/>
              <a:t>driverId</a:t>
            </a:r>
            <a:r>
              <a:rPr lang="en-US" altLang="ko-KR" sz="1400" dirty="0" smtClean="0"/>
              <a:t>=2 </a:t>
            </a:r>
            <a:r>
              <a:rPr lang="en-US" altLang="ko-KR" sz="1400" dirty="0" err="1" smtClean="0"/>
              <a:t>customerName</a:t>
            </a:r>
            <a:r>
              <a:rPr lang="en-US" altLang="ko-KR" sz="1400" dirty="0" smtClean="0"/>
              <a:t>="han2" location="seoul6" status="Ordered"   </a:t>
            </a:r>
            <a:r>
              <a:rPr lang="en-US" altLang="ko-KR" sz="1400" dirty="0">
                <a:solidFill>
                  <a:srgbClr val="FF0000"/>
                </a:solidFill>
              </a:rPr>
              <a:t>#Fail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호출 관리</a:t>
            </a:r>
            <a:r>
              <a:rPr lang="en-US" altLang="ko-KR" sz="1400" dirty="0" smtClean="0"/>
              <a:t>(management)</a:t>
            </a:r>
            <a:r>
              <a:rPr lang="ko-KR" altLang="en-US" sz="1400" dirty="0" smtClean="0"/>
              <a:t> 서비스 시</a:t>
            </a:r>
            <a:r>
              <a:rPr lang="ko-KR" altLang="en-US" sz="1400" dirty="0" smtClean="0"/>
              <a:t>작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cd Management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smtClean="0"/>
              <a:t>호출 요청 </a:t>
            </a:r>
            <a:r>
              <a:rPr lang="ko-KR" altLang="en-US" sz="1400" dirty="0"/>
              <a:t>처리</a:t>
            </a:r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=1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" location="seoul5" status="</a:t>
            </a:r>
            <a:r>
              <a:rPr lang="en-US" altLang="ko-KR" sz="1400" dirty="0" smtClean="0"/>
              <a:t>Ordered"   </a:t>
            </a:r>
            <a:r>
              <a:rPr lang="en-US" altLang="ko-KR" sz="1400" dirty="0">
                <a:solidFill>
                  <a:srgbClr val="00B0F0"/>
                </a:solidFill>
              </a:rPr>
              <a:t>#Success</a:t>
            </a:r>
          </a:p>
          <a:p>
            <a:pPr marL="0" indent="0">
              <a:buNone/>
            </a:pPr>
            <a:r>
              <a:rPr lang="en-US" altLang="ko-KR" sz="1400" dirty="0"/>
              <a:t>http http://localhost:8082/orders </a:t>
            </a:r>
            <a:r>
              <a:rPr lang="en-US" altLang="ko-KR" sz="1400" dirty="0" err="1"/>
              <a:t>driverId</a:t>
            </a:r>
            <a:r>
              <a:rPr lang="en-US" altLang="ko-KR" sz="1400" dirty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="han2" location="seoul6" status="</a:t>
            </a:r>
            <a:r>
              <a:rPr lang="en-US" altLang="ko-KR" sz="1400" dirty="0" smtClean="0"/>
              <a:t>Ordered"   </a:t>
            </a:r>
            <a:r>
              <a:rPr lang="en-US" altLang="ko-KR" sz="1400" dirty="0">
                <a:solidFill>
                  <a:srgbClr val="00B0F0"/>
                </a:solidFill>
              </a:rPr>
              <a:t>#</a:t>
            </a:r>
            <a:r>
              <a:rPr lang="en-US" altLang="ko-KR" sz="1400" dirty="0" smtClean="0">
                <a:solidFill>
                  <a:srgbClr val="00B0F0"/>
                </a:solidFill>
              </a:rPr>
              <a:t>Success</a:t>
            </a: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19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동기식 호출 적용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000" dirty="0" smtClean="0">
                <a:solidFill>
                  <a:srgbClr val="24292E"/>
                </a:solidFill>
                <a:latin typeface="-apple-system"/>
              </a:rPr>
              <a:t>driver</a:t>
            </a:r>
            <a:r>
              <a:rPr lang="en-US" altLang="ko-KR" sz="2000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smtClean="0">
                <a:solidFill>
                  <a:srgbClr val="24292E"/>
                </a:solidFill>
                <a:effectLst/>
                <a:latin typeface="-apple-system"/>
              </a:rPr>
              <a:t>서버 내린 뒤 </a:t>
            </a:r>
            <a:r>
              <a:rPr lang="ko-KR" altLang="en-US" sz="2000" b="0" i="0" dirty="0">
                <a:solidFill>
                  <a:srgbClr val="24292E"/>
                </a:solidFill>
                <a:effectLst/>
                <a:latin typeface="-apple-system"/>
              </a:rPr>
              <a:t>호출 결과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088"/>
            <a:ext cx="9372600" cy="882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4664"/>
            <a:ext cx="10515600" cy="12373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2456"/>
            <a:ext cx="9648825" cy="137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0728"/>
            <a:ext cx="11239500" cy="81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90111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서버 기동 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01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011" cy="47434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고객호출취소가 이루어진 후에 예약시스템으로 이를 알려주는 행위는 동기식이 아니라 비 동기식으로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처리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함</a:t>
            </a:r>
            <a:r>
              <a:rPr lang="en-US" altLang="ko-KR" sz="1800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/>
            </a:r>
            <a:br>
              <a:rPr lang="en-US" altLang="ko-KR" sz="18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기록을 남긴 후에 곧바로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호출취소신청 되었다는 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도메인 이벤트를 카프카로 </a:t>
            </a:r>
            <a:r>
              <a:rPr lang="ko-KR" altLang="en-US" sz="1800" dirty="0">
                <a:solidFill>
                  <a:srgbClr val="24292E"/>
                </a:solidFill>
                <a:latin typeface="+mn-ea"/>
                <a:ea typeface="+mn-ea"/>
              </a:rPr>
              <a:t>송출한다</a:t>
            </a:r>
            <a:r>
              <a:rPr lang="en-US" altLang="ko-KR" sz="1800" dirty="0">
                <a:solidFill>
                  <a:srgbClr val="24292E"/>
                </a:solidFill>
                <a:latin typeface="+mn-ea"/>
                <a:ea typeface="+mn-ea"/>
              </a:rPr>
              <a:t>(Publish)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33777" y="4911630"/>
            <a:ext cx="6709144" cy="14224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창업시기 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Horizontal </a:t>
            </a:r>
            <a:endParaRPr kumimoji="1" lang="ko-KR" altLang="en-US" sz="4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mtClean="0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서비스 이익률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신규고객창출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친화 이미지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….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예쁘고 편리한 </a:t>
            </a:r>
            <a:r>
              <a:rPr kumimoji="1" lang="en-US" altLang="ko-KR" dirty="0" smtClean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서버 시스템</a:t>
            </a:r>
            <a:endParaRPr kumimoji="1" lang="ko-KR" altLang="en-US" dirty="0"/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안정된 데이터베이스 시스템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 err="1" smtClean="0"/>
              <a:t>호출관리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서비스에서는 호출취소신청 이벤트에 대해서 이를 수신하여 자신의 정책을 처리하도록 </a:t>
            </a:r>
            <a:r>
              <a:rPr lang="en-US" altLang="ko-KR" sz="1800" dirty="0" err="1"/>
              <a:t>PolicyHandler</a:t>
            </a:r>
            <a:r>
              <a:rPr lang="en-US" altLang="ko-KR" sz="1800" dirty="0"/>
              <a:t> </a:t>
            </a:r>
            <a:r>
              <a:rPr lang="ko-KR" altLang="en-US" sz="1800" dirty="0"/>
              <a:t>를 구현한다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5" y="1714500"/>
            <a:ext cx="10726590" cy="46301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25163" y="3370522"/>
            <a:ext cx="6517758" cy="22753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비동기식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600" dirty="0" smtClean="0">
                <a:latin typeface="+mn-ea"/>
                <a:ea typeface="+mn-ea"/>
              </a:rPr>
              <a:t>호출</a:t>
            </a:r>
            <a:r>
              <a:rPr lang="en-US" altLang="ko-KR" sz="1600" dirty="0" smtClean="0">
                <a:latin typeface="+mn-ea"/>
                <a:ea typeface="+mn-ea"/>
              </a:rPr>
              <a:t>(order)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시스템은 </a:t>
            </a:r>
            <a:r>
              <a:rPr lang="ko-KR" altLang="en-US" sz="1600" dirty="0" err="1" smtClean="0">
                <a:latin typeface="+mn-ea"/>
                <a:ea typeface="+mn-ea"/>
              </a:rPr>
              <a:t>호출</a:t>
            </a:r>
            <a:r>
              <a:rPr lang="ko-KR" altLang="en-US" sz="1600" dirty="0" err="1" smtClean="0">
                <a:latin typeface="+mn-ea"/>
                <a:ea typeface="+mn-ea"/>
              </a:rPr>
              <a:t>관리</a:t>
            </a:r>
            <a:r>
              <a:rPr lang="en-US" altLang="ko-KR" sz="1600" dirty="0" smtClean="0">
                <a:latin typeface="+mn-ea"/>
                <a:ea typeface="+mn-ea"/>
              </a:rPr>
              <a:t>(management)</a:t>
            </a:r>
            <a:r>
              <a:rPr lang="ko-KR" altLang="en-US" sz="1600" dirty="0" smtClean="0">
                <a:latin typeface="+mn-ea"/>
                <a:ea typeface="+mn-ea"/>
              </a:rPr>
              <a:t>와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완전히 </a:t>
            </a:r>
            <a:r>
              <a:rPr lang="ko-KR" altLang="en-US" sz="1600" dirty="0" smtClean="0">
                <a:latin typeface="+mn-ea"/>
                <a:ea typeface="+mn-ea"/>
              </a:rPr>
              <a:t>분리되어 있으며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이벤트 수신에 따라 처리되기 때문에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smtClean="0">
                <a:latin typeface="+mn-ea"/>
                <a:ea typeface="+mn-ea"/>
              </a:rPr>
              <a:t>호출관리시스템이 잠시 </a:t>
            </a:r>
            <a:r>
              <a:rPr lang="ko-KR" altLang="en-US" sz="1600" dirty="0">
                <a:latin typeface="+mn-ea"/>
                <a:ea typeface="+mn-ea"/>
              </a:rPr>
              <a:t>내려간 상태라도 호출 신청을 받는데 문제가 </a:t>
            </a:r>
            <a:r>
              <a:rPr lang="ko-KR" altLang="en-US" sz="1600" dirty="0" smtClean="0">
                <a:latin typeface="+mn-ea"/>
                <a:ea typeface="+mn-ea"/>
              </a:rPr>
              <a:t>없다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7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 err="1" smtClean="0"/>
              <a:t>호출관리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서비스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management</a:t>
            </a:r>
            <a:r>
              <a:rPr lang="en-US" altLang="ko-KR" sz="1400" dirty="0" smtClean="0"/>
              <a:t>) </a:t>
            </a:r>
            <a:r>
              <a:rPr lang="ko-KR" altLang="en-US" sz="1400" dirty="0"/>
              <a:t>를 잠시 내려놓음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ctrl+c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 smtClean="0"/>
              <a:t>호출취소요청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>
                <a:hlinkClick r:id="rId2"/>
              </a:rPr>
              <a:t>http://localhost:8082/orders </a:t>
            </a:r>
            <a:r>
              <a:rPr lang="en-US" altLang="ko-KR" sz="1400" dirty="0" err="1" smtClean="0">
                <a:hlinkClick r:id="rId2"/>
              </a:rPr>
              <a:t>orderId</a:t>
            </a:r>
            <a:r>
              <a:rPr lang="en-US" altLang="ko-KR" sz="1400" dirty="0" smtClean="0">
                <a:hlinkClick r:id="rId2"/>
              </a:rPr>
              <a:t>=2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driverId</a:t>
            </a:r>
            <a:r>
              <a:rPr lang="en-US" altLang="ko-KR" sz="1400" dirty="0" smtClean="0"/>
              <a:t>=2 </a:t>
            </a:r>
            <a:r>
              <a:rPr lang="en-US" altLang="ko-KR" sz="1400" dirty="0" err="1"/>
              <a:t>customerName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han2" </a:t>
            </a:r>
            <a:r>
              <a:rPr lang="en-US" altLang="ko-KR" sz="1400" dirty="0"/>
              <a:t>location="</a:t>
            </a:r>
            <a:r>
              <a:rPr lang="en-US" altLang="ko-KR" sz="1400" dirty="0" smtClean="0"/>
              <a:t>seoul7" </a:t>
            </a:r>
            <a:r>
              <a:rPr lang="en-US" altLang="ko-KR" sz="1400" dirty="0"/>
              <a:t>status</a:t>
            </a:r>
            <a:r>
              <a:rPr lang="en-US" altLang="ko-KR" sz="1400" dirty="0" smtClean="0"/>
              <a:t>=“Canceled"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 smtClean="0"/>
              <a:t>http://</a:t>
            </a:r>
            <a:r>
              <a:rPr lang="en-US" altLang="ko-KR" sz="1400" dirty="0" smtClean="0"/>
              <a:t>localhost:8083/drivers     </a:t>
            </a:r>
            <a:r>
              <a:rPr lang="en-US" altLang="ko-KR" sz="1400" dirty="0"/>
              <a:t># </a:t>
            </a:r>
            <a:r>
              <a:rPr lang="ko-KR" altLang="en-US" sz="1400" dirty="0" err="1"/>
              <a:t>예약상태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안 바뀜 </a:t>
            </a:r>
            <a:r>
              <a:rPr lang="ko-KR" altLang="en-US" sz="1400" dirty="0"/>
              <a:t>확인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 서비스 기동</a:t>
            </a:r>
          </a:p>
          <a:p>
            <a:pPr marL="0" indent="0">
              <a:buNone/>
            </a:pPr>
            <a:r>
              <a:rPr lang="en-US" altLang="ko-KR" sz="1400" dirty="0"/>
              <a:t>cd Driver</a:t>
            </a:r>
          </a:p>
          <a:p>
            <a:pPr marL="0" indent="0">
              <a:buNone/>
            </a:pPr>
            <a:r>
              <a:rPr lang="en-US" altLang="ko-KR" sz="1400" dirty="0" err="1"/>
              <a:t>mvn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spring-boot:run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예약관리상태 확인</a:t>
            </a:r>
          </a:p>
          <a:p>
            <a:pPr marL="0" indent="0">
              <a:buNone/>
            </a:pPr>
            <a:r>
              <a:rPr lang="en-US" altLang="ko-KR" sz="1400" dirty="0"/>
              <a:t>http </a:t>
            </a:r>
            <a:r>
              <a:rPr lang="en-US" altLang="ko-KR" sz="1400" dirty="0" smtClean="0"/>
              <a:t>http://localhost:8083/drivers     </a:t>
            </a:r>
            <a:r>
              <a:rPr lang="en-US" altLang="ko-KR" sz="1400" dirty="0"/>
              <a:t># </a:t>
            </a:r>
            <a:r>
              <a:rPr lang="ko-KR" altLang="en-US" sz="1400" dirty="0" err="1"/>
              <a:t>예약상태가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취소됨</a:t>
            </a:r>
            <a:r>
              <a:rPr lang="en-US" altLang="ko-KR" sz="1400" dirty="0"/>
              <a:t>"</a:t>
            </a:r>
            <a:r>
              <a:rPr lang="ko-KR" altLang="en-US" sz="1400" dirty="0"/>
              <a:t>으로 확인</a:t>
            </a:r>
            <a:endParaRPr lang="en-US" altLang="ko-KR" sz="1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67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비동기식 호출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고객호출취소가 이루어진 후에 </a:t>
            </a:r>
            <a:r>
              <a:rPr lang="ko-KR" altLang="en-US" sz="1800" dirty="0" err="1" smtClean="0">
                <a:solidFill>
                  <a:srgbClr val="24292E"/>
                </a:solidFill>
                <a:latin typeface="-apple-system"/>
              </a:rPr>
              <a:t>호출관리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  <a:latin typeface="-apple-system"/>
              </a:rPr>
              <a:t>시스템으로 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알려주는 행위는 동기식이 아니라 비 동기식으로 처리하였다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.</a:t>
            </a:r>
            <a:br>
              <a:rPr lang="en-US" altLang="ko-KR" sz="1800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이를 위하여 고객호출신청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상태관리에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기록을 남긴 후에 곧바로 호출취소신청 되었다는 </a:t>
            </a:r>
            <a:r>
              <a:rPr lang="ko-KR" altLang="en-US" sz="1800" dirty="0" err="1">
                <a:solidFill>
                  <a:srgbClr val="24292E"/>
                </a:solidFill>
                <a:latin typeface="-apple-system"/>
              </a:rPr>
              <a:t>되었다는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 도메인 이벤트를 카프카로 송출한다</a:t>
            </a: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(Publish)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1403"/>
            <a:ext cx="4943475" cy="22560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92" y="2529599"/>
            <a:ext cx="4200525" cy="2247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616" y="2185016"/>
            <a:ext cx="1042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Management</a:t>
            </a:r>
            <a:r>
              <a:rPr lang="ko-KR" altLang="en-US" sz="1400" dirty="0" smtClean="0"/>
              <a:t>서버를 내린상태에서 </a:t>
            </a:r>
            <a:r>
              <a:rPr lang="ko-KR" altLang="en-US" sz="1400" dirty="0" err="1" smtClean="0"/>
              <a:t>호출취소를</a:t>
            </a:r>
            <a:r>
              <a:rPr lang="ko-KR" altLang="en-US" sz="1400" dirty="0" smtClean="0"/>
              <a:t> 하면 </a:t>
            </a:r>
            <a:r>
              <a:rPr lang="en-US" altLang="ko-KR" sz="1400" dirty="0" smtClean="0"/>
              <a:t>order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“Canceled”</a:t>
            </a:r>
            <a:r>
              <a:rPr lang="ko-KR" altLang="en-US" sz="1400" dirty="0" smtClean="0"/>
              <a:t>상태이나</a:t>
            </a:r>
            <a:r>
              <a:rPr lang="en-US" altLang="ko-KR" sz="1400" dirty="0" smtClean="0"/>
              <a:t>, drive</a:t>
            </a:r>
            <a:r>
              <a:rPr lang="ko-KR" altLang="en-US" sz="1400" dirty="0" smtClean="0"/>
              <a:t>는 아직 </a:t>
            </a:r>
            <a:r>
              <a:rPr lang="en-US" altLang="ko-KR" sz="1400" dirty="0" smtClean="0"/>
              <a:t>“Cancel”</a:t>
            </a:r>
            <a:r>
              <a:rPr lang="ko-KR" altLang="en-US" sz="1400" dirty="0" smtClean="0"/>
              <a:t>되지 않음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906445"/>
            <a:ext cx="1042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Management</a:t>
            </a:r>
            <a:r>
              <a:rPr lang="ko-KR" altLang="en-US" sz="1400" dirty="0" smtClean="0"/>
              <a:t>서버를 기동한 상태에서 일정시점이 지나면 </a:t>
            </a:r>
            <a:r>
              <a:rPr lang="en-US" altLang="ko-KR" sz="1400" dirty="0" err="1" smtClean="0"/>
              <a:t>kafka</a:t>
            </a:r>
            <a:r>
              <a:rPr lang="ko-KR" altLang="en-US" sz="1400" dirty="0" smtClean="0"/>
              <a:t>에서 메시지를 받아 </a:t>
            </a:r>
            <a:r>
              <a:rPr lang="en-US" altLang="ko-KR" sz="1400" dirty="0" smtClean="0"/>
              <a:t>“Cancel” </a:t>
            </a:r>
            <a:r>
              <a:rPr lang="ko-KR" altLang="en-US" sz="1400" dirty="0" smtClean="0"/>
              <a:t>처리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9705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255934"/>
            <a:ext cx="6420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-injection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적용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  # Sidecar Activate</a:t>
            </a:r>
          </a:p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 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label namespace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cb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-ns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-injection=enabled</a:t>
            </a:r>
          </a:p>
          <a:p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2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서킷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+mn-ea"/>
              </a:rPr>
              <a:t>브레이킹을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 위한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DestinationRule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적용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4" y="2426274"/>
            <a:ext cx="5469766" cy="2299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383" y="4751350"/>
            <a:ext cx="546976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maxConnections</a:t>
            </a:r>
            <a:r>
              <a:rPr lang="en-US" altLang="ko-KR" sz="1000" dirty="0"/>
              <a:t>: 1           # </a:t>
            </a:r>
            <a:r>
              <a:rPr lang="ko-KR" altLang="en-US" sz="1000" dirty="0"/>
              <a:t>목적지로 가는 </a:t>
            </a:r>
            <a:r>
              <a:rPr lang="en-US" altLang="ko-KR" sz="1000" dirty="0"/>
              <a:t>HTTP, TCP connection </a:t>
            </a:r>
            <a:r>
              <a:rPr lang="ko-KR" altLang="en-US" sz="1000" dirty="0"/>
              <a:t>최대 값</a:t>
            </a:r>
            <a:r>
              <a:rPr lang="en-US" altLang="ko-KR" sz="1000" dirty="0"/>
              <a:t>. (Default 1024)</a:t>
            </a:r>
          </a:p>
          <a:p>
            <a:r>
              <a:rPr lang="en-US" altLang="ko-KR" sz="1000" dirty="0"/>
              <a:t>      http:</a:t>
            </a:r>
          </a:p>
          <a:p>
            <a:r>
              <a:rPr lang="en-US" altLang="ko-KR" sz="1000" dirty="0"/>
              <a:t>        http1MaxPendingRequests: 1  # </a:t>
            </a:r>
            <a:r>
              <a:rPr lang="ko-KR" altLang="en-US" sz="1000" dirty="0"/>
              <a:t>연결을 기다리는 </a:t>
            </a:r>
            <a:r>
              <a:rPr lang="en-US" altLang="ko-KR" sz="1000" dirty="0"/>
              <a:t>request </a:t>
            </a:r>
            <a:r>
              <a:rPr lang="ko-KR" altLang="en-US" sz="1000" dirty="0"/>
              <a:t>수를 </a:t>
            </a:r>
            <a:r>
              <a:rPr lang="en-US" altLang="ko-KR" sz="1000" dirty="0"/>
              <a:t>1</a:t>
            </a:r>
            <a:r>
              <a:rPr lang="ko-KR" altLang="en-US" sz="1000" dirty="0"/>
              <a:t>개로 제한 </a:t>
            </a:r>
            <a:r>
              <a:rPr lang="en-US" altLang="ko-KR" sz="1000" dirty="0"/>
              <a:t>(Default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maxRequestsPerConnection</a:t>
            </a:r>
            <a:r>
              <a:rPr lang="en-US" altLang="ko-KR" sz="1000" dirty="0"/>
              <a:t>: 1 # keep alive </a:t>
            </a:r>
            <a:r>
              <a:rPr lang="ko-KR" altLang="en-US" sz="1000" dirty="0"/>
              <a:t>기능 </a:t>
            </a:r>
            <a:r>
              <a:rPr lang="en-US" altLang="ko-KR" sz="1000" dirty="0"/>
              <a:t>disable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maxRetries</a:t>
            </a:r>
            <a:r>
              <a:rPr lang="en-US" altLang="ko-KR" sz="1000" dirty="0"/>
              <a:t>: 3               # </a:t>
            </a:r>
            <a:r>
              <a:rPr lang="ko-KR" altLang="en-US" sz="1000" dirty="0"/>
              <a:t>기다리는 동안 최대 재시도 수</a:t>
            </a:r>
            <a:r>
              <a:rPr lang="en-US" altLang="ko-KR" sz="1000" dirty="0"/>
              <a:t>(Default 1024)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outlierDetection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consecutiveErrors</a:t>
            </a:r>
            <a:r>
              <a:rPr lang="en-US" altLang="ko-KR" sz="1000" dirty="0"/>
              <a:t>: 5          # 5xx </a:t>
            </a:r>
            <a:r>
              <a:rPr lang="ko-KR" altLang="en-US" sz="1000" dirty="0"/>
              <a:t>에러가 </a:t>
            </a:r>
            <a:r>
              <a:rPr lang="en-US" altLang="ko-KR" sz="1000" dirty="0"/>
              <a:t>5</a:t>
            </a:r>
            <a:r>
              <a:rPr lang="ko-KR" altLang="en-US" sz="1000" dirty="0"/>
              <a:t>번 발생하면</a:t>
            </a:r>
          </a:p>
          <a:p>
            <a:r>
              <a:rPr lang="ko-KR" altLang="en-US" sz="1000" dirty="0"/>
              <a:t>      </a:t>
            </a:r>
            <a:r>
              <a:rPr lang="en-US" altLang="ko-KR" sz="1000" dirty="0"/>
              <a:t>interval: 1s                  # 1</a:t>
            </a:r>
            <a:r>
              <a:rPr lang="ko-KR" altLang="en-US" sz="1000" dirty="0"/>
              <a:t>초마다 스캔 하여</a:t>
            </a:r>
          </a:p>
          <a:p>
            <a:r>
              <a:rPr lang="ko-KR" altLang="en-US" sz="1000" dirty="0"/>
              <a:t>      </a:t>
            </a:r>
            <a:r>
              <a:rPr lang="en-US" altLang="ko-KR" sz="1000" dirty="0" err="1"/>
              <a:t>baseEjectionTime</a:t>
            </a:r>
            <a:r>
              <a:rPr lang="en-US" altLang="ko-KR" sz="1000" dirty="0"/>
              <a:t>: 3</a:t>
            </a:r>
            <a:r>
              <a:rPr lang="en-US" altLang="ko-KR" sz="1000" dirty="0" smtClean="0"/>
              <a:t>0s         </a:t>
            </a:r>
            <a:r>
              <a:rPr lang="en-US" altLang="ko-KR" sz="1000" dirty="0"/>
              <a:t># 30 </a:t>
            </a:r>
            <a:r>
              <a:rPr lang="ko-KR" altLang="en-US" sz="1000" dirty="0"/>
              <a:t>초 동안 </a:t>
            </a:r>
            <a:r>
              <a:rPr lang="en-US" altLang="ko-KR" sz="1000" dirty="0"/>
              <a:t>circuit breaking </a:t>
            </a:r>
            <a:r>
              <a:rPr lang="ko-KR" altLang="en-US" sz="1000" dirty="0"/>
              <a:t>처리   </a:t>
            </a:r>
          </a:p>
          <a:p>
            <a:r>
              <a:rPr lang="ko-KR" altLang="en-US" sz="1000" dirty="0"/>
              <a:t>      </a:t>
            </a:r>
            <a:r>
              <a:rPr lang="en-US" altLang="ko-KR" sz="1000" dirty="0" err="1"/>
              <a:t>maxEjectionPercent</a:t>
            </a:r>
            <a:r>
              <a:rPr lang="en-US" altLang="ko-KR" sz="1000" dirty="0"/>
              <a:t>: 100       # 100% </a:t>
            </a:r>
            <a:r>
              <a:rPr lang="ko-KR" altLang="en-US" sz="1000" dirty="0"/>
              <a:t>로 차단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7890871" y="1981508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&gt; </a:t>
            </a:r>
            <a:r>
              <a:rPr lang="ko-KR" altLang="en-US" sz="1600" b="0" i="0" dirty="0" err="1" smtClean="0">
                <a:solidFill>
                  <a:srgbClr val="24292E"/>
                </a:solidFill>
                <a:effectLst/>
                <a:latin typeface="+mn-ea"/>
              </a:rPr>
              <a:t>부하발생</a:t>
            </a:r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: 3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명</a:t>
            </a:r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, 10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초간 </a:t>
            </a:r>
            <a:endParaRPr lang="ko-KR" altLang="en-US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60" y="3422587"/>
            <a:ext cx="4831707" cy="29599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60" y="2428328"/>
            <a:ext cx="4831707" cy="9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255934"/>
            <a:ext cx="6420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-injection </a:t>
            </a:r>
            <a:r>
              <a:rPr lang="ko-KR" altLang="en-US" sz="1600" dirty="0">
                <a:solidFill>
                  <a:srgbClr val="24292E"/>
                </a:solidFill>
                <a:latin typeface="+mn-ea"/>
              </a:rPr>
              <a:t>적용</a:t>
            </a:r>
            <a:endParaRPr lang="en-US" altLang="ko-KR" sz="1600" dirty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  # Sidecar Activate</a:t>
            </a:r>
          </a:p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 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label namespace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cb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-ns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-injection=enabled</a:t>
            </a:r>
          </a:p>
          <a:p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2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.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서킷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+mn-ea"/>
              </a:rPr>
              <a:t>브레이킹을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 위한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DestinationRule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7890871" y="1981508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&gt; </a:t>
            </a:r>
            <a:r>
              <a:rPr lang="ko-KR" altLang="en-US" sz="1600" b="0" i="0" dirty="0" err="1" smtClean="0">
                <a:solidFill>
                  <a:srgbClr val="24292E"/>
                </a:solidFill>
                <a:effectLst/>
                <a:latin typeface="+mn-ea"/>
              </a:rPr>
              <a:t>부하발생</a:t>
            </a:r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: 3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명</a:t>
            </a:r>
            <a:r>
              <a:rPr lang="en-US" altLang="ko-KR" sz="1600" b="0" i="0" dirty="0" smtClean="0">
                <a:solidFill>
                  <a:srgbClr val="24292E"/>
                </a:solidFill>
                <a:effectLst/>
                <a:latin typeface="+mn-ea"/>
              </a:rPr>
              <a:t>, 10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초간 </a:t>
            </a:r>
            <a:endParaRPr lang="ko-KR" altLang="en-US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40" y="2516641"/>
            <a:ext cx="8651523" cy="38164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8510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/>
              <a:t>동기식 호출 </a:t>
            </a:r>
            <a:r>
              <a:rPr lang="en-US" altLang="ko-KR" dirty="0"/>
              <a:t>/ </a:t>
            </a:r>
            <a:r>
              <a:rPr lang="ko-KR" altLang="en-US" dirty="0"/>
              <a:t>서킷 브레이킹 </a:t>
            </a:r>
            <a:r>
              <a:rPr lang="en-US" altLang="ko-KR" dirty="0"/>
              <a:t>/ </a:t>
            </a:r>
            <a:r>
              <a:rPr lang="ko-KR" altLang="en-US" dirty="0"/>
              <a:t>장애격리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3. </a:t>
            </a:r>
            <a:r>
              <a:rPr lang="en-US" altLang="ko-KR" sz="1600" dirty="0" err="1" smtClean="0">
                <a:solidFill>
                  <a:srgbClr val="24292E"/>
                </a:solidFill>
                <a:latin typeface="+mn-ea"/>
              </a:rPr>
              <a:t>DestinationRule</a:t>
            </a:r>
            <a:r>
              <a:rPr lang="en-US" altLang="ko-KR" sz="1600" dirty="0" smtClean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적용 제거 후 </a:t>
            </a:r>
            <a:r>
              <a:rPr lang="ko-KR" altLang="en-US" sz="1600" dirty="0" err="1" smtClean="0">
                <a:solidFill>
                  <a:srgbClr val="24292E"/>
                </a:solidFill>
                <a:latin typeface="+mn-ea"/>
              </a:rPr>
              <a:t>정상처리</a:t>
            </a:r>
            <a:r>
              <a:rPr lang="ko-KR" altLang="en-US" sz="1600" dirty="0" smtClean="0">
                <a:solidFill>
                  <a:srgbClr val="24292E"/>
                </a:solidFill>
                <a:latin typeface="+mn-ea"/>
              </a:rPr>
              <a:t> 확인</a:t>
            </a:r>
            <a:endParaRPr lang="ko-KR" altLang="en-US" sz="1600" dirty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600" dirty="0">
                <a:solidFill>
                  <a:srgbClr val="24292E"/>
                </a:solidFill>
                <a:latin typeface="+mn-ea"/>
              </a:rPr>
              <a:t> delete -f </a:t>
            </a:r>
            <a:r>
              <a:rPr lang="en-US" altLang="ko-KR" sz="1600" dirty="0" err="1">
                <a:solidFill>
                  <a:srgbClr val="24292E"/>
                </a:solidFill>
                <a:latin typeface="+mn-ea"/>
              </a:rPr>
              <a:t>dr-driver.yaml</a:t>
            </a:r>
            <a:endParaRPr lang="ko-KR" altLang="en-US" sz="16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61" y="2269090"/>
            <a:ext cx="4967171" cy="38833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2" y="2269090"/>
            <a:ext cx="5652790" cy="38833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725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1. CPU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사용량 체크를 위한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Metric Server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설치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apply -f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  <a:hlinkClick r:id="rId2"/>
              </a:rPr>
              <a:t>https://github.com/kubernetes-sigs/metrics-server/releases/download/v0.3.6/components.yaml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get deployment metrics-server -n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kube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-system</a:t>
            </a:r>
          </a:p>
          <a:p>
            <a:pPr algn="l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algn="l"/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2.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injection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적용 해제</a:t>
            </a:r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algn="l"/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label namespace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cb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-ns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-injection=disabled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--overwrite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3. replica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를 동적으로 늘려주도록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HPA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를 설정한다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설정은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CPU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사용량이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25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+mn-ea"/>
              </a:rPr>
              <a:t>프로를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넘어서면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replica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를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10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개까지 늘려준다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autoscale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 deploy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driver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-n 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</a:t>
            </a: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+mn-ea"/>
              </a:rPr>
              <a:t>cb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-ns --min=1 --max=10 --</a:t>
            </a: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+mn-ea"/>
              </a:rPr>
              <a:t>cpu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-percent=25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algn="l"/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4. 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적용내용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확인</a:t>
            </a:r>
            <a:endParaRPr lang="en-US" altLang="ko-KR" sz="1400" dirty="0">
              <a:solidFill>
                <a:srgbClr val="24292E"/>
              </a:solidFill>
              <a:latin typeface="+mn-ea"/>
            </a:endParaRPr>
          </a:p>
          <a:p>
            <a:pPr algn="l"/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 get all -n </a:t>
            </a: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-</a:t>
            </a:r>
            <a:r>
              <a:rPr lang="en-US" altLang="ko-KR" sz="1400" b="0" i="0" dirty="0" err="1" smtClean="0">
                <a:solidFill>
                  <a:srgbClr val="24292E"/>
                </a:solidFill>
                <a:effectLst/>
                <a:latin typeface="+mn-ea"/>
              </a:rPr>
              <a:t>cb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-ns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6" y="4322056"/>
            <a:ext cx="76104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5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오토스케일</a:t>
            </a:r>
            <a:r>
              <a:rPr lang="ko-KR" altLang="en-US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5. </a:t>
            </a:r>
            <a:r>
              <a:rPr lang="ko-KR" altLang="en-US" sz="1400" b="0" i="0" dirty="0" err="1">
                <a:solidFill>
                  <a:srgbClr val="24292E"/>
                </a:solidFill>
                <a:effectLst/>
                <a:latin typeface="+mn-ea"/>
              </a:rPr>
              <a:t>오토스케일이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 어떻게 되고 있는지 모니터링을 </a:t>
            </a:r>
            <a:r>
              <a:rPr lang="ko-KR" altLang="en-US" sz="1400" b="0" i="0" dirty="0" err="1">
                <a:solidFill>
                  <a:srgbClr val="24292E"/>
                </a:solidFill>
                <a:effectLst/>
                <a:latin typeface="+mn-ea"/>
              </a:rPr>
              <a:t>걸어둔다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.</a:t>
            </a:r>
          </a:p>
          <a:p>
            <a:pPr algn="l"/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get deploy 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driver -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w </a:t>
            </a:r>
            <a:endParaRPr lang="en-US" altLang="ko-KR" sz="1400" dirty="0" smtClean="0">
              <a:solidFill>
                <a:srgbClr val="24292E"/>
              </a:solidFill>
              <a:latin typeface="+mn-ea"/>
            </a:endParaRPr>
          </a:p>
          <a:p>
            <a:pPr algn="l"/>
            <a:endParaRPr lang="en-US" altLang="ko-KR" sz="1400" dirty="0" smtClean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6. siege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로 워크로드를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분 동안 걸어준다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  <a:p>
            <a:r>
              <a:rPr lang="de-DE" altLang="ko-KR" sz="1400" dirty="0">
                <a:solidFill>
                  <a:srgbClr val="24292E"/>
                </a:solidFill>
                <a:latin typeface="+mn-ea"/>
              </a:rPr>
              <a:t>siege -</a:t>
            </a:r>
            <a:r>
              <a:rPr lang="de-DE" altLang="ko-KR" sz="1400" dirty="0" smtClean="0">
                <a:solidFill>
                  <a:srgbClr val="24292E"/>
                </a:solidFill>
                <a:latin typeface="+mn-ea"/>
              </a:rPr>
              <a:t>c100 </a:t>
            </a:r>
            <a:r>
              <a:rPr lang="de-DE" altLang="ko-KR" sz="1400" dirty="0">
                <a:solidFill>
                  <a:srgbClr val="24292E"/>
                </a:solidFill>
                <a:latin typeface="+mn-ea"/>
              </a:rPr>
              <a:t>-t120S -v http://</a:t>
            </a:r>
            <a:r>
              <a:rPr lang="de-DE" altLang="ko-KR" sz="1400" dirty="0" smtClean="0">
                <a:solidFill>
                  <a:srgbClr val="24292E"/>
                </a:solidFill>
                <a:latin typeface="+mn-ea"/>
              </a:rPr>
              <a:t>driver:8080</a:t>
            </a:r>
            <a:endParaRPr lang="de-DE" altLang="ko-KR" sz="1400" dirty="0">
              <a:solidFill>
                <a:srgbClr val="24292E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5377" y="2877147"/>
            <a:ext cx="1087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7.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어느정도 시간이 흐른 후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(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약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30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초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)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스케일 아웃이 벌어지는 것을 확인할 수 있다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+mn-ea"/>
              </a:rPr>
              <a:t>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72" y="3246479"/>
            <a:ext cx="8022872" cy="31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125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오토스케일</a:t>
            </a:r>
            <a:r>
              <a:rPr lang="ko-KR" altLang="en-US" sz="4000" dirty="0"/>
              <a:t> 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2659791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9.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400" b="0" i="0" dirty="0" err="1" smtClean="0">
                <a:solidFill>
                  <a:srgbClr val="24292E"/>
                </a:solidFill>
                <a:effectLst/>
                <a:latin typeface="+mn-ea"/>
              </a:rPr>
              <a:t>가용률</a:t>
            </a:r>
            <a:r>
              <a:rPr lang="ko-KR" altLang="en-US" sz="1400" dirty="0" err="1">
                <a:solidFill>
                  <a:srgbClr val="24292E"/>
                </a:solidFill>
                <a:latin typeface="+mn-ea"/>
              </a:rPr>
              <a:t>은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99.91%</a:t>
            </a:r>
            <a:r>
              <a:rPr lang="ko-KR" altLang="en-US" sz="1400" b="0" i="0" dirty="0" smtClean="0">
                <a:solidFill>
                  <a:srgbClr val="24292E"/>
                </a:solidFill>
                <a:effectLst/>
                <a:latin typeface="+mn-ea"/>
              </a:rPr>
              <a:t>로 유지됨을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+mn-ea"/>
              </a:rPr>
              <a:t>확인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1CB5F-A352-493E-8D89-95EC769465B9}"/>
              </a:ext>
            </a:extLst>
          </p:cNvPr>
          <p:cNvSpPr txBox="1"/>
          <p:nvPr/>
        </p:nvSpPr>
        <p:spPr>
          <a:xfrm>
            <a:off x="815622" y="1148791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8.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get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으로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HPA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을 확인하면 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CPU 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사용률이 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251%</a:t>
            </a:r>
            <a:r>
              <a:rPr lang="ko-KR" altLang="en-US" sz="1400" dirty="0">
                <a:solidFill>
                  <a:srgbClr val="24292E"/>
                </a:solidFill>
                <a:latin typeface="+mn-ea"/>
              </a:rPr>
              <a:t>로 증가됐다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17" y="1456568"/>
            <a:ext cx="7587897" cy="9314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17" y="2967568"/>
            <a:ext cx="4343400" cy="2925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597134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10.</a:t>
            </a:r>
            <a:r>
              <a:rPr lang="en-US" altLang="ko-KR" sz="1400" b="0" i="0" dirty="0" smtClean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24292E"/>
                </a:solidFill>
                <a:latin typeface="+mn-ea"/>
              </a:rPr>
              <a:t>HPA</a:t>
            </a:r>
            <a:r>
              <a:rPr lang="ko-KR" altLang="en-US" sz="1400" dirty="0" smtClean="0">
                <a:solidFill>
                  <a:srgbClr val="24292E"/>
                </a:solidFill>
                <a:latin typeface="+mn-ea"/>
              </a:rPr>
              <a:t>삭제</a:t>
            </a:r>
            <a:endParaRPr lang="en-US" altLang="ko-KR" sz="1400" dirty="0" smtClean="0">
              <a:solidFill>
                <a:srgbClr val="24292E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kubectl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delete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hpa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 driver -n 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istio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-</a:t>
            </a:r>
            <a:r>
              <a:rPr lang="en-US" altLang="ko-KR" sz="1400" dirty="0" err="1">
                <a:solidFill>
                  <a:srgbClr val="24292E"/>
                </a:solidFill>
                <a:latin typeface="+mn-ea"/>
              </a:rPr>
              <a:t>cb</a:t>
            </a:r>
            <a:r>
              <a:rPr lang="en-US" altLang="ko-KR" sz="1400" dirty="0">
                <a:solidFill>
                  <a:srgbClr val="24292E"/>
                </a:solidFill>
                <a:latin typeface="+mn-ea"/>
              </a:rPr>
              <a:t>-ns</a:t>
            </a:r>
            <a:endParaRPr lang="en-US" altLang="ko-KR" sz="14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4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시스템별로 또는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+mn-ea"/>
              </a:rPr>
              <a:t>운영중에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 동적으로 변경 가능성이 있는 설정들을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ConfigMap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을 사용하여 관리합니다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. Application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에서 특정 </a:t>
            </a:r>
            <a:r>
              <a:rPr lang="ko-KR" altLang="en-US" sz="1600" b="0" i="0" dirty="0" err="1">
                <a:solidFill>
                  <a:srgbClr val="24292E"/>
                </a:solidFill>
                <a:effectLst/>
                <a:latin typeface="+mn-ea"/>
              </a:rPr>
              <a:t>도메일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URL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을 </a:t>
            </a:r>
            <a:r>
              <a:rPr lang="en-US" altLang="ko-KR" sz="1600" b="0" i="0" dirty="0" err="1">
                <a:solidFill>
                  <a:srgbClr val="24292E"/>
                </a:solidFill>
                <a:effectLst/>
                <a:latin typeface="+mn-ea"/>
              </a:rPr>
              <a:t>ConfigMap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으로 설정하여 운영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/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개발 등 </a:t>
            </a:r>
            <a:r>
              <a:rPr lang="ko-KR" altLang="en-US" sz="1600" b="0" i="0" dirty="0">
                <a:solidFill>
                  <a:srgbClr val="24292E"/>
                </a:solidFill>
                <a:effectLst/>
                <a:latin typeface="+mn-ea"/>
              </a:rPr>
              <a:t>목적에 맞게 </a:t>
            </a:r>
            <a:r>
              <a:rPr lang="ko-KR" altLang="en-US" sz="1600" b="0" i="0" dirty="0" smtClean="0">
                <a:solidFill>
                  <a:srgbClr val="24292E"/>
                </a:solidFill>
                <a:effectLst/>
                <a:latin typeface="+mn-ea"/>
              </a:rPr>
              <a:t>변경가능 합니다</a:t>
            </a:r>
            <a:r>
              <a:rPr lang="en-US" altLang="ko-KR" sz="1600" b="0" i="0" dirty="0">
                <a:solidFill>
                  <a:srgbClr val="24292E"/>
                </a:solidFill>
                <a:effectLst/>
                <a:latin typeface="+mn-ea"/>
              </a:rPr>
              <a:t>.</a:t>
            </a:r>
          </a:p>
          <a:p>
            <a:pPr algn="l"/>
            <a:endParaRPr lang="en-US" altLang="ko-KR" dirty="0">
              <a:solidFill>
                <a:srgbClr val="24292E"/>
              </a:solidFill>
              <a:latin typeface="+mn-ea"/>
            </a:endParaRPr>
          </a:p>
          <a:p>
            <a:r>
              <a:rPr lang="en-US" altLang="ko-KR" b="0" i="0" dirty="0" smtClean="0">
                <a:solidFill>
                  <a:srgbClr val="24292E"/>
                </a:solidFill>
                <a:effectLst/>
                <a:latin typeface="+mn-ea"/>
              </a:rPr>
              <a:t>a-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+mn-ea"/>
              </a:rPr>
              <a:t>config.yaml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+mn-ea"/>
              </a:rPr>
              <a:t>이라는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ConfigMap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을 </a:t>
            </a:r>
            <a:r>
              <a:rPr lang="ko-KR" altLang="en-US" dirty="0">
                <a:solidFill>
                  <a:srgbClr val="24292E"/>
                </a:solidFill>
                <a:latin typeface="+mn-ea"/>
              </a:rPr>
              <a:t>생성</a:t>
            </a:r>
            <a:endParaRPr lang="ko-KR" altLang="en-US" b="0" i="0" dirty="0">
              <a:solidFill>
                <a:srgbClr val="24292E"/>
              </a:solidFill>
              <a:effectLst/>
              <a:latin typeface="+mn-ea"/>
            </a:endParaRPr>
          </a:p>
          <a:p>
            <a:pPr algn="l"/>
            <a:endParaRPr lang="ko-KR" altLang="en-US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8667"/>
            <a:ext cx="7429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9048996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기사팀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관리팀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조직구조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Vertical</a:t>
            </a:r>
            <a:endParaRPr kumimoji="1"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3" y="2650352"/>
              <a:ext cx="920097" cy="91273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4156218"/>
              <a:ext cx="920097" cy="91273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744" y="5653147"/>
              <a:ext cx="920097" cy="91273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962" y="1291666"/>
              <a:ext cx="920097" cy="912736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호출</a:t>
            </a:r>
            <a:endParaRPr kumimoji="1" lang="en-US" altLang="ko-KR" dirty="0" smtClean="0"/>
          </a:p>
          <a:p>
            <a:pPr algn="ctr"/>
            <a:r>
              <a:rPr kumimoji="1" lang="ko-KR" altLang="en-US" dirty="0" err="1" smtClean="0"/>
              <a:t>상태확인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804614" y="528320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/>
              <a:t>호출관리</a:t>
            </a:r>
            <a:endParaRPr kumimoji="1" lang="en-US" altLang="ko-KR" sz="1600" dirty="0" smtClean="0"/>
          </a:p>
          <a:p>
            <a:pPr algn="ctr"/>
            <a:r>
              <a:rPr kumimoji="1" lang="ko-KR" altLang="en-US" sz="1600" dirty="0" err="1" smtClean="0"/>
              <a:t>접수관리</a:t>
            </a:r>
            <a:endParaRPr kumimoji="1" lang="ko-KR" altLang="en-US" sz="1600" dirty="0"/>
          </a:p>
        </p:txBody>
      </p:sp>
      <p:sp>
        <p:nvSpPr>
          <p:cNvPr id="41" name="타원형 설명선[O] 30"/>
          <p:cNvSpPr/>
          <p:nvPr/>
        </p:nvSpPr>
        <p:spPr>
          <a:xfrm>
            <a:off x="9322371" y="545156"/>
            <a:ext cx="1408833" cy="91302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/>
              <a:t>호출접수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거절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 err="1"/>
              <a:t>취소수신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key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값에 도메인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을 등록한다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dirty="0" smtClean="0"/>
              <a:t>Management/</a:t>
            </a:r>
            <a:r>
              <a:rPr lang="en-US" altLang="ko-KR" dirty="0" err="1" smtClean="0"/>
              <a:t>buildsepc.yaml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08" y="2292227"/>
            <a:ext cx="6096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8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Deployment </a:t>
            </a:r>
            <a:r>
              <a:rPr lang="en-US" altLang="ko-KR" dirty="0" err="1"/>
              <a:t>yaml</a:t>
            </a:r>
            <a:r>
              <a:rPr lang="ko-KR" altLang="en-US" dirty="0"/>
              <a:t>에 </a:t>
            </a:r>
            <a:r>
              <a:rPr lang="ko-KR" altLang="en-US" dirty="0" smtClean="0"/>
              <a:t>해당 </a:t>
            </a:r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ko-KR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942"/>
            <a:ext cx="9734550" cy="36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7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ConfigMap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kubectl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 describe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+mn-ea"/>
              </a:rPr>
              <a:t>pod</a:t>
            </a:r>
            <a:r>
              <a:rPr lang="en-US" altLang="ko-KR" dirty="0" smtClean="0">
                <a:solidFill>
                  <a:srgbClr val="24292E"/>
                </a:solidFill>
                <a:latin typeface="+mn-ea"/>
              </a:rPr>
              <a:t>/driver-7c7ccd9b94-2nnw6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-n 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istio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-</a:t>
            </a:r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cb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-ns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로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적용됨을 확인함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97" y="2137481"/>
            <a:ext cx="8793692" cy="43197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72886" y="3681140"/>
            <a:ext cx="7904979" cy="2925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76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24292E"/>
                </a:solidFill>
                <a:latin typeface="+mn-ea"/>
              </a:rPr>
              <a:t>Readiness </a:t>
            </a:r>
            <a:r>
              <a:rPr lang="ko-KR" altLang="en-US" dirty="0">
                <a:solidFill>
                  <a:srgbClr val="24292E"/>
                </a:solidFill>
                <a:latin typeface="+mn-ea"/>
              </a:rPr>
              <a:t>적용된 소스</a:t>
            </a:r>
            <a:endParaRPr lang="en-US" altLang="ko-KR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91" y="2256382"/>
            <a:ext cx="9305924" cy="39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9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로 워크로드를 모니터링 하여 리드니스가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+mn-ea"/>
              </a:rPr>
              <a:t>없을경우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97.12%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로 떨어진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E765D-74AF-4226-8F13-E33E1A0E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30896"/>
            <a:ext cx="368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1507-EE3C-45CE-A8A4-C401F3C9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56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무정지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1BA87-14AD-4782-8AEF-21B9D9A27CAE}"/>
              </a:ext>
            </a:extLst>
          </p:cNvPr>
          <p:cNvSpPr txBox="1"/>
          <p:nvPr/>
        </p:nvSpPr>
        <p:spPr>
          <a:xfrm>
            <a:off x="838200" y="1550504"/>
            <a:ext cx="108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24292E"/>
                </a:solidFill>
                <a:effectLst/>
                <a:latin typeface="+mn-ea"/>
              </a:rPr>
              <a:t>seige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로 워크로드를 모니터링 하여 리드니스반영 후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+mn-ea"/>
              </a:rPr>
              <a:t>100%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+mn-ea"/>
              </a:rPr>
              <a:t>나온 것을 확인 함</a:t>
            </a:r>
            <a:endParaRPr lang="en-US" altLang="ko-KR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9846C-FD9C-48EA-9B33-27BADB95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43" y="2254112"/>
            <a:ext cx="54006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smtClean="0"/>
              <a:t>비기능적 요구사항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트랜잭션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고객의 예약을 기사가 수락</a:t>
            </a:r>
            <a:r>
              <a:rPr lang="en-US" altLang="ko-KR" dirty="0"/>
              <a:t>/</a:t>
            </a:r>
            <a:r>
              <a:rPr lang="ko-KR" altLang="en-US" dirty="0"/>
              <a:t>거절 가능하다</a:t>
            </a:r>
            <a:r>
              <a:rPr lang="en-US" altLang="ko-KR" dirty="0"/>
              <a:t>.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고객의 </a:t>
            </a:r>
            <a:r>
              <a:rPr lang="ko-KR" altLang="en-US" dirty="0"/>
              <a:t>취소에 따라서 요청 예약의 상태가 변경된다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장애격리</a:t>
            </a:r>
            <a:endParaRPr lang="ko-KR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기사 관리 서비스에 장애가 발생하더라도 고객 예약은 정상적으로 처리 가능하다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비동기</a:t>
            </a:r>
            <a:r>
              <a:rPr lang="en-US" altLang="ko-KR" dirty="0" smtClean="0"/>
              <a:t> </a:t>
            </a:r>
            <a:r>
              <a:rPr lang="en-US" altLang="ko-KR" dirty="0"/>
              <a:t>(event-driven)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서킷 </a:t>
            </a:r>
            <a:r>
              <a:rPr lang="ko-KR" altLang="en-US" dirty="0" err="1"/>
              <a:t>브레이킹</a:t>
            </a:r>
            <a:r>
              <a:rPr lang="ko-KR" altLang="en-US" dirty="0"/>
              <a:t> 프레임워크 →</a:t>
            </a:r>
            <a:r>
              <a:rPr lang="en-US" altLang="ko-KR" dirty="0" smtClean="0"/>
              <a:t> </a:t>
            </a:r>
            <a:r>
              <a:rPr lang="en-US" altLang="ko-KR" dirty="0" err="1"/>
              <a:t>istio</a:t>
            </a:r>
            <a:r>
              <a:rPr lang="en-US" altLang="ko-KR" dirty="0"/>
              <a:t>-injection + </a:t>
            </a:r>
            <a:r>
              <a:rPr lang="en-US" altLang="ko-KR" dirty="0" err="1"/>
              <a:t>DestinationRule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성능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고객은 본인의 예약 상태 및 이력 정보를 확인할 수 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CQRS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-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Event</a:t>
            </a:r>
            <a:endParaRPr kumimoji="1"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조회됨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비적격 이벤트 제거</a:t>
            </a:r>
            <a:endParaRPr kumimoji="1" lang="ko-KR" altLang="en-US" sz="4000" dirty="0"/>
          </a:p>
        </p:txBody>
      </p:sp>
      <p:sp>
        <p:nvSpPr>
          <p:cNvPr id="24" name="직사각형 23"/>
          <p:cNvSpPr/>
          <p:nvPr/>
        </p:nvSpPr>
        <p:spPr>
          <a:xfrm rot="19749790"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목적지 설정됨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9739351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기사 목록</a:t>
            </a:r>
            <a:endParaRPr kumimoji="1"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조회됨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rot="19768499"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고객에게 공유됨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48695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택시 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4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93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Actor, Command</a:t>
            </a:r>
            <a:endParaRPr kumimoji="1"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3116141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49341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358780" y="200614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3116141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49341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358780" y="4008828"/>
            <a:ext cx="814952" cy="1257300"/>
            <a:chOff x="194792" y="1921761"/>
            <a:chExt cx="1300163" cy="1257300"/>
          </a:xfrm>
        </p:grpSpPr>
        <p:sp>
          <p:nvSpPr>
            <p:cNvPr id="46" name="직사각형 45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20"/>
            <p:cNvCxnSpPr>
              <a:stCxn id="4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7722865" y="257073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기사 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656065" y="228844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5965504" y="2006149"/>
            <a:ext cx="814952" cy="1257300"/>
            <a:chOff x="194792" y="1921761"/>
            <a:chExt cx="1300163" cy="1257300"/>
          </a:xfrm>
        </p:grpSpPr>
        <p:sp>
          <p:nvSpPr>
            <p:cNvPr id="73" name="직사각형 72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5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0"/>
            <p:cNvCxnSpPr>
              <a:stCxn id="74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772286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56065" y="429111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965504" y="4008828"/>
            <a:ext cx="814952" cy="1257300"/>
            <a:chOff x="194792" y="1921761"/>
            <a:chExt cx="1300163" cy="1257300"/>
          </a:xfrm>
        </p:grpSpPr>
        <p:sp>
          <p:nvSpPr>
            <p:cNvPr id="82" name="직사각형 81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4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20"/>
            <p:cNvCxnSpPr>
              <a:stCxn id="8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/>
          <p:cNvSpPr/>
          <p:nvPr/>
        </p:nvSpPr>
        <p:spPr>
          <a:xfrm>
            <a:off x="9315355" y="45734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479"/>
          </a:xfrm>
        </p:spPr>
        <p:txBody>
          <a:bodyPr>
            <a:normAutofit/>
          </a:bodyPr>
          <a:lstStyle/>
          <a:p>
            <a:r>
              <a:rPr kumimoji="1" lang="ko-KR" altLang="en-US" sz="4000" dirty="0" smtClean="0"/>
              <a:t>이벤트스토밍 </a:t>
            </a:r>
            <a:r>
              <a:rPr kumimoji="1" lang="en-US" altLang="ko-KR" sz="4000" dirty="0" smtClean="0"/>
              <a:t>–</a:t>
            </a:r>
            <a:r>
              <a:rPr kumimoji="1" lang="ko-KR" altLang="en-US" sz="4000" dirty="0" smtClean="0"/>
              <a:t> </a:t>
            </a:r>
            <a:r>
              <a:rPr kumimoji="1" lang="en-US" altLang="ko-KR" sz="4000" dirty="0" smtClean="0"/>
              <a:t>Aggregate</a:t>
            </a:r>
            <a:endParaRPr kumimoji="1" lang="ko-KR" altLang="en-US" sz="4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336233" y="3346299"/>
            <a:ext cx="76366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454688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배정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912861" y="4823994"/>
            <a:ext cx="814952" cy="1257300"/>
            <a:chOff x="194792" y="1921761"/>
            <a:chExt cx="1300163" cy="1257300"/>
          </a:xfrm>
        </p:grpSpPr>
        <p:sp>
          <p:nvSpPr>
            <p:cNvPr id="55" name="직사각형 54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시스템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20"/>
            <p:cNvCxnSpPr>
              <a:stCxn id="5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84008" y="1937458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chemeClr val="tx1"/>
                </a:solidFill>
              </a:rPr>
              <a:t>기사배정됨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84008" y="2980622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84008" y="4025844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4008" y="5065507"/>
            <a:ext cx="1300163" cy="959907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744631" y="2386392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03718" y="43253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거절됨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766444" y="237169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접수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8318562" y="3068030"/>
            <a:ext cx="814952" cy="1257300"/>
            <a:chOff x="194792" y="1921761"/>
            <a:chExt cx="1300163" cy="1257300"/>
          </a:xfrm>
        </p:grpSpPr>
        <p:sp>
          <p:nvSpPr>
            <p:cNvPr id="70" name="직사각형 69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기사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2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20"/>
            <p:cNvCxnSpPr>
              <a:stCxn id="7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9761701" y="3053330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접수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02884" y="2386392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61971" y="4325330"/>
            <a:ext cx="1218337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4257" y="2371692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14257" y="4308480"/>
            <a:ext cx="1218337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호출 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2354" y="3053330"/>
            <a:ext cx="1193932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42141" y="2148840"/>
            <a:ext cx="1120201" cy="3749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할당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6497</TotalTime>
  <Words>1944</Words>
  <Application>Microsoft Office PowerPoint</Application>
  <PresentationFormat>와이드스크린</PresentationFormat>
  <Paragraphs>401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-apple-system</vt:lpstr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시나리오 테스트 결과</vt:lpstr>
      <vt:lpstr>시나리오 테스트 결과(1/2)</vt:lpstr>
      <vt:lpstr>시나리오 테스트 결과(2/2)</vt:lpstr>
      <vt:lpstr>DDD의 적용</vt:lpstr>
      <vt:lpstr>Gateway 적용</vt:lpstr>
      <vt:lpstr>폴리글랏 퍼시스턴스 CQRS 를 위한 orderstatus 서비스만 DB를 구분하여 적용함. 인메모리 DB인 hsqldb 사용.</vt:lpstr>
      <vt:lpstr>동기식 호출 적용</vt:lpstr>
      <vt:lpstr>동기식 호출 적용 Order 호출을 받은 직후(@PostPersist) Management에서 Driver확인 요청하도록 처리. </vt:lpstr>
      <vt:lpstr>동기식 호출 적용 동기식 호출에서는 호출 시간에 따른 타임 커플링이 발생하며, 상태 관리 시스템이 장애가 나면 호출요청을 못 받는다는 것을 확인.</vt:lpstr>
      <vt:lpstr>동기식 호출 적용 driver 서버 내린 뒤 호출 결과</vt:lpstr>
      <vt:lpstr>비동기식 호출 적용 고객호출취소가 이루어진 후에 예약시스템으로 이를 알려주는 행위는 동기식이 아니라 비 동기식으로 처리함. 이를 위하여 고객호출신청 상태관리에 기록을 남긴 후에 곧바로 호출취소신청 되었다는 도메인 이벤트를 카프카로 송출한다(Publish)</vt:lpstr>
      <vt:lpstr>비동기식 호출 적용 호출관리 서비스에서는 호출취소신청 이벤트에 대해서 이를 수신하여 자신의 정책을 처리하도록 PolicyHandler 를 구현한다</vt:lpstr>
      <vt:lpstr>비동기식 호출 호출(order) 시스템은 호출관리(management)와 완전히 분리되어 있으며, 이벤트 수신에 따라 처리되기 때문에, 호출관리시스템이 잠시 내려간 상태라도 호출 신청을 받는데 문제가 없다.</vt:lpstr>
      <vt:lpstr>비동기식 호출 적용 고객호출취소가 이루어진 후에 호출관리 시스템으로 이를 알려주는 행위는 동기식이 아니라 비 동기식으로 처리하였다. 이를 위하여 고객호출신청 상태관리에 기록을 남긴 후에 곧바로 호출취소신청 되었다는 되었다는 도메인 이벤트를 카프카로 송출한다(Publish)</vt:lpstr>
      <vt:lpstr>동기식 호출 / 서킷 브레이킹 / 장애격리</vt:lpstr>
      <vt:lpstr>동기식 호출 / 서킷 브레이킹 / 장애격리</vt:lpstr>
      <vt:lpstr>동기식 호출 / 서킷 브레이킹 / 장애격리</vt:lpstr>
      <vt:lpstr>오토스케일 아웃</vt:lpstr>
      <vt:lpstr>오토스케일 아웃</vt:lpstr>
      <vt:lpstr>오토스케일 아웃</vt:lpstr>
      <vt:lpstr>ConfigMap 사용</vt:lpstr>
      <vt:lpstr>ConfigMap 사용</vt:lpstr>
      <vt:lpstr>ConfigMap 사용</vt:lpstr>
      <vt:lpstr>ConfigMap 사용</vt:lpstr>
      <vt:lpstr>무정지 재배포</vt:lpstr>
      <vt:lpstr>무정지 재배포</vt:lpstr>
      <vt:lpstr>무정지 재배포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SKCC</cp:lastModifiedBy>
  <cp:revision>152</cp:revision>
  <dcterms:created xsi:type="dcterms:W3CDTF">2020-04-17T09:21:25Z</dcterms:created>
  <dcterms:modified xsi:type="dcterms:W3CDTF">2020-10-28T04:28:46Z</dcterms:modified>
</cp:coreProperties>
</file>