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59" r:id="rId4"/>
    <p:sldId id="266" r:id="rId5"/>
    <p:sldId id="270" r:id="rId6"/>
    <p:sldId id="257" r:id="rId7"/>
    <p:sldId id="280" r:id="rId8"/>
    <p:sldId id="281" r:id="rId9"/>
    <p:sldId id="282" r:id="rId10"/>
    <p:sldId id="283" r:id="rId11"/>
    <p:sldId id="284" r:id="rId12"/>
    <p:sldId id="289" r:id="rId13"/>
    <p:sldId id="272" r:id="rId14"/>
    <p:sldId id="273" r:id="rId15"/>
    <p:sldId id="291" r:id="rId16"/>
    <p:sldId id="292" r:id="rId17"/>
    <p:sldId id="293" r:id="rId18"/>
    <p:sldId id="286" r:id="rId19"/>
    <p:sldId id="294" r:id="rId20"/>
    <p:sldId id="329" r:id="rId21"/>
    <p:sldId id="330" r:id="rId22"/>
    <p:sldId id="300" r:id="rId23"/>
    <p:sldId id="301" r:id="rId24"/>
    <p:sldId id="302" r:id="rId25"/>
    <p:sldId id="303" r:id="rId26"/>
    <p:sldId id="304" r:id="rId27"/>
    <p:sldId id="305" r:id="rId28"/>
    <p:sldId id="331" r:id="rId29"/>
    <p:sldId id="307" r:id="rId30"/>
    <p:sldId id="327" r:id="rId31"/>
    <p:sldId id="328" r:id="rId32"/>
    <p:sldId id="326" r:id="rId33"/>
    <p:sldId id="310" r:id="rId34"/>
    <p:sldId id="311" r:id="rId35"/>
    <p:sldId id="312" r:id="rId36"/>
    <p:sldId id="313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2C1"/>
    <a:srgbClr val="F1A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9" autoAdjust="0"/>
    <p:restoredTop sz="94679"/>
  </p:normalViewPr>
  <p:slideViewPr>
    <p:cSldViewPr snapToGrid="0" snapToObjects="1">
      <p:cViewPr varScale="1">
        <p:scale>
          <a:sx n="90" d="100"/>
          <a:sy n="90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2020-10-26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2020-10-26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2020-10-26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2020-10-26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anagement:8080/" TargetMode="External"/><Relationship Id="rId2" Type="http://schemas.openxmlformats.org/officeDocument/2006/relationships/hyperlink" Target="http://localhost:8083/driv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6/hrpages" TargetMode="External"/><Relationship Id="rId4" Type="http://schemas.openxmlformats.org/officeDocument/2006/relationships/hyperlink" Target="http://localhost:8085/hr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2/orders%20orderId=2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github.com/kubernetes-sigs/metrics-server/releases/download/v0.3.6/components.ya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dh-hr:8080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분석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설계</a:t>
            </a:r>
            <a:endParaRPr kumimoji="1" lang="ko-KR" altLang="en-US" dirty="0"/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“</a:t>
            </a:r>
            <a:r>
              <a:rPr kumimoji="1" lang="en-US" altLang="ko-KR" dirty="0" err="1" smtClean="0"/>
              <a:t>mTAXI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MSA </a:t>
            </a:r>
            <a:r>
              <a:rPr kumimoji="1" lang="ko-KR" altLang="en-US" dirty="0" smtClean="0"/>
              <a:t>로 설계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구현하기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22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571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이벤트스토밍 </a:t>
            </a:r>
            <a:r>
              <a:rPr kumimoji="1" lang="en-US" altLang="ko-KR" sz="4000" dirty="0" smtClean="0"/>
              <a:t>–</a:t>
            </a:r>
            <a:r>
              <a:rPr kumimoji="1" lang="ko-KR" altLang="en-US" sz="4000" dirty="0" smtClean="0"/>
              <a:t> </a:t>
            </a:r>
            <a:r>
              <a:rPr kumimoji="1" lang="en-US" altLang="ko-KR" sz="4000" dirty="0" smtClean="0"/>
              <a:t>Bounded Context</a:t>
            </a:r>
            <a:endParaRPr kumimoji="1" lang="ko-KR" altLang="en-US" sz="40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595313" y="2572423"/>
            <a:ext cx="763662" cy="1257300"/>
            <a:chOff x="194792" y="1921761"/>
            <a:chExt cx="1300163" cy="1257300"/>
          </a:xfrm>
        </p:grpSpPr>
        <p:sp>
          <p:nvSpPr>
            <p:cNvPr id="39" name="직사각형 3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1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20"/>
            <p:cNvCxnSpPr>
              <a:stCxn id="4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/>
          <p:cNvSpPr/>
          <p:nvPr/>
        </p:nvSpPr>
        <p:spPr>
          <a:xfrm>
            <a:off x="4668804" y="2515264"/>
            <a:ext cx="1120351" cy="8234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배정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790941" y="3797134"/>
            <a:ext cx="814952" cy="1063341"/>
            <a:chOff x="194792" y="1921761"/>
            <a:chExt cx="1300163" cy="1257300"/>
          </a:xfrm>
        </p:grpSpPr>
        <p:sp>
          <p:nvSpPr>
            <p:cNvPr id="49" name="직사각형 4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시스템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1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20"/>
            <p:cNvCxnSpPr>
              <a:stCxn id="5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6438288" y="2081031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chemeClr val="tx1"/>
                </a:solidFill>
              </a:rPr>
              <a:t>기사배정됨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438288" y="2868163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할당 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438288" y="3629921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할당 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438288" y="4404408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409351" y="2133724"/>
            <a:ext cx="919375" cy="80336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368438" y="3249702"/>
            <a:ext cx="919375" cy="80336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964564" y="2119024"/>
            <a:ext cx="919375" cy="8033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8446346" y="2486178"/>
            <a:ext cx="814952" cy="910941"/>
            <a:chOff x="194792" y="1921761"/>
            <a:chExt cx="1300163" cy="1257300"/>
          </a:xfrm>
        </p:grpSpPr>
        <p:sp>
          <p:nvSpPr>
            <p:cNvPr id="63" name="직사각형 62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기사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5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20"/>
            <p:cNvCxnSpPr>
              <a:stCxn id="64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직사각형 68"/>
          <p:cNvSpPr/>
          <p:nvPr/>
        </p:nvSpPr>
        <p:spPr>
          <a:xfrm>
            <a:off x="9639781" y="2535486"/>
            <a:ext cx="982930" cy="121448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접수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611444" y="2133724"/>
            <a:ext cx="950283" cy="894904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570531" y="3560598"/>
            <a:ext cx="950283" cy="894904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273337" y="2119024"/>
            <a:ext cx="950283" cy="894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273337" y="3543748"/>
            <a:ext cx="950283" cy="894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014427" y="2800662"/>
            <a:ext cx="785168" cy="12551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호출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96421" y="2292412"/>
            <a:ext cx="1120201" cy="26751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할당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7680" y="1438020"/>
            <a:ext cx="3420164" cy="332022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889760" y="1486670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Order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4372906" y="1438021"/>
            <a:ext cx="3435154" cy="380485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241080" y="148667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Management</a:t>
            </a:r>
            <a:endParaRPr lang="ko-KR" altLang="en-US" dirty="0"/>
          </a:p>
        </p:txBody>
      </p:sp>
      <p:sp>
        <p:nvSpPr>
          <p:cNvPr id="108" name="직사각형 107"/>
          <p:cNvSpPr/>
          <p:nvPr/>
        </p:nvSpPr>
        <p:spPr>
          <a:xfrm>
            <a:off x="8301661" y="1437068"/>
            <a:ext cx="3282128" cy="309599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9571043" y="1485718"/>
            <a:ext cx="8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Driver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40664" y="5412766"/>
            <a:ext cx="10843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dirty="0">
                <a:solidFill>
                  <a:srgbClr val="24292E"/>
                </a:solidFill>
                <a:latin typeface="+mn-ea"/>
              </a:rPr>
              <a:t>도메인 서열 분리 </a:t>
            </a:r>
            <a:r>
              <a:rPr lang="en-US" altLang="ko-KR" sz="1200" dirty="0" smtClean="0">
                <a:solidFill>
                  <a:srgbClr val="24292E"/>
                </a:solidFill>
                <a:latin typeface="+mn-ea"/>
              </a:rPr>
              <a:t> </a:t>
            </a:r>
          </a:p>
          <a:p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- </a:t>
            </a:r>
            <a:r>
              <a:rPr lang="en-US" altLang="ko-KR" sz="12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200" dirty="0" err="1" smtClean="0">
                <a:solidFill>
                  <a:srgbClr val="24292E"/>
                </a:solidFill>
                <a:latin typeface="+mn-ea"/>
              </a:rPr>
              <a:t>Core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200" dirty="0" err="1" smtClean="0">
                <a:solidFill>
                  <a:srgbClr val="24292E"/>
                </a:solidFill>
                <a:latin typeface="+mn-ea"/>
              </a:rPr>
              <a:t>Domain</a:t>
            </a:r>
            <a:r>
              <a:rPr lang="en-US" altLang="ko-KR" sz="1200" dirty="0" smtClean="0">
                <a:solidFill>
                  <a:srgbClr val="24292E"/>
                </a:solidFill>
                <a:latin typeface="+mn-ea"/>
              </a:rPr>
              <a:t>(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Management</a:t>
            </a:r>
            <a:r>
              <a:rPr lang="en-US" altLang="ko-KR" sz="1200" dirty="0" smtClean="0">
                <a:solidFill>
                  <a:srgbClr val="24292E"/>
                </a:solidFill>
                <a:latin typeface="+mn-ea"/>
              </a:rPr>
              <a:t>)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200" dirty="0">
                <a:solidFill>
                  <a:srgbClr val="24292E"/>
                </a:solidFill>
                <a:latin typeface="+mn-ea"/>
              </a:rPr>
              <a:t>: 없어서는 안될 핵심 서비스이며, 연결 </a:t>
            </a:r>
            <a:r>
              <a:rPr lang="ko-KR" altLang="ko-KR" sz="1200" dirty="0" err="1">
                <a:solidFill>
                  <a:srgbClr val="24292E"/>
                </a:solidFill>
                <a:latin typeface="+mn-ea"/>
              </a:rPr>
              <a:t>Up-time</a:t>
            </a:r>
            <a:r>
              <a:rPr lang="ko-KR" altLang="ko-KR" sz="1200" dirty="0">
                <a:solidFill>
                  <a:srgbClr val="24292E"/>
                </a:solidFill>
                <a:latin typeface="+mn-ea"/>
              </a:rPr>
              <a:t> SLA 수준을 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99.99% </a:t>
            </a:r>
            <a:r>
              <a:rPr lang="ko-KR" altLang="ko-KR" sz="1200" dirty="0">
                <a:solidFill>
                  <a:srgbClr val="24292E"/>
                </a:solidFill>
                <a:latin typeface="+mn-ea"/>
              </a:rPr>
              <a:t>목표, 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배포</a:t>
            </a:r>
            <a:r>
              <a:rPr lang="en-US" altLang="ko-KR" sz="12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주기는 </a:t>
            </a:r>
            <a:r>
              <a:rPr lang="ko-KR" altLang="ko-KR" sz="1200" dirty="0">
                <a:solidFill>
                  <a:srgbClr val="24292E"/>
                </a:solidFill>
                <a:latin typeface="+mn-ea"/>
              </a:rPr>
              <a:t>1주일 1회 미만 </a:t>
            </a:r>
            <a:endParaRPr lang="en-US" altLang="ko-KR" sz="1200" dirty="0" smtClean="0">
              <a:solidFill>
                <a:srgbClr val="24292E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ko-KR" sz="1200" dirty="0" err="1" smtClean="0">
                <a:solidFill>
                  <a:srgbClr val="24292E"/>
                </a:solidFill>
                <a:latin typeface="+mn-ea"/>
              </a:rPr>
              <a:t>Supporting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200" dirty="0" err="1" smtClean="0">
                <a:solidFill>
                  <a:srgbClr val="24292E"/>
                </a:solidFill>
                <a:latin typeface="+mn-ea"/>
              </a:rPr>
              <a:t>Domain</a:t>
            </a:r>
            <a:r>
              <a:rPr lang="en-US" altLang="ko-KR" sz="1200" dirty="0" smtClean="0">
                <a:solidFill>
                  <a:srgbClr val="24292E"/>
                </a:solidFill>
                <a:latin typeface="+mn-ea"/>
              </a:rPr>
              <a:t>(</a:t>
            </a:r>
            <a:r>
              <a:rPr lang="ko-KR" altLang="ko-KR" sz="1200" dirty="0" err="1" smtClean="0">
                <a:solidFill>
                  <a:srgbClr val="24292E"/>
                </a:solidFill>
                <a:latin typeface="+mn-ea"/>
              </a:rPr>
              <a:t>Order</a:t>
            </a:r>
            <a:r>
              <a:rPr lang="en-US" altLang="ko-KR" sz="1200" dirty="0" smtClean="0">
                <a:solidFill>
                  <a:srgbClr val="24292E"/>
                </a:solidFill>
                <a:latin typeface="+mn-ea"/>
              </a:rPr>
              <a:t>)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200" dirty="0">
                <a:solidFill>
                  <a:srgbClr val="24292E"/>
                </a:solidFill>
                <a:latin typeface="+mn-ea"/>
              </a:rPr>
              <a:t>: 경쟁력을 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내기</a:t>
            </a:r>
            <a:r>
              <a:rPr lang="en-US" altLang="ko-KR" sz="12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위한 </a:t>
            </a:r>
            <a:r>
              <a:rPr lang="ko-KR" altLang="ko-KR" sz="1200" dirty="0">
                <a:solidFill>
                  <a:srgbClr val="24292E"/>
                </a:solidFill>
                <a:latin typeface="+mn-ea"/>
              </a:rPr>
              <a:t>서비스이며, SLA 수준은 연간 80% 이상 </a:t>
            </a:r>
            <a:r>
              <a:rPr lang="ko-KR" altLang="ko-KR" sz="1200" dirty="0" err="1">
                <a:solidFill>
                  <a:srgbClr val="24292E"/>
                </a:solidFill>
                <a:latin typeface="+mn-ea"/>
              </a:rPr>
              <a:t>uptime</a:t>
            </a:r>
            <a:r>
              <a:rPr lang="ko-KR" altLang="ko-KR" sz="1200" dirty="0">
                <a:solidFill>
                  <a:srgbClr val="24292E"/>
                </a:solidFill>
                <a:latin typeface="+mn-ea"/>
              </a:rPr>
              <a:t> 목표, 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배포</a:t>
            </a:r>
            <a:r>
              <a:rPr lang="en-US" altLang="ko-KR" sz="12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주기는 </a:t>
            </a:r>
            <a:r>
              <a:rPr lang="ko-KR" altLang="ko-KR" sz="1200" dirty="0">
                <a:solidFill>
                  <a:srgbClr val="24292E"/>
                </a:solidFill>
                <a:latin typeface="+mn-ea"/>
              </a:rPr>
              <a:t>각 팀의 자율이나 표준 스프린트 주기가 1주일 이므로 1주일 1회 이상을 기준으로 함. </a:t>
            </a:r>
            <a:endParaRPr lang="en-US" altLang="ko-KR" sz="1200" dirty="0" smtClean="0">
              <a:solidFill>
                <a:srgbClr val="24292E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General </a:t>
            </a:r>
            <a:r>
              <a:rPr lang="ko-KR" altLang="ko-KR" sz="1200" dirty="0" err="1" smtClean="0">
                <a:solidFill>
                  <a:srgbClr val="24292E"/>
                </a:solidFill>
                <a:latin typeface="+mn-ea"/>
              </a:rPr>
              <a:t>Domain</a:t>
            </a:r>
            <a:r>
              <a:rPr lang="en-US" altLang="ko-KR" sz="1200" dirty="0" smtClean="0">
                <a:solidFill>
                  <a:srgbClr val="24292E"/>
                </a:solidFill>
                <a:latin typeface="+mn-ea"/>
              </a:rPr>
              <a:t>(</a:t>
            </a:r>
            <a:r>
              <a:rPr lang="ko-KR" altLang="ko-KR" sz="1200" dirty="0" err="1" smtClean="0">
                <a:solidFill>
                  <a:srgbClr val="24292E"/>
                </a:solidFill>
                <a:latin typeface="+mn-ea"/>
              </a:rPr>
              <a:t>Driver</a:t>
            </a:r>
            <a:r>
              <a:rPr lang="en-US" altLang="ko-KR" sz="1200" dirty="0" smtClean="0">
                <a:solidFill>
                  <a:srgbClr val="24292E"/>
                </a:solidFill>
                <a:latin typeface="+mn-ea"/>
              </a:rPr>
              <a:t>)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200" dirty="0">
                <a:solidFill>
                  <a:srgbClr val="24292E"/>
                </a:solidFill>
                <a:latin typeface="+mn-ea"/>
              </a:rPr>
              <a:t>: </a:t>
            </a:r>
            <a:r>
              <a:rPr lang="ko-KR" altLang="ko-KR" sz="1200" dirty="0" err="1">
                <a:solidFill>
                  <a:srgbClr val="24292E"/>
                </a:solidFill>
                <a:latin typeface="+mn-ea"/>
              </a:rPr>
              <a:t>Order의</a:t>
            </a:r>
            <a:r>
              <a:rPr lang="ko-KR" altLang="ko-KR" sz="1200" dirty="0">
                <a:solidFill>
                  <a:srgbClr val="24292E"/>
                </a:solidFill>
                <a:latin typeface="+mn-ea"/>
              </a:rPr>
              <a:t> 상태를 수신하고, 요청에 대한 승인/거절을 진행하는 서비스이며, SLA 수준은 연간 80% 이상 </a:t>
            </a:r>
            <a:r>
              <a:rPr lang="ko-KR" altLang="ko-KR" sz="1200" dirty="0" err="1">
                <a:solidFill>
                  <a:srgbClr val="24292E"/>
                </a:solidFill>
                <a:latin typeface="+mn-ea"/>
              </a:rPr>
              <a:t>uptime</a:t>
            </a:r>
            <a:r>
              <a:rPr lang="ko-KR" altLang="ko-KR" sz="1200" dirty="0">
                <a:solidFill>
                  <a:srgbClr val="24292E"/>
                </a:solidFill>
                <a:latin typeface="+mn-ea"/>
              </a:rPr>
              <a:t> 목표, 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배포</a:t>
            </a:r>
            <a:r>
              <a:rPr lang="en-US" altLang="ko-KR" sz="12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주기는 </a:t>
            </a:r>
            <a:r>
              <a:rPr lang="ko-KR" altLang="ko-KR" sz="1200" dirty="0">
                <a:solidFill>
                  <a:srgbClr val="24292E"/>
                </a:solidFill>
                <a:latin typeface="+mn-ea"/>
              </a:rPr>
              <a:t>각 팀의 자율이나 표준 스프린트 주기가 1주일 이므로 1주일 1회 이상을 기준으로 함</a:t>
            </a:r>
            <a:r>
              <a:rPr lang="ko-KR" altLang="ko-KR" sz="1200" dirty="0">
                <a:latin typeface="+mn-ea"/>
              </a:rPr>
              <a:t> </a:t>
            </a:r>
          </a:p>
          <a:p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997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3118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이벤트스토밍 </a:t>
            </a:r>
            <a:r>
              <a:rPr kumimoji="1" lang="en-US" altLang="ko-KR" sz="4000" dirty="0" smtClean="0"/>
              <a:t>–</a:t>
            </a:r>
            <a:r>
              <a:rPr kumimoji="1" lang="ko-KR" altLang="en-US" sz="4000" dirty="0" smtClean="0"/>
              <a:t> </a:t>
            </a:r>
            <a:r>
              <a:rPr kumimoji="1" lang="en-US" altLang="ko-KR" sz="4000" dirty="0" smtClean="0"/>
              <a:t>Policy</a:t>
            </a:r>
            <a:r>
              <a:rPr kumimoji="1" lang="ko-KR" altLang="en-US" sz="4000" dirty="0" smtClean="0"/>
              <a:t> </a:t>
            </a:r>
            <a:r>
              <a:rPr kumimoji="1" lang="en-US" altLang="ko-KR" sz="4000" dirty="0" smtClean="0"/>
              <a:t>(</a:t>
            </a:r>
            <a:r>
              <a:rPr kumimoji="1" lang="ko-KR" altLang="en-US" sz="4000" dirty="0" smtClean="0"/>
              <a:t>괄호 </a:t>
            </a:r>
            <a:r>
              <a:rPr kumimoji="1" lang="en-US" altLang="ko-KR" sz="4000" dirty="0" smtClean="0"/>
              <a:t>-</a:t>
            </a:r>
            <a:r>
              <a:rPr kumimoji="1" lang="ko-KR" altLang="en-US" sz="4000" dirty="0" smtClean="0"/>
              <a:t> 수행주체</a:t>
            </a:r>
            <a:r>
              <a:rPr kumimoji="1" lang="en-US" altLang="ko-KR" sz="4000" dirty="0" smtClean="0"/>
              <a:t>)</a:t>
            </a:r>
            <a:endParaRPr kumimoji="1" lang="ko-KR" altLang="en-US" sz="40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1527995" y="2489146"/>
            <a:ext cx="763662" cy="807412"/>
            <a:chOff x="194792" y="1921761"/>
            <a:chExt cx="1300163" cy="1257300"/>
          </a:xfrm>
        </p:grpSpPr>
        <p:sp>
          <p:nvSpPr>
            <p:cNvPr id="46" name="직사각형 45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8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20"/>
            <p:cNvCxnSpPr>
              <a:stCxn id="4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6928815" y="2171489"/>
            <a:ext cx="814952" cy="764360"/>
            <a:chOff x="194792" y="1921761"/>
            <a:chExt cx="1300163" cy="1257300"/>
          </a:xfrm>
        </p:grpSpPr>
        <p:sp>
          <p:nvSpPr>
            <p:cNvPr id="54" name="직사각형 53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시스템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20"/>
            <p:cNvCxnSpPr>
              <a:stCxn id="55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/>
          <p:cNvSpPr/>
          <p:nvPr/>
        </p:nvSpPr>
        <p:spPr>
          <a:xfrm>
            <a:off x="8525490" y="2356085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chemeClr val="tx1"/>
                </a:solidFill>
              </a:rPr>
              <a:t>기사배정됨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525490" y="3143217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할당 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525490" y="3904975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할당 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525490" y="4679462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43205" y="4982175"/>
            <a:ext cx="919375" cy="56934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02292" y="5805545"/>
            <a:ext cx="919375" cy="56934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14797" y="5778612"/>
            <a:ext cx="919375" cy="5693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1560381" y="5108774"/>
            <a:ext cx="814952" cy="910941"/>
            <a:chOff x="194792" y="1921761"/>
            <a:chExt cx="1300163" cy="1257300"/>
          </a:xfrm>
        </p:grpSpPr>
        <p:sp>
          <p:nvSpPr>
            <p:cNvPr id="68" name="직사각형 67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기사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0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[R] 20"/>
            <p:cNvCxnSpPr>
              <a:stCxn id="6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직사각형 73"/>
          <p:cNvSpPr/>
          <p:nvPr/>
        </p:nvSpPr>
        <p:spPr>
          <a:xfrm>
            <a:off x="2773635" y="4823291"/>
            <a:ext cx="982930" cy="11417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접수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44126" y="2095684"/>
            <a:ext cx="950283" cy="495214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503213" y="3175086"/>
            <a:ext cx="950283" cy="495214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206019" y="2080984"/>
            <a:ext cx="950283" cy="4952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206019" y="3158236"/>
            <a:ext cx="950283" cy="4952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947109" y="2314566"/>
            <a:ext cx="785168" cy="10494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호출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583623" y="2567466"/>
            <a:ext cx="1120201" cy="26751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할당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63167" y="1500188"/>
            <a:ext cx="4468860" cy="24625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365248" y="1548838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Order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6462252" y="1689736"/>
            <a:ext cx="4211610" cy="423999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7328282" y="176172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Management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978320" y="4285519"/>
            <a:ext cx="4453707" cy="221738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2704897" y="4334169"/>
            <a:ext cx="8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Driver</a:t>
            </a:r>
            <a:endParaRPr lang="ko-KR" altLang="en-US" dirty="0"/>
          </a:p>
        </p:txBody>
      </p:sp>
      <p:sp>
        <p:nvSpPr>
          <p:cNvPr id="129" name="직사각형 128"/>
          <p:cNvSpPr/>
          <p:nvPr/>
        </p:nvSpPr>
        <p:spPr>
          <a:xfrm>
            <a:off x="4299523" y="1876590"/>
            <a:ext cx="987956" cy="477763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호출요청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(Order)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358588" y="3127770"/>
            <a:ext cx="900851" cy="46952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호출취소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(Order)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260335" y="4703501"/>
            <a:ext cx="900851" cy="480454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요청접수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(Driver)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260335" y="5649511"/>
            <a:ext cx="900851" cy="44842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요청거절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Driver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9339448" y="2056131"/>
            <a:ext cx="1203615" cy="516869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요청 </a:t>
            </a:r>
            <a:r>
              <a:rPr kumimoji="1" lang="ko-KR" altLang="en-US" sz="1050" b="1" dirty="0" err="1" smtClean="0">
                <a:solidFill>
                  <a:schemeClr val="tx1"/>
                </a:solidFill>
              </a:rPr>
              <a:t>상태관리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(Management)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235066" y="5142618"/>
            <a:ext cx="1249509" cy="429226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호출 취소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Management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4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1527995" y="2489146"/>
            <a:ext cx="763662" cy="807412"/>
            <a:chOff x="194792" y="1921761"/>
            <a:chExt cx="1300163" cy="1257300"/>
          </a:xfrm>
        </p:grpSpPr>
        <p:sp>
          <p:nvSpPr>
            <p:cNvPr id="46" name="직사각형 45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8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20"/>
            <p:cNvCxnSpPr>
              <a:stCxn id="4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6928815" y="2171489"/>
            <a:ext cx="814952" cy="764360"/>
            <a:chOff x="194792" y="1921761"/>
            <a:chExt cx="1300163" cy="1257300"/>
          </a:xfrm>
        </p:grpSpPr>
        <p:sp>
          <p:nvSpPr>
            <p:cNvPr id="54" name="직사각형 53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시스템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20"/>
            <p:cNvCxnSpPr>
              <a:stCxn id="55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/>
          <p:cNvSpPr/>
          <p:nvPr/>
        </p:nvSpPr>
        <p:spPr>
          <a:xfrm>
            <a:off x="8525490" y="2356085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chemeClr val="tx1"/>
                </a:solidFill>
              </a:rPr>
              <a:t>기사배정됨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525490" y="3143217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할당 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525490" y="3904975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할당 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525490" y="4679462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43205" y="4982175"/>
            <a:ext cx="919375" cy="56934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02292" y="5805545"/>
            <a:ext cx="919375" cy="56934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14797" y="5778612"/>
            <a:ext cx="919375" cy="5693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1560381" y="5108774"/>
            <a:ext cx="814952" cy="910941"/>
            <a:chOff x="194792" y="1921761"/>
            <a:chExt cx="1300163" cy="1257300"/>
          </a:xfrm>
        </p:grpSpPr>
        <p:sp>
          <p:nvSpPr>
            <p:cNvPr id="68" name="직사각형 67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기사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0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[R] 20"/>
            <p:cNvCxnSpPr>
              <a:stCxn id="6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직사각형 73"/>
          <p:cNvSpPr/>
          <p:nvPr/>
        </p:nvSpPr>
        <p:spPr>
          <a:xfrm>
            <a:off x="2773635" y="4823291"/>
            <a:ext cx="982930" cy="11417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접수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44126" y="2095684"/>
            <a:ext cx="950283" cy="495214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503213" y="3175086"/>
            <a:ext cx="950283" cy="495214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206019" y="2080984"/>
            <a:ext cx="950283" cy="4952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206019" y="3158236"/>
            <a:ext cx="950283" cy="4952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947109" y="2314566"/>
            <a:ext cx="785168" cy="10494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호출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583623" y="2567466"/>
            <a:ext cx="1048063" cy="26751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할당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63167" y="1500188"/>
            <a:ext cx="3956303" cy="24625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365248" y="1548838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Order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6014943" y="1689736"/>
            <a:ext cx="4658919" cy="423999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7328282" y="176172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Management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978320" y="4285519"/>
            <a:ext cx="3941151" cy="221738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2704897" y="4334169"/>
            <a:ext cx="8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Driver</a:t>
            </a:r>
            <a:endParaRPr lang="ko-KR" altLang="en-US" dirty="0"/>
          </a:p>
        </p:txBody>
      </p:sp>
      <p:sp>
        <p:nvSpPr>
          <p:cNvPr id="129" name="직사각형 128"/>
          <p:cNvSpPr/>
          <p:nvPr/>
        </p:nvSpPr>
        <p:spPr>
          <a:xfrm>
            <a:off x="6755811" y="3076797"/>
            <a:ext cx="987956" cy="477763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호출요청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(Order)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816963" y="4353228"/>
            <a:ext cx="900851" cy="46952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호출취소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(Order)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538002" y="1918170"/>
            <a:ext cx="900851" cy="480454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요청접수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(Driver)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479012" y="3353901"/>
            <a:ext cx="900851" cy="44842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요청거절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Driver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540152" y="3695508"/>
            <a:ext cx="1203615" cy="516869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요청 </a:t>
            </a:r>
            <a:r>
              <a:rPr kumimoji="1" lang="ko-KR" altLang="en-US" sz="1050" b="1" dirty="0" err="1" smtClean="0">
                <a:solidFill>
                  <a:schemeClr val="tx1"/>
                </a:solidFill>
              </a:rPr>
              <a:t>상태관리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(Management)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709760" y="4707151"/>
            <a:ext cx="1249509" cy="429226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호출 취소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Management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22" name="꺾인 연결선 21"/>
          <p:cNvCxnSpPr>
            <a:stCxn id="75" idx="3"/>
            <a:endCxn id="129" idx="1"/>
          </p:cNvCxnSpPr>
          <p:nvPr/>
        </p:nvCxnSpPr>
        <p:spPr>
          <a:xfrm>
            <a:off x="4494409" y="2343291"/>
            <a:ext cx="2261402" cy="972388"/>
          </a:xfrm>
          <a:prstGeom prst="bentConnector3">
            <a:avLst>
              <a:gd name="adj1" fmla="val 50000"/>
            </a:avLst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60" idx="3"/>
            <a:endCxn id="66" idx="2"/>
          </p:cNvCxnSpPr>
          <p:nvPr/>
        </p:nvCxnSpPr>
        <p:spPr>
          <a:xfrm flipH="1">
            <a:off x="2574485" y="2670410"/>
            <a:ext cx="7071356" cy="3677549"/>
          </a:xfrm>
          <a:prstGeom prst="bentConnector4">
            <a:avLst>
              <a:gd name="adj1" fmla="val -10942"/>
              <a:gd name="adj2" fmla="val 105260"/>
            </a:avLst>
          </a:prstGeom>
          <a:ln w="158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76" idx="3"/>
            <a:endCxn id="130" idx="1"/>
          </p:cNvCxnSpPr>
          <p:nvPr/>
        </p:nvCxnSpPr>
        <p:spPr>
          <a:xfrm>
            <a:off x="4453496" y="3422693"/>
            <a:ext cx="2363467" cy="1165299"/>
          </a:xfrm>
          <a:prstGeom prst="bentConnector3">
            <a:avLst>
              <a:gd name="adj1" fmla="val 50000"/>
            </a:avLst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64" idx="3"/>
            <a:endCxn id="133" idx="1"/>
          </p:cNvCxnSpPr>
          <p:nvPr/>
        </p:nvCxnSpPr>
        <p:spPr>
          <a:xfrm flipV="1">
            <a:off x="4462580" y="3953943"/>
            <a:ext cx="2077572" cy="1312906"/>
          </a:xfrm>
          <a:prstGeom prst="bentConnector3">
            <a:avLst>
              <a:gd name="adj1" fmla="val 47884"/>
            </a:avLst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142"/>
          <p:cNvCxnSpPr>
            <a:stCxn id="65" idx="3"/>
            <a:endCxn id="133" idx="1"/>
          </p:cNvCxnSpPr>
          <p:nvPr/>
        </p:nvCxnSpPr>
        <p:spPr>
          <a:xfrm flipV="1">
            <a:off x="4421667" y="3953943"/>
            <a:ext cx="2118485" cy="2136276"/>
          </a:xfrm>
          <a:prstGeom prst="bentConnector3">
            <a:avLst>
              <a:gd name="adj1" fmla="val 40454"/>
            </a:avLst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 145"/>
          <p:cNvCxnSpPr>
            <a:stCxn id="63" idx="3"/>
            <a:endCxn id="136" idx="1"/>
          </p:cNvCxnSpPr>
          <p:nvPr/>
        </p:nvCxnSpPr>
        <p:spPr>
          <a:xfrm flipH="1" flipV="1">
            <a:off x="1709760" y="4921764"/>
            <a:ext cx="7936081" cy="72023"/>
          </a:xfrm>
          <a:prstGeom prst="bentConnector5">
            <a:avLst>
              <a:gd name="adj1" fmla="val -2881"/>
              <a:gd name="adj2" fmla="val -2285881"/>
              <a:gd name="adj3" fmla="val 102881"/>
            </a:avLst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>
            <a:stCxn id="62" idx="3"/>
            <a:endCxn id="132" idx="1"/>
          </p:cNvCxnSpPr>
          <p:nvPr/>
        </p:nvCxnSpPr>
        <p:spPr>
          <a:xfrm flipH="1" flipV="1">
            <a:off x="1479012" y="3578114"/>
            <a:ext cx="8166829" cy="641186"/>
          </a:xfrm>
          <a:prstGeom prst="bentConnector5">
            <a:avLst>
              <a:gd name="adj1" fmla="val -6244"/>
              <a:gd name="adj2" fmla="val 431380"/>
              <a:gd name="adj3" fmla="val 102799"/>
            </a:avLst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61" idx="3"/>
            <a:endCxn id="131" idx="0"/>
          </p:cNvCxnSpPr>
          <p:nvPr/>
        </p:nvCxnSpPr>
        <p:spPr>
          <a:xfrm flipH="1" flipV="1">
            <a:off x="1988428" y="1918170"/>
            <a:ext cx="7657413" cy="1539372"/>
          </a:xfrm>
          <a:prstGeom prst="bentConnector4">
            <a:avLst>
              <a:gd name="adj1" fmla="val -3100"/>
              <a:gd name="adj2" fmla="val 120562"/>
            </a:avLst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986187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이벤트스토밍 </a:t>
            </a:r>
            <a:r>
              <a:rPr kumimoji="1" lang="en-US" altLang="ko-KR" sz="4000" dirty="0" smtClean="0"/>
              <a:t>–</a:t>
            </a:r>
            <a:r>
              <a:rPr kumimoji="1" lang="ko-KR" altLang="en-US" sz="4000" dirty="0" smtClean="0"/>
              <a:t> </a:t>
            </a:r>
            <a:r>
              <a:rPr kumimoji="1" lang="en-US" altLang="ko-KR" sz="4000" dirty="0" smtClean="0"/>
              <a:t>Policy </a:t>
            </a:r>
            <a:r>
              <a:rPr kumimoji="1" lang="ko-KR" altLang="en-US" sz="4000" dirty="0" smtClean="0"/>
              <a:t>를 수행주체로 이동</a:t>
            </a:r>
            <a:endParaRPr kumimoji="1"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7923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06" y="1426551"/>
            <a:ext cx="10687050" cy="5200650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774032" y="395654"/>
            <a:ext cx="10515600" cy="791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000" dirty="0" smtClean="0"/>
              <a:t>기능 요구사항 </a:t>
            </a:r>
            <a:r>
              <a:rPr kumimoji="1" lang="en-US" altLang="ko-KR" sz="4000" dirty="0" smtClean="0"/>
              <a:t>coverage</a:t>
            </a:r>
            <a:endParaRPr kumimoji="1"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8720137" y="6016173"/>
            <a:ext cx="347186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sz="1600" dirty="0" smtClean="0"/>
              <a:t>요구사항별로 모든 나래이션이 가능한지 검증함</a:t>
            </a: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r>
              <a:rPr kumimoji="1" lang="ko-KR" altLang="en-US" sz="1600" dirty="0" smtClean="0"/>
              <a:t>기능 요구사항별로 패스 표시</a:t>
            </a:r>
            <a:endParaRPr kumimoji="1"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82157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1426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시나리오 </a:t>
            </a:r>
            <a:r>
              <a:rPr kumimoji="1" lang="en-US" altLang="ko-KR" sz="4000" dirty="0" smtClean="0"/>
              <a:t>Coverage Check (1)</a:t>
            </a:r>
            <a:endParaRPr kumimoji="1" lang="ko-KR" altLang="en-US" sz="4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37" y="1426551"/>
            <a:ext cx="10687050" cy="38752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2137" y="5864469"/>
            <a:ext cx="442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고객이 택시를 호출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한다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409092" y="2382714"/>
            <a:ext cx="6506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85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1426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시나리오 </a:t>
            </a:r>
            <a:r>
              <a:rPr kumimoji="1" lang="en-US" altLang="ko-KR" sz="4000" dirty="0" smtClean="0"/>
              <a:t>Coverage Check (2)</a:t>
            </a:r>
            <a:endParaRPr kumimoji="1" lang="ko-KR" altLang="en-US" sz="4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37" y="1426551"/>
            <a:ext cx="10687050" cy="38752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5372100"/>
            <a:ext cx="84632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Management </a:t>
            </a:r>
            <a:r>
              <a:rPr lang="ko-KR" altLang="en-US" dirty="0"/>
              <a:t>에서 호출을 받아서 택시 기사에서 체크할 것을 요청한다</a:t>
            </a:r>
            <a:r>
              <a:rPr lang="en-US" altLang="ko-KR" dirty="0"/>
              <a:t>.(Sync)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택시 </a:t>
            </a:r>
            <a:r>
              <a:rPr lang="ko-KR" altLang="en-US" dirty="0"/>
              <a:t>기사는 받은 호출을 수락하거나 거절한다</a:t>
            </a:r>
            <a:r>
              <a:rPr lang="en-US" altLang="ko-KR" dirty="0"/>
              <a:t>.(</a:t>
            </a:r>
            <a:r>
              <a:rPr lang="en-US" altLang="ko-KR" dirty="0" err="1"/>
              <a:t>Async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4. Management</a:t>
            </a:r>
            <a:r>
              <a:rPr lang="ko-KR" altLang="en-US" dirty="0"/>
              <a:t>에서 변경사항을 접수 받는다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호출 </a:t>
            </a:r>
            <a:r>
              <a:rPr lang="ko-KR" altLang="en-US" dirty="0"/>
              <a:t>수락 시 고객에게 호출되었음을 공유한다</a:t>
            </a:r>
            <a:r>
              <a:rPr lang="en-US" altLang="ko-KR" dirty="0"/>
              <a:t>.(</a:t>
            </a:r>
            <a:r>
              <a:rPr lang="en-US" altLang="ko-KR" dirty="0" err="1"/>
              <a:t>Async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호출 </a:t>
            </a:r>
            <a:r>
              <a:rPr lang="ko-KR" altLang="en-US" dirty="0"/>
              <a:t>거절 시 고객에게 호출 거절되었음을 공유한다</a:t>
            </a:r>
            <a:r>
              <a:rPr lang="en-US" altLang="ko-KR" dirty="0"/>
              <a:t>.(</a:t>
            </a:r>
            <a:r>
              <a:rPr lang="en-US" altLang="ko-KR" dirty="0" err="1"/>
              <a:t>Async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5" name="꺾인 연결선 4"/>
          <p:cNvCxnSpPr/>
          <p:nvPr/>
        </p:nvCxnSpPr>
        <p:spPr>
          <a:xfrm>
            <a:off x="3675186" y="2387111"/>
            <a:ext cx="2901460" cy="628651"/>
          </a:xfrm>
          <a:prstGeom prst="bentConnector3">
            <a:avLst>
              <a:gd name="adj1" fmla="val 848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flipV="1">
            <a:off x="7104187" y="2387111"/>
            <a:ext cx="3763105" cy="628652"/>
          </a:xfrm>
          <a:prstGeom prst="bentConnector3">
            <a:avLst>
              <a:gd name="adj1" fmla="val 247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81854" y="20486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4674" y="26464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1" name="꺾인 연결선 20"/>
          <p:cNvCxnSpPr/>
          <p:nvPr/>
        </p:nvCxnSpPr>
        <p:spPr>
          <a:xfrm rot="16200000" flipH="1">
            <a:off x="9682531" y="2683851"/>
            <a:ext cx="1147394" cy="553913"/>
          </a:xfrm>
          <a:prstGeom prst="bentConnector3">
            <a:avLst>
              <a:gd name="adj1" fmla="val 6115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10800000" flipV="1">
            <a:off x="5460027" y="2387110"/>
            <a:ext cx="5503982" cy="1173769"/>
          </a:xfrm>
          <a:prstGeom prst="bentConnector3">
            <a:avLst>
              <a:gd name="adj1" fmla="val -382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377534" y="24208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6" name="꺾인 연결선 55"/>
          <p:cNvCxnSpPr/>
          <p:nvPr/>
        </p:nvCxnSpPr>
        <p:spPr>
          <a:xfrm rot="5400000" flipH="1" flipV="1">
            <a:off x="5339686" y="3020746"/>
            <a:ext cx="627541" cy="386863"/>
          </a:xfrm>
          <a:prstGeom prst="bentConnector3">
            <a:avLst>
              <a:gd name="adj1" fmla="val 1004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155729" y="31036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5" name="꺾인 연결선 64"/>
          <p:cNvCxnSpPr/>
          <p:nvPr/>
        </p:nvCxnSpPr>
        <p:spPr>
          <a:xfrm rot="10800000">
            <a:off x="914402" y="1787064"/>
            <a:ext cx="6117334" cy="435053"/>
          </a:xfrm>
          <a:prstGeom prst="bentConnector3">
            <a:avLst>
              <a:gd name="adj1" fmla="val -6353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6200000" flipH="1">
            <a:off x="702611" y="1998855"/>
            <a:ext cx="1427114" cy="985241"/>
          </a:xfrm>
          <a:prstGeom prst="bentConnector3">
            <a:avLst>
              <a:gd name="adj1" fmla="val 9933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187799" y="14628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4" name="꺾인 연결선 83"/>
          <p:cNvCxnSpPr/>
          <p:nvPr/>
        </p:nvCxnSpPr>
        <p:spPr>
          <a:xfrm rot="10800000" flipV="1">
            <a:off x="2578611" y="3930163"/>
            <a:ext cx="4609189" cy="19782"/>
          </a:xfrm>
          <a:prstGeom prst="bentConnector3">
            <a:avLst>
              <a:gd name="adj1" fmla="val 4226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805209" y="36253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1426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시나리오 </a:t>
            </a:r>
            <a:r>
              <a:rPr kumimoji="1" lang="en-US" altLang="ko-KR" sz="4000" dirty="0" smtClean="0"/>
              <a:t>Coverage Check (3)</a:t>
            </a:r>
            <a:endParaRPr kumimoji="1" lang="ko-KR" altLang="en-US" sz="4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37" y="1426551"/>
            <a:ext cx="10687050" cy="38752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5372100"/>
            <a:ext cx="8621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/>
              <a:t>고객이 </a:t>
            </a:r>
            <a:r>
              <a:rPr lang="en-US" altLang="ko-KR" dirty="0"/>
              <a:t>Taxi </a:t>
            </a:r>
            <a:r>
              <a:rPr lang="ko-KR" altLang="en-US" dirty="0"/>
              <a:t>호출 예약을 취소한다</a:t>
            </a:r>
            <a:r>
              <a:rPr lang="en-US" altLang="ko-KR" dirty="0"/>
              <a:t>.(</a:t>
            </a:r>
            <a:r>
              <a:rPr lang="en-US" altLang="ko-KR" dirty="0" err="1"/>
              <a:t>Async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8. </a:t>
            </a:r>
            <a:r>
              <a:rPr lang="ko-KR" altLang="en-US" dirty="0" smtClean="0"/>
              <a:t>고객의 </a:t>
            </a:r>
            <a:r>
              <a:rPr lang="ko-KR" altLang="en-US" dirty="0"/>
              <a:t>예약 취소에 따라서 </a:t>
            </a:r>
            <a:r>
              <a:rPr lang="en-US" altLang="ko-KR" dirty="0"/>
              <a:t>Management </a:t>
            </a:r>
            <a:r>
              <a:rPr lang="ko-KR" altLang="en-US" dirty="0"/>
              <a:t>내역의 상태가 예약 취소로 변경된다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9. Driver</a:t>
            </a:r>
            <a:r>
              <a:rPr lang="ko-KR" altLang="en-US" dirty="0"/>
              <a:t>에게 </a:t>
            </a:r>
            <a:r>
              <a:rPr lang="ko-KR" altLang="en-US" dirty="0" err="1"/>
              <a:t>예약취소</a:t>
            </a:r>
            <a:r>
              <a:rPr lang="ko-KR" altLang="en-US" dirty="0"/>
              <a:t> 되었음을 공유 한다</a:t>
            </a:r>
            <a:r>
              <a:rPr lang="en-US" altLang="ko-KR" dirty="0"/>
              <a:t>.(</a:t>
            </a:r>
            <a:r>
              <a:rPr lang="en-US" altLang="ko-KR" dirty="0" err="1"/>
              <a:t>Async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22" name="꺾인 연결선 21"/>
          <p:cNvCxnSpPr/>
          <p:nvPr/>
        </p:nvCxnSpPr>
        <p:spPr>
          <a:xfrm flipV="1">
            <a:off x="2377440" y="4251961"/>
            <a:ext cx="6647688" cy="438912"/>
          </a:xfrm>
          <a:prstGeom prst="bentConnector3">
            <a:avLst>
              <a:gd name="adj1" fmla="val 8562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44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960" y="1960685"/>
            <a:ext cx="7644032" cy="4101977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000" dirty="0" smtClean="0"/>
              <a:t>비기능 요구사항 </a:t>
            </a:r>
            <a:r>
              <a:rPr kumimoji="1" lang="en-US" altLang="ko-KR" sz="4000" dirty="0" smtClean="0"/>
              <a:t>coverage</a:t>
            </a:r>
            <a:endParaRPr kumimoji="1" lang="ko-KR" altLang="en-US" sz="4000" dirty="0"/>
          </a:p>
        </p:txBody>
      </p:sp>
      <p:sp>
        <p:nvSpPr>
          <p:cNvPr id="2" name="타원 1"/>
          <p:cNvSpPr/>
          <p:nvPr/>
        </p:nvSpPr>
        <p:spPr>
          <a:xfrm>
            <a:off x="8384719" y="2520745"/>
            <a:ext cx="643105" cy="338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1-1</a:t>
            </a:r>
            <a:endParaRPr kumimoji="1" lang="ko-KR" altLang="en-US" sz="1200" dirty="0"/>
          </a:p>
        </p:txBody>
      </p:sp>
      <p:sp>
        <p:nvSpPr>
          <p:cNvPr id="6" name="타원 5"/>
          <p:cNvSpPr/>
          <p:nvPr/>
        </p:nvSpPr>
        <p:spPr>
          <a:xfrm>
            <a:off x="6323073" y="2459149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939107" y="2522713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643" y="2028401"/>
            <a:ext cx="38753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트랜잭션</a:t>
            </a:r>
            <a:endParaRPr lang="en-US" altLang="ko-KR" sz="1400" dirty="0"/>
          </a:p>
          <a:p>
            <a:r>
              <a:rPr lang="en-US" altLang="ko-KR" sz="1400" dirty="0" smtClean="0"/>
              <a:t>  1) </a:t>
            </a:r>
            <a:r>
              <a:rPr lang="ko-KR" altLang="en-US" sz="1400" dirty="0" smtClean="0"/>
              <a:t>고객의 </a:t>
            </a:r>
            <a:r>
              <a:rPr lang="ko-KR" altLang="en-US" sz="1400" dirty="0"/>
              <a:t>예약을 기사가 수락</a:t>
            </a:r>
            <a:r>
              <a:rPr lang="en-US" altLang="ko-KR" sz="1400" dirty="0"/>
              <a:t>/</a:t>
            </a:r>
            <a:r>
              <a:rPr lang="ko-KR" altLang="en-US" sz="1400" dirty="0"/>
              <a:t>거절 가능하다</a:t>
            </a:r>
            <a:r>
              <a:rPr lang="en-US" altLang="ko-KR" sz="1400" dirty="0"/>
              <a:t>. </a:t>
            </a:r>
            <a:r>
              <a:rPr lang="ko-KR" altLang="en-US" sz="1400" dirty="0"/>
              <a:t>→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동기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2) </a:t>
            </a:r>
            <a:r>
              <a:rPr lang="ko-KR" altLang="en-US" sz="1400" dirty="0" smtClean="0"/>
              <a:t>고객의 </a:t>
            </a:r>
            <a:r>
              <a:rPr lang="ko-KR" altLang="en-US" sz="1400" dirty="0"/>
              <a:t>취소에 따라서 요청 예약의 상태가 변경된다</a:t>
            </a:r>
            <a:r>
              <a:rPr lang="en-US" altLang="ko-KR" sz="1400" dirty="0"/>
              <a:t>. </a:t>
            </a:r>
            <a:r>
              <a:rPr lang="ko-KR" altLang="en-US" sz="1400" dirty="0"/>
              <a:t>→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비동기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장애격리</a:t>
            </a:r>
            <a:endParaRPr lang="en-US" altLang="ko-KR" sz="1400" dirty="0"/>
          </a:p>
          <a:p>
            <a:r>
              <a:rPr lang="en-US" altLang="ko-KR" sz="1400" dirty="0" smtClean="0"/>
              <a:t>  1) </a:t>
            </a:r>
            <a:r>
              <a:rPr lang="ko-KR" altLang="en-US" sz="1400" dirty="0" smtClean="0"/>
              <a:t>기사 </a:t>
            </a:r>
            <a:r>
              <a:rPr lang="ko-KR" altLang="en-US" sz="1400" dirty="0"/>
              <a:t>관리 서비스에 장애가 발생하더라도 고객 예약은 정상적으로 처리 가능하다</a:t>
            </a:r>
            <a:r>
              <a:rPr lang="en-US" altLang="ko-KR" sz="1400" dirty="0"/>
              <a:t>. </a:t>
            </a:r>
            <a:r>
              <a:rPr lang="ko-KR" altLang="en-US" sz="1400" dirty="0"/>
              <a:t>→</a:t>
            </a:r>
            <a:r>
              <a:rPr lang="en-US" altLang="ko-KR" sz="1400" dirty="0"/>
              <a:t> </a:t>
            </a:r>
            <a:r>
              <a:rPr lang="ko-KR" altLang="en-US" sz="1400" dirty="0"/>
              <a:t>비동기</a:t>
            </a:r>
            <a:r>
              <a:rPr lang="en-US" altLang="ko-KR" sz="1400" dirty="0"/>
              <a:t> (event-driven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 2) </a:t>
            </a:r>
            <a:r>
              <a:rPr lang="ko-KR" altLang="en-US" sz="1400" dirty="0" smtClean="0"/>
              <a:t>서킷 </a:t>
            </a:r>
            <a:r>
              <a:rPr lang="ko-KR" altLang="en-US" sz="1400" dirty="0" err="1"/>
              <a:t>브레이킹</a:t>
            </a:r>
            <a:r>
              <a:rPr lang="ko-KR" altLang="en-US" sz="1400" dirty="0"/>
              <a:t> 프레임워크 →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istio</a:t>
            </a:r>
            <a:r>
              <a:rPr lang="en-US" altLang="ko-KR" sz="1400" dirty="0"/>
              <a:t>-injection + </a:t>
            </a:r>
            <a:r>
              <a:rPr lang="en-US" altLang="ko-KR" sz="1400" dirty="0" err="1" smtClean="0"/>
              <a:t>DestinationRule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성능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1) </a:t>
            </a:r>
            <a:r>
              <a:rPr lang="ko-KR" altLang="en-US" sz="1400" dirty="0" smtClean="0"/>
              <a:t>고객은 </a:t>
            </a:r>
            <a:r>
              <a:rPr lang="ko-KR" altLang="en-US" sz="1400" dirty="0"/>
              <a:t>본인의 예약 상태 및 이력 정보를 확인할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→</a:t>
            </a:r>
            <a:r>
              <a:rPr lang="en-US" altLang="ko-KR" sz="1400" dirty="0"/>
              <a:t> CQRS</a:t>
            </a:r>
          </a:p>
        </p:txBody>
      </p:sp>
      <p:sp>
        <p:nvSpPr>
          <p:cNvPr id="11" name="타원 10"/>
          <p:cNvSpPr/>
          <p:nvPr/>
        </p:nvSpPr>
        <p:spPr>
          <a:xfrm>
            <a:off x="6125506" y="4782188"/>
            <a:ext cx="643105" cy="338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1-2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6730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헥사고날 아키텍처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06123" y="-3814754"/>
            <a:ext cx="481263" cy="109541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96237" y="1460050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792609" y="247673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smtClean="0">
                  <a:solidFill>
                    <a:schemeClr val="tx1"/>
                  </a:solidFill>
                </a:rPr>
                <a:t>driver</a:t>
              </a:r>
              <a:endParaRPr kumimoji="1"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99855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smtClean="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1185134" y="251641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610687" y="285186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order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9695" y="310260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620214" y="265471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581888" y="316535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 smtClean="0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3004690" y="187871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1154144" y="189672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6443224" y="247673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337890" y="2512596"/>
              <a:ext cx="1367960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management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415486" y="3384547"/>
            <a:ext cx="377123" cy="4918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550559" y="366642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6060937" y="189672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6854985" y="187883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493815" y="191381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655989" y="441321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H2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641797" y="441321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H2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132672" y="441321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H2</a:t>
            </a:r>
            <a:endParaRPr kumimoji="1"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1811903" y="401174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2027421" y="439790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803757" y="400372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5019275" y="438988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316498" y="397164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532016" y="435779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685630" y="265471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cxnSp>
        <p:nvCxnSpPr>
          <p:cNvPr id="50" name="직선 화살표 연결선 49"/>
          <p:cNvCxnSpPr>
            <a:endCxn id="49" idx="0"/>
          </p:cNvCxnSpPr>
          <p:nvPr/>
        </p:nvCxnSpPr>
        <p:spPr>
          <a:xfrm flipH="1">
            <a:off x="4219560" y="189672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645102" y="3615064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0303" y="6175332"/>
            <a:ext cx="4752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CQRS </a:t>
            </a:r>
            <a:r>
              <a:rPr lang="ko-KR" altLang="en-US" sz="1400" dirty="0"/>
              <a:t>를 위한 </a:t>
            </a:r>
            <a:r>
              <a:rPr lang="en-US" altLang="ko-KR" sz="1400" dirty="0" err="1" smtClean="0"/>
              <a:t>orderStatus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서비스만 </a:t>
            </a:r>
            <a:r>
              <a:rPr lang="en-US" altLang="ko-KR" sz="1400" dirty="0"/>
              <a:t>DB</a:t>
            </a:r>
            <a:r>
              <a:rPr lang="ko-KR" altLang="en-US" sz="1400" dirty="0"/>
              <a:t>를 구분하여 적용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9039756" y="2476734"/>
            <a:ext cx="2484059" cy="1719275"/>
            <a:chOff x="6635414" y="2117559"/>
            <a:chExt cx="2986061" cy="1941094"/>
          </a:xfrm>
        </p:grpSpPr>
        <p:sp>
          <p:nvSpPr>
            <p:cNvPr id="42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45" name="육각형[H] 11"/>
            <p:cNvSpPr/>
            <p:nvPr/>
          </p:nvSpPr>
          <p:spPr>
            <a:xfrm>
              <a:off x="7337890" y="2512596"/>
              <a:ext cx="1367960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o</a:t>
              </a:r>
              <a:r>
                <a:rPr kumimoji="1" lang="en-US" altLang="ko-KR" sz="1400" dirty="0" smtClean="0">
                  <a:solidFill>
                    <a:schemeClr val="tx1"/>
                  </a:solidFill>
                </a:rPr>
                <a:t>rder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Status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화살표 연결선 51"/>
          <p:cNvCxnSpPr>
            <a:endCxn id="46" idx="0"/>
          </p:cNvCxnSpPr>
          <p:nvPr/>
        </p:nvCxnSpPr>
        <p:spPr>
          <a:xfrm>
            <a:off x="9451517" y="187883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8" idx="0"/>
          </p:cNvCxnSpPr>
          <p:nvPr/>
        </p:nvCxnSpPr>
        <p:spPr>
          <a:xfrm flipH="1" flipV="1">
            <a:off x="11090347" y="191381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원통[C] 69"/>
          <p:cNvSpPr/>
          <p:nvPr/>
        </p:nvSpPr>
        <p:spPr>
          <a:xfrm>
            <a:off x="9729204" y="441321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hsqldb</a:t>
            </a:r>
            <a:endParaRPr kumimoji="1"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9913030" y="397164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58" name="꺾인 연결선[E] 78"/>
          <p:cNvCxnSpPr/>
          <p:nvPr/>
        </p:nvCxnSpPr>
        <p:spPr>
          <a:xfrm rot="5400000">
            <a:off x="10128548" y="435779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6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46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시나리오 테스트</a:t>
            </a:r>
            <a:r>
              <a:rPr lang="en-US" altLang="ko-KR" dirty="0"/>
              <a:t>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4778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고객이 </a:t>
            </a:r>
            <a:r>
              <a:rPr lang="ko-KR" altLang="en-US" dirty="0"/>
              <a:t>택시를 호출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7120"/>
            <a:ext cx="10313392" cy="437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고객이 택시를 호출</a:t>
            </a:r>
            <a:r>
              <a:rPr lang="en-US" altLang="ko-KR" sz="2000" dirty="0"/>
              <a:t>(</a:t>
            </a:r>
            <a:r>
              <a:rPr lang="ko-KR" altLang="en-US" sz="2000" dirty="0"/>
              <a:t>장소</a:t>
            </a:r>
            <a:r>
              <a:rPr lang="en-US" altLang="ko-KR" sz="2000" dirty="0"/>
              <a:t>, </a:t>
            </a:r>
            <a:r>
              <a:rPr lang="ko-KR" altLang="en-US" sz="2000" dirty="0"/>
              <a:t>고객명</a:t>
            </a:r>
            <a:r>
              <a:rPr lang="en-US" altLang="ko-KR" sz="2000" dirty="0"/>
              <a:t>)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/>
              <a:t>Management </a:t>
            </a:r>
            <a:r>
              <a:rPr lang="ko-KR" altLang="en-US" sz="2000" dirty="0"/>
              <a:t>에서 호출을 받아서 택시 기사에서 체크할 것을 요청한다</a:t>
            </a:r>
            <a:r>
              <a:rPr lang="en-US" altLang="ko-KR" sz="2000" dirty="0"/>
              <a:t>.(Sync)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택시 기사는 받은 호출을 수락하거나 거절한다</a:t>
            </a:r>
            <a:r>
              <a:rPr lang="en-US" altLang="ko-KR" sz="2000" dirty="0"/>
              <a:t>.(</a:t>
            </a:r>
            <a:r>
              <a:rPr lang="en-US" altLang="ko-KR" sz="2000" dirty="0" err="1"/>
              <a:t>Async</a:t>
            </a:r>
            <a:r>
              <a:rPr lang="en-US" altLang="ko-KR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/>
              <a:t>Management</a:t>
            </a:r>
            <a:r>
              <a:rPr lang="ko-KR" altLang="en-US" sz="2000" dirty="0"/>
              <a:t>에서 변경사항을 접수 받는다</a:t>
            </a:r>
            <a:r>
              <a:rPr lang="en-US" altLang="ko-KR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호출 수락 시 고객에게 호출되었음을 공유한다</a:t>
            </a:r>
            <a:r>
              <a:rPr lang="en-US" altLang="ko-KR" sz="2000" dirty="0"/>
              <a:t>.(</a:t>
            </a:r>
            <a:r>
              <a:rPr lang="en-US" altLang="ko-KR" sz="2000" dirty="0" err="1"/>
              <a:t>Async</a:t>
            </a:r>
            <a:r>
              <a:rPr lang="en-US" altLang="ko-KR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호출 거절 시 고객에게 호출 거절되었음을 공유한다</a:t>
            </a:r>
            <a:r>
              <a:rPr lang="en-US" altLang="ko-KR" sz="2000" dirty="0"/>
              <a:t>.(</a:t>
            </a:r>
            <a:r>
              <a:rPr lang="en-US" altLang="ko-KR" sz="2000" dirty="0" err="1"/>
              <a:t>Async</a:t>
            </a:r>
            <a:r>
              <a:rPr lang="en-US" altLang="ko-KR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고객이 </a:t>
            </a:r>
            <a:r>
              <a:rPr lang="en-US" altLang="ko-KR" sz="2000" dirty="0"/>
              <a:t>Taxi </a:t>
            </a:r>
            <a:r>
              <a:rPr lang="ko-KR" altLang="en-US" sz="2000" dirty="0"/>
              <a:t>호출 예약을 취소한다</a:t>
            </a:r>
            <a:r>
              <a:rPr lang="en-US" altLang="ko-KR" sz="2000" dirty="0"/>
              <a:t>.(</a:t>
            </a:r>
            <a:r>
              <a:rPr lang="en-US" altLang="ko-KR" sz="2000" dirty="0" err="1"/>
              <a:t>Async</a:t>
            </a:r>
            <a:r>
              <a:rPr lang="en-US" altLang="ko-KR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고객의 예약 취소에 따라서 </a:t>
            </a:r>
            <a:r>
              <a:rPr lang="en-US" altLang="ko-KR" sz="2000" dirty="0"/>
              <a:t>Management </a:t>
            </a:r>
            <a:r>
              <a:rPr lang="ko-KR" altLang="en-US" sz="2000" dirty="0"/>
              <a:t>내역의 상태가 예약 취소로 변경된다</a:t>
            </a:r>
            <a:r>
              <a:rPr lang="en-US" altLang="ko-KR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/>
              <a:t>Driver</a:t>
            </a:r>
            <a:r>
              <a:rPr lang="ko-KR" altLang="en-US" sz="2000" dirty="0"/>
              <a:t>에게 </a:t>
            </a:r>
            <a:r>
              <a:rPr lang="ko-KR" altLang="en-US" sz="2000" dirty="0" err="1"/>
              <a:t>예약취소</a:t>
            </a:r>
            <a:r>
              <a:rPr lang="ko-KR" altLang="en-US" sz="2000" dirty="0"/>
              <a:t> 되었음을 공유 한다</a:t>
            </a:r>
            <a:r>
              <a:rPr lang="en-US" altLang="ko-KR" sz="2000" dirty="0"/>
              <a:t>.(</a:t>
            </a:r>
            <a:r>
              <a:rPr lang="en-US" altLang="ko-KR" sz="2000" dirty="0" err="1"/>
              <a:t>Async</a:t>
            </a:r>
            <a:r>
              <a:rPr lang="en-US" altLang="ko-KR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호출된 현황을 조회한다</a:t>
            </a:r>
            <a:r>
              <a:rPr lang="en-US" altLang="ko-KR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893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46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시나리오 테스트</a:t>
            </a:r>
            <a:r>
              <a:rPr lang="en-US" altLang="ko-KR" dirty="0"/>
              <a:t>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115649"/>
            <a:ext cx="66162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en-US" altLang="ko-KR" sz="1400" dirty="0"/>
              <a:t>Management </a:t>
            </a:r>
            <a:r>
              <a:rPr lang="ko-KR" altLang="en-US" sz="1400" dirty="0"/>
              <a:t>에서 호출을 받아서 택시 기사에서 체크할 것을 요청한다</a:t>
            </a:r>
            <a:r>
              <a:rPr lang="en-US" altLang="ko-KR" sz="1400" dirty="0"/>
              <a:t>.(Sync)</a:t>
            </a:r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택시 </a:t>
            </a:r>
            <a:r>
              <a:rPr lang="ko-KR" altLang="en-US" sz="1400" dirty="0"/>
              <a:t>기사는 받은 호출을 수락하거나 거절한다</a:t>
            </a:r>
            <a:r>
              <a:rPr lang="en-US" altLang="ko-KR" sz="1400" dirty="0"/>
              <a:t>.(</a:t>
            </a:r>
            <a:r>
              <a:rPr lang="en-US" altLang="ko-KR" sz="1400" dirty="0" err="1"/>
              <a:t>Async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smtClean="0"/>
              <a:t>4. Management</a:t>
            </a:r>
            <a:r>
              <a:rPr lang="ko-KR" altLang="en-US" sz="1400" dirty="0"/>
              <a:t>에서 변경사항을 접수 받는다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5. </a:t>
            </a:r>
            <a:r>
              <a:rPr lang="ko-KR" altLang="en-US" sz="1400" dirty="0" smtClean="0"/>
              <a:t>호출 </a:t>
            </a:r>
            <a:r>
              <a:rPr lang="ko-KR" altLang="en-US" sz="1400" dirty="0"/>
              <a:t>수락 시 고객에게 호출되었음을 공유한다</a:t>
            </a:r>
            <a:r>
              <a:rPr lang="en-US" altLang="ko-KR" sz="1400" dirty="0"/>
              <a:t>.(</a:t>
            </a:r>
            <a:r>
              <a:rPr lang="en-US" altLang="ko-KR" sz="1400" dirty="0" err="1"/>
              <a:t>Async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smtClean="0"/>
              <a:t>6. </a:t>
            </a:r>
            <a:r>
              <a:rPr lang="ko-KR" altLang="en-US" sz="1400" dirty="0" smtClean="0"/>
              <a:t>호출 </a:t>
            </a:r>
            <a:r>
              <a:rPr lang="ko-KR" altLang="en-US" sz="1400" dirty="0"/>
              <a:t>거절 시 고객에게 호출 거절되었음을 공유한다</a:t>
            </a:r>
            <a:r>
              <a:rPr lang="en-US" altLang="ko-KR" sz="1400" dirty="0"/>
              <a:t>.(</a:t>
            </a:r>
            <a:r>
              <a:rPr lang="en-US" altLang="ko-KR" sz="1400" dirty="0" err="1"/>
              <a:t>Async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2313775"/>
            <a:ext cx="11382375" cy="7334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3132261"/>
            <a:ext cx="5581317" cy="18756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161" y="3132261"/>
            <a:ext cx="5572125" cy="18756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12" y="5092996"/>
            <a:ext cx="5581317" cy="170639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160" y="5092996"/>
            <a:ext cx="5572125" cy="17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25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46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시나리오 테스트</a:t>
            </a:r>
            <a:r>
              <a:rPr lang="en-US" altLang="ko-KR" dirty="0"/>
              <a:t>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115649"/>
            <a:ext cx="67377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7. </a:t>
            </a:r>
            <a:r>
              <a:rPr lang="ko-KR" altLang="en-US" sz="1400" dirty="0"/>
              <a:t>고객이 </a:t>
            </a:r>
            <a:r>
              <a:rPr lang="en-US" altLang="ko-KR" sz="1400" dirty="0"/>
              <a:t>Taxi </a:t>
            </a:r>
            <a:r>
              <a:rPr lang="ko-KR" altLang="en-US" sz="1400" dirty="0"/>
              <a:t>호출 예약을 취소한다</a:t>
            </a:r>
            <a:r>
              <a:rPr lang="en-US" altLang="ko-KR" sz="1400" dirty="0"/>
              <a:t>.(</a:t>
            </a:r>
            <a:r>
              <a:rPr lang="en-US" altLang="ko-KR" sz="1400" dirty="0" err="1"/>
              <a:t>Async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8. </a:t>
            </a:r>
            <a:r>
              <a:rPr lang="ko-KR" altLang="en-US" sz="1400" dirty="0"/>
              <a:t>고객의 예약 취소에 따라서 </a:t>
            </a:r>
            <a:r>
              <a:rPr lang="en-US" altLang="ko-KR" sz="1400" dirty="0"/>
              <a:t>Management </a:t>
            </a:r>
            <a:r>
              <a:rPr lang="ko-KR" altLang="en-US" sz="1400" dirty="0"/>
              <a:t>내역의 상태가 예약 취소로 변경된다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9. Driver</a:t>
            </a:r>
            <a:r>
              <a:rPr lang="ko-KR" altLang="en-US" sz="1400" dirty="0"/>
              <a:t>에게 </a:t>
            </a:r>
            <a:r>
              <a:rPr lang="ko-KR" altLang="en-US" sz="1400" dirty="0" err="1"/>
              <a:t>예약취소</a:t>
            </a:r>
            <a:r>
              <a:rPr lang="ko-KR" altLang="en-US" sz="1400" dirty="0"/>
              <a:t> 되었음을 공유 한다</a:t>
            </a:r>
            <a:r>
              <a:rPr lang="en-US" altLang="ko-KR" sz="1400" dirty="0"/>
              <a:t>.(</a:t>
            </a:r>
            <a:r>
              <a:rPr lang="en-US" altLang="ko-KR" sz="1400" dirty="0" err="1"/>
              <a:t>Async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10. </a:t>
            </a:r>
            <a:r>
              <a:rPr lang="ko-KR" altLang="en-US" sz="1400" dirty="0" smtClean="0"/>
              <a:t>호출 상태를 조회 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2158408"/>
            <a:ext cx="11401425" cy="8887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3132262"/>
            <a:ext cx="5581317" cy="18756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162" y="3132262"/>
            <a:ext cx="5572123" cy="18756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12" y="5092996"/>
            <a:ext cx="5581317" cy="17063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161" y="5092996"/>
            <a:ext cx="5572123" cy="17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75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DDD</a:t>
            </a:r>
            <a:r>
              <a:rPr lang="ko-KR" altLang="en-US" dirty="0"/>
              <a:t>의 적용</a:t>
            </a:r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AA3DBB1F-CF62-4709-818D-20126557A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405122"/>
              </p:ext>
            </p:extLst>
          </p:nvPr>
        </p:nvGraphicFramePr>
        <p:xfrm>
          <a:off x="838200" y="2044700"/>
          <a:ext cx="10680698" cy="3811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3652936541"/>
                    </a:ext>
                  </a:extLst>
                </a:gridCol>
                <a:gridCol w="2417885">
                  <a:extLst>
                    <a:ext uri="{9D8B030D-6E8A-4147-A177-3AD203B41FA5}">
                      <a16:colId xmlns:a16="http://schemas.microsoft.com/office/drawing/2014/main" val="380735526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27805269"/>
                    </a:ext>
                  </a:extLst>
                </a:gridCol>
                <a:gridCol w="3380054">
                  <a:extLst>
                    <a:ext uri="{9D8B030D-6E8A-4147-A177-3AD203B41FA5}">
                      <a16:colId xmlns:a16="http://schemas.microsoft.com/office/drawing/2014/main" val="1239227609"/>
                    </a:ext>
                  </a:extLst>
                </a:gridCol>
                <a:gridCol w="2863459">
                  <a:extLst>
                    <a:ext uri="{9D8B030D-6E8A-4147-A177-3AD203B41FA5}">
                      <a16:colId xmlns:a16="http://schemas.microsoft.com/office/drawing/2014/main" val="351464187"/>
                    </a:ext>
                  </a:extLst>
                </a:gridCol>
              </a:tblGrid>
              <a:tr h="762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MSA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기능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port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 smtClean="0">
                          <a:effectLst/>
                        </a:rPr>
                        <a:t>조회 </a:t>
                      </a:r>
                      <a:r>
                        <a:rPr lang="en-US" sz="2000" u="none" strike="noStrike" dirty="0" smtClean="0">
                          <a:effectLst/>
                        </a:rPr>
                        <a:t>API(Local)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Gateway </a:t>
                      </a:r>
                      <a:r>
                        <a:rPr lang="ko-KR" altLang="en-US" sz="2000" u="none" strike="noStrike" dirty="0" smtClean="0">
                          <a:effectLst/>
                        </a:rPr>
                        <a:t>사용 시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941052"/>
                  </a:ext>
                </a:extLst>
              </a:tr>
              <a:tr h="762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호출 접수 및 관리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8081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 dirty="0">
                          <a:effectLst/>
                          <a:hlinkClick r:id="rId2"/>
                        </a:rPr>
                        <a:t>http://</a:t>
                      </a:r>
                      <a:r>
                        <a:rPr lang="en-US" sz="1200" u="sng" strike="noStrike" dirty="0" smtClean="0">
                          <a:effectLst/>
                          <a:hlinkClick r:id="rId2"/>
                        </a:rPr>
                        <a:t>localhost:8081/</a:t>
                      </a:r>
                      <a:r>
                        <a:rPr lang="en-US" sz="1200" u="sng" strike="noStrike" dirty="0" smtClean="0">
                          <a:effectLst/>
                        </a:rPr>
                        <a:t>managements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hlinkClick r:id="rId3"/>
                        </a:rPr>
                        <a:t>http</a:t>
                      </a:r>
                      <a:r>
                        <a:rPr lang="en-US" sz="1200" u="none" strike="noStrike" dirty="0" smtClean="0">
                          <a:effectLst/>
                          <a:hlinkClick r:id="rId3"/>
                        </a:rPr>
                        <a:t>://management:8080/</a:t>
                      </a:r>
                      <a:r>
                        <a:rPr lang="en-US" sz="1200" u="none" strike="noStrike" dirty="0" smtClean="0">
                          <a:effectLst/>
                        </a:rPr>
                        <a:t>managements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128179"/>
                  </a:ext>
                </a:extLst>
              </a:tr>
              <a:tr h="762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order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호출 등록</a:t>
                      </a:r>
                      <a:r>
                        <a:rPr lang="en-US" altLang="ko-KR" sz="14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 err="1" smtClean="0">
                          <a:effectLst/>
                        </a:rPr>
                        <a:t>취소요청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8082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 dirty="0">
                          <a:effectLst/>
                          <a:hlinkClick r:id="rId4"/>
                        </a:rPr>
                        <a:t>http://</a:t>
                      </a:r>
                      <a:r>
                        <a:rPr lang="en-US" sz="1200" u="sng" strike="noStrike" dirty="0" smtClean="0">
                          <a:effectLst/>
                          <a:hlinkClick r:id="rId4"/>
                        </a:rPr>
                        <a:t>localhost:8082/</a:t>
                      </a:r>
                      <a:r>
                        <a:rPr lang="en-US" sz="1200" u="sng" strike="noStrike" dirty="0" smtClean="0">
                          <a:effectLst/>
                        </a:rPr>
                        <a:t>orders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http</a:t>
                      </a:r>
                      <a:r>
                        <a:rPr lang="en-US" sz="1200" u="none" strike="noStrike" dirty="0" smtClean="0">
                          <a:effectLst/>
                        </a:rPr>
                        <a:t>://order:8080/orders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132386"/>
                  </a:ext>
                </a:extLst>
              </a:tr>
              <a:tr h="762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driver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호출 동의</a:t>
                      </a:r>
                      <a:r>
                        <a:rPr lang="en-US" altLang="ko-K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,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거절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8083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 dirty="0">
                          <a:effectLst/>
                          <a:hlinkClick r:id="rId5"/>
                        </a:rPr>
                        <a:t>http://</a:t>
                      </a:r>
                      <a:r>
                        <a:rPr lang="en-US" sz="1200" u="sng" strike="noStrike" dirty="0" smtClean="0">
                          <a:effectLst/>
                          <a:hlinkClick r:id="rId5"/>
                        </a:rPr>
                        <a:t>localhost:8083/</a:t>
                      </a:r>
                      <a:r>
                        <a:rPr lang="en-US" sz="1200" u="sng" strike="noStrike" dirty="0" smtClean="0">
                          <a:effectLst/>
                        </a:rPr>
                        <a:t>drivers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http</a:t>
                      </a:r>
                      <a:r>
                        <a:rPr lang="en-US" sz="1200" u="none" strike="noStrike" dirty="0" smtClean="0">
                          <a:effectLst/>
                        </a:rPr>
                        <a:t>://driver:8080/drivers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121483"/>
                  </a:ext>
                </a:extLst>
              </a:tr>
              <a:tr h="762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orderstatus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호출 상태 조회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8084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sng" strike="noStrike" dirty="0" smtClean="0">
                          <a:effectLst/>
                          <a:hlinkClick r:id="rId5"/>
                        </a:rPr>
                        <a:t>http://localhost:8084/</a:t>
                      </a:r>
                      <a:r>
                        <a:rPr lang="en-US" altLang="ko-KR" sz="1200" u="sng" strike="noStrike" dirty="0" smtClean="0">
                          <a:effectLst/>
                        </a:rPr>
                        <a:t>orderStatuses</a:t>
                      </a:r>
                      <a:endParaRPr lang="en-US" altLang="ko-KR" sz="1200" b="0" i="0" u="sng" strike="noStrike" dirty="0" smtClean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http://orderstatus:8080/orderStatuses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474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635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Gateway </a:t>
            </a:r>
            <a:r>
              <a:rPr lang="ko-KR" altLang="en-US" dirty="0"/>
              <a:t>적용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72" y="1854495"/>
            <a:ext cx="397402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2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i="0" dirty="0" err="1">
                <a:solidFill>
                  <a:srgbClr val="24292E"/>
                </a:solidFill>
                <a:effectLst/>
                <a:latin typeface="-apple-system"/>
              </a:rPr>
              <a:t>폴리글랏</a:t>
            </a:r>
            <a:r>
              <a:rPr lang="ko-KR" altLang="en-US" sz="400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4000" i="0" dirty="0" err="1">
                <a:solidFill>
                  <a:srgbClr val="24292E"/>
                </a:solidFill>
                <a:effectLst/>
                <a:latin typeface="-apple-system"/>
              </a:rPr>
              <a:t>퍼시스턴스</a:t>
            </a:r>
            <a:r>
              <a:rPr lang="ko-KR" altLang="en-US" sz="4000" b="1" i="0" dirty="0">
                <a:solidFill>
                  <a:srgbClr val="24292E"/>
                </a:solidFill>
                <a:effectLst/>
                <a:latin typeface="-apple-system"/>
              </a:rPr>
              <a:t/>
            </a:r>
            <a:br>
              <a:rPr lang="ko-KR" altLang="en-US" sz="4000" b="1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altLang="ko-KR" sz="1800" b="0" i="0" dirty="0">
                <a:solidFill>
                  <a:srgbClr val="24292E"/>
                </a:solidFill>
                <a:effectLst/>
                <a:latin typeface="-apple-system"/>
              </a:rPr>
              <a:t>CQRS </a:t>
            </a:r>
            <a:r>
              <a:rPr lang="ko-KR" altLang="en-US" sz="1800" b="0" i="0" dirty="0">
                <a:solidFill>
                  <a:srgbClr val="24292E"/>
                </a:solidFill>
                <a:effectLst/>
                <a:latin typeface="-apple-system"/>
              </a:rPr>
              <a:t>를 위한 </a:t>
            </a:r>
            <a:r>
              <a:rPr lang="en-US" altLang="ko-KR" sz="1800" b="0" i="0" dirty="0" err="1" smtClean="0">
                <a:solidFill>
                  <a:srgbClr val="24292E"/>
                </a:solidFill>
                <a:effectLst/>
                <a:latin typeface="-apple-system"/>
              </a:rPr>
              <a:t>orderstatus</a:t>
            </a:r>
            <a:r>
              <a:rPr lang="en-US" altLang="ko-KR" sz="1800" b="0" i="0" dirty="0" smtClean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1800" b="0" i="0" dirty="0">
                <a:solidFill>
                  <a:srgbClr val="24292E"/>
                </a:solidFill>
                <a:effectLst/>
                <a:latin typeface="-apple-system"/>
              </a:rPr>
              <a:t>서비스만 </a:t>
            </a:r>
            <a:r>
              <a:rPr lang="en-US" altLang="ko-KR" sz="1800" b="0" i="0" dirty="0">
                <a:solidFill>
                  <a:srgbClr val="24292E"/>
                </a:solidFill>
                <a:effectLst/>
                <a:latin typeface="-apple-system"/>
              </a:rPr>
              <a:t>DB</a:t>
            </a:r>
            <a:r>
              <a:rPr lang="ko-KR" altLang="en-US" sz="1800" b="0" i="0" dirty="0">
                <a:solidFill>
                  <a:srgbClr val="24292E"/>
                </a:solidFill>
                <a:effectLst/>
                <a:latin typeface="-apple-system"/>
              </a:rPr>
              <a:t>를 구분하여 적용함</a:t>
            </a:r>
            <a:r>
              <a:rPr lang="en-US" altLang="ko-KR" sz="1800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sz="1800" b="0" i="0" dirty="0">
                <a:solidFill>
                  <a:srgbClr val="24292E"/>
                </a:solidFill>
                <a:effectLst/>
                <a:latin typeface="-apple-system"/>
              </a:rPr>
              <a:t>인메모리 </a:t>
            </a:r>
            <a:r>
              <a:rPr lang="en-US" altLang="ko-KR" sz="1800" b="0" i="0" dirty="0">
                <a:solidFill>
                  <a:srgbClr val="24292E"/>
                </a:solidFill>
                <a:effectLst/>
                <a:latin typeface="-apple-system"/>
              </a:rPr>
              <a:t>DB</a:t>
            </a:r>
            <a:r>
              <a:rPr lang="ko-KR" altLang="en-US" sz="1800" b="0" i="0" dirty="0">
                <a:solidFill>
                  <a:srgbClr val="24292E"/>
                </a:solidFill>
                <a:effectLst/>
                <a:latin typeface="-apple-system"/>
              </a:rPr>
              <a:t>인 </a:t>
            </a:r>
            <a:r>
              <a:rPr lang="en-US" altLang="ko-KR" sz="1800" b="0" i="0" dirty="0" err="1">
                <a:solidFill>
                  <a:srgbClr val="24292E"/>
                </a:solidFill>
                <a:effectLst/>
                <a:latin typeface="-apple-system"/>
              </a:rPr>
              <a:t>hsqldb</a:t>
            </a:r>
            <a:r>
              <a:rPr lang="en-US" altLang="ko-KR" sz="18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1800" b="0" i="0" dirty="0">
                <a:solidFill>
                  <a:srgbClr val="24292E"/>
                </a:solidFill>
                <a:effectLst/>
                <a:latin typeface="-apple-system"/>
              </a:rPr>
              <a:t>사용</a:t>
            </a:r>
            <a:r>
              <a:rPr lang="en-US" altLang="ko-KR" sz="18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7931"/>
            <a:ext cx="9694985" cy="437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62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동기식 호출 적용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634D3-7F6E-4FEE-A239-A9D4898F6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 smtClean="0"/>
              <a:t>Management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Order</a:t>
            </a:r>
            <a:r>
              <a:rPr lang="ko-KR" altLang="en-US" sz="1600" dirty="0" smtClean="0"/>
              <a:t>를 요청 받았을 때 </a:t>
            </a:r>
            <a:r>
              <a:rPr lang="en-US" altLang="ko-KR" sz="1600" dirty="0" smtClean="0"/>
              <a:t>Driver</a:t>
            </a:r>
            <a:r>
              <a:rPr lang="ko-KR" altLang="en-US" sz="1600" dirty="0" smtClean="0"/>
              <a:t>의 의사를 확인 후 호출 접수 받도록 하여 </a:t>
            </a:r>
            <a:r>
              <a:rPr lang="ko-KR" altLang="en-US" sz="1600" dirty="0" smtClean="0"/>
              <a:t>데이터 </a:t>
            </a:r>
            <a:r>
              <a:rPr lang="ko-KR" altLang="en-US" sz="1600" dirty="0"/>
              <a:t>일관성을 유지하도록 개발하였다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>(Driver</a:t>
            </a:r>
            <a:r>
              <a:rPr lang="ko-KR" altLang="en-US" sz="1600" dirty="0" smtClean="0"/>
              <a:t>서버가 장애일 경우 정상적으로 호출 처리 되지 않았음을 </a:t>
            </a:r>
            <a:r>
              <a:rPr lang="ko-KR" altLang="en-US" sz="1600" dirty="0"/>
              <a:t>인지 할 수 있도록 하기위해 적용</a:t>
            </a:r>
            <a:r>
              <a:rPr lang="en-US" altLang="ko-KR" sz="1600" dirty="0"/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+mn-ea"/>
              </a:rPr>
              <a:t>FeignClient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+mn-ea"/>
              </a:rPr>
              <a:t>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+mn-ea"/>
              </a:rPr>
              <a:t>서비스 구현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35" y="3098837"/>
            <a:ext cx="6792432" cy="27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6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77" y="1578428"/>
            <a:ext cx="10762100" cy="47318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동기식 호출 적용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Order </a:t>
            </a:r>
            <a:r>
              <a:rPr lang="ko-KR" altLang="en-US" sz="2000" dirty="0"/>
              <a:t>호출을 받은 직후</a:t>
            </a:r>
            <a:r>
              <a:rPr lang="en-US" altLang="ko-KR" sz="2000" dirty="0"/>
              <a:t>(@</a:t>
            </a:r>
            <a:r>
              <a:rPr lang="en-US" altLang="ko-KR" sz="2000" dirty="0" err="1"/>
              <a:t>PostPersist</a:t>
            </a:r>
            <a:r>
              <a:rPr lang="en-US" altLang="ko-KR" sz="2000" dirty="0"/>
              <a:t>) Management</a:t>
            </a:r>
            <a:r>
              <a:rPr lang="ko-KR" altLang="en-US" sz="2000" dirty="0"/>
              <a:t>에서 </a:t>
            </a:r>
            <a:r>
              <a:rPr lang="en-US" altLang="ko-KR" sz="2000" dirty="0" smtClean="0"/>
              <a:t>Driver</a:t>
            </a:r>
            <a:r>
              <a:rPr lang="ko-KR" altLang="en-US" sz="2000" dirty="0" smtClean="0"/>
              <a:t>확인 </a:t>
            </a:r>
            <a:r>
              <a:rPr lang="ko-KR" altLang="en-US" sz="2000" dirty="0" smtClean="0"/>
              <a:t>요청하도록 </a:t>
            </a:r>
            <a:r>
              <a:rPr lang="ko-KR" altLang="en-US" sz="2000" dirty="0" smtClean="0"/>
              <a:t>처리</a:t>
            </a:r>
            <a:r>
              <a:rPr lang="en-US" altLang="ko-KR" sz="20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4691745" y="3877408"/>
            <a:ext cx="6705600" cy="5639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66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동기식 호출 적용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ko-KR" altLang="en-US" sz="2200" dirty="0"/>
              <a:t>동기식 호출에서는 호출 시간에 따른 타임 </a:t>
            </a:r>
            <a:r>
              <a:rPr lang="ko-KR" altLang="en-US" sz="2200" dirty="0" err="1"/>
              <a:t>커플링이</a:t>
            </a:r>
            <a:r>
              <a:rPr lang="ko-KR" altLang="en-US" sz="2200" dirty="0"/>
              <a:t> 발생하며</a:t>
            </a:r>
            <a:r>
              <a:rPr lang="en-US" altLang="ko-KR" sz="2200" dirty="0"/>
              <a:t>, </a:t>
            </a:r>
            <a:r>
              <a:rPr lang="ko-KR" altLang="en-US" sz="2200" dirty="0"/>
              <a:t>상태 관리 시스템이 장애가 나면 </a:t>
            </a:r>
            <a:r>
              <a:rPr lang="ko-KR" altLang="en-US" sz="2200" dirty="0" err="1"/>
              <a:t>호출요청을</a:t>
            </a:r>
            <a:r>
              <a:rPr lang="ko-KR" altLang="en-US" sz="2200" dirty="0"/>
              <a:t> 못 받는다는 것을 </a:t>
            </a:r>
            <a:r>
              <a:rPr lang="ko-KR" altLang="en-US" sz="2200" dirty="0" smtClean="0"/>
              <a:t>확인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276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#</a:t>
            </a:r>
            <a:r>
              <a:rPr lang="ko-KR" altLang="en-US" sz="1400" dirty="0" err="1" smtClean="0"/>
              <a:t>기사관</a:t>
            </a:r>
            <a:r>
              <a:rPr lang="ko-KR" altLang="en-US" sz="1400" dirty="0" err="1" smtClean="0"/>
              <a:t>리</a:t>
            </a:r>
            <a:r>
              <a:rPr lang="en-US" altLang="ko-KR" sz="1400" dirty="0" smtClean="0"/>
              <a:t>(driver) </a:t>
            </a:r>
            <a:r>
              <a:rPr lang="ko-KR" altLang="en-US" sz="1400" dirty="0"/>
              <a:t>서비스를 잠시 내려놓음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ctrl+c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#</a:t>
            </a:r>
            <a:r>
              <a:rPr lang="ko-KR" altLang="en-US" sz="1400" dirty="0" err="1" smtClean="0"/>
              <a:t>호출요청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http http://localhost:8082/orders </a:t>
            </a:r>
            <a:r>
              <a:rPr lang="en-US" altLang="ko-KR" sz="1400" dirty="0" err="1"/>
              <a:t>driverId</a:t>
            </a:r>
            <a:r>
              <a:rPr lang="en-US" altLang="ko-KR" sz="1400" dirty="0"/>
              <a:t>=1 </a:t>
            </a:r>
            <a:r>
              <a:rPr lang="en-US" altLang="ko-KR" sz="1400" dirty="0" err="1"/>
              <a:t>customerName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han</a:t>
            </a:r>
            <a:r>
              <a:rPr lang="en-US" altLang="ko-KR" sz="1400" dirty="0"/>
              <a:t>" location="seoul5" status="Ordered</a:t>
            </a:r>
            <a:r>
              <a:rPr lang="en-US" altLang="ko-KR" sz="1400" dirty="0" smtClean="0"/>
              <a:t>"   </a:t>
            </a:r>
            <a:r>
              <a:rPr lang="en-US" altLang="ko-KR" sz="1400" dirty="0">
                <a:solidFill>
                  <a:srgbClr val="FF0000"/>
                </a:solidFill>
              </a:rPr>
              <a:t>#Fail</a:t>
            </a:r>
          </a:p>
          <a:p>
            <a:pPr marL="0" indent="0">
              <a:buNone/>
            </a:pPr>
            <a:r>
              <a:rPr lang="en-US" altLang="ko-KR" sz="1400" dirty="0" smtClean="0"/>
              <a:t>http http://localhost:8082/orders </a:t>
            </a:r>
            <a:r>
              <a:rPr lang="en-US" altLang="ko-KR" sz="1400" dirty="0" err="1" smtClean="0"/>
              <a:t>driverId</a:t>
            </a:r>
            <a:r>
              <a:rPr lang="en-US" altLang="ko-KR" sz="1400" dirty="0" smtClean="0"/>
              <a:t>=2 </a:t>
            </a:r>
            <a:r>
              <a:rPr lang="en-US" altLang="ko-KR" sz="1400" dirty="0" err="1" smtClean="0"/>
              <a:t>customerName</a:t>
            </a:r>
            <a:r>
              <a:rPr lang="en-US" altLang="ko-KR" sz="1400" dirty="0" smtClean="0"/>
              <a:t>="han2" location="seoul6" status="Ordered"   </a:t>
            </a:r>
            <a:r>
              <a:rPr lang="en-US" altLang="ko-KR" sz="1400" dirty="0">
                <a:solidFill>
                  <a:srgbClr val="FF0000"/>
                </a:solidFill>
              </a:rPr>
              <a:t>#Fail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#</a:t>
            </a:r>
            <a:r>
              <a:rPr lang="ko-KR" altLang="en-US" sz="1400" dirty="0" smtClean="0"/>
              <a:t>호출 관리</a:t>
            </a:r>
            <a:r>
              <a:rPr lang="en-US" altLang="ko-KR" sz="1400" dirty="0" smtClean="0"/>
              <a:t>(management)</a:t>
            </a:r>
            <a:r>
              <a:rPr lang="ko-KR" altLang="en-US" sz="1400" dirty="0" smtClean="0"/>
              <a:t> 서비스 시</a:t>
            </a:r>
            <a:r>
              <a:rPr lang="ko-KR" altLang="en-US" sz="1400" dirty="0" smtClean="0"/>
              <a:t>작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cd Management</a:t>
            </a:r>
          </a:p>
          <a:p>
            <a:pPr marL="0" indent="0">
              <a:buNone/>
            </a:pPr>
            <a:r>
              <a:rPr lang="en-US" altLang="ko-KR" sz="1400" dirty="0" err="1"/>
              <a:t>mvn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spring-boot:run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#</a:t>
            </a:r>
            <a:r>
              <a:rPr lang="ko-KR" altLang="en-US" sz="1400" dirty="0" smtClean="0"/>
              <a:t>호출 요청 </a:t>
            </a:r>
            <a:r>
              <a:rPr lang="ko-KR" altLang="en-US" sz="1400" dirty="0"/>
              <a:t>처리</a:t>
            </a:r>
          </a:p>
          <a:p>
            <a:pPr marL="0" indent="0">
              <a:buNone/>
            </a:pPr>
            <a:r>
              <a:rPr lang="en-US" altLang="ko-KR" sz="1400" dirty="0"/>
              <a:t>http http://localhost:8082/orders </a:t>
            </a:r>
            <a:r>
              <a:rPr lang="en-US" altLang="ko-KR" sz="1400" dirty="0" err="1"/>
              <a:t>driverId</a:t>
            </a:r>
            <a:r>
              <a:rPr lang="en-US" altLang="ko-KR" sz="1400" dirty="0"/>
              <a:t>=1 </a:t>
            </a:r>
            <a:r>
              <a:rPr lang="en-US" altLang="ko-KR" sz="1400" dirty="0" err="1"/>
              <a:t>customerName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han</a:t>
            </a:r>
            <a:r>
              <a:rPr lang="en-US" altLang="ko-KR" sz="1400" dirty="0"/>
              <a:t>" location="seoul5" status="</a:t>
            </a:r>
            <a:r>
              <a:rPr lang="en-US" altLang="ko-KR" sz="1400" dirty="0" smtClean="0"/>
              <a:t>Ordered"   </a:t>
            </a:r>
            <a:r>
              <a:rPr lang="en-US" altLang="ko-KR" sz="1400" dirty="0">
                <a:solidFill>
                  <a:srgbClr val="00B0F0"/>
                </a:solidFill>
              </a:rPr>
              <a:t>#Success</a:t>
            </a:r>
          </a:p>
          <a:p>
            <a:pPr marL="0" indent="0">
              <a:buNone/>
            </a:pPr>
            <a:r>
              <a:rPr lang="en-US" altLang="ko-KR" sz="1400" dirty="0"/>
              <a:t>http http://localhost:8082/orders </a:t>
            </a:r>
            <a:r>
              <a:rPr lang="en-US" altLang="ko-KR" sz="1400" dirty="0" err="1"/>
              <a:t>driverId</a:t>
            </a:r>
            <a:r>
              <a:rPr lang="en-US" altLang="ko-KR" sz="1400" dirty="0"/>
              <a:t>=2 </a:t>
            </a:r>
            <a:r>
              <a:rPr lang="en-US" altLang="ko-KR" sz="1400" dirty="0" err="1"/>
              <a:t>customerName</a:t>
            </a:r>
            <a:r>
              <a:rPr lang="en-US" altLang="ko-KR" sz="1400" dirty="0"/>
              <a:t>="han2" location="seoul6" status="</a:t>
            </a:r>
            <a:r>
              <a:rPr lang="en-US" altLang="ko-KR" sz="1400" dirty="0" smtClean="0"/>
              <a:t>Ordered"   </a:t>
            </a:r>
            <a:r>
              <a:rPr lang="en-US" altLang="ko-KR" sz="1400" dirty="0">
                <a:solidFill>
                  <a:srgbClr val="00B0F0"/>
                </a:solidFill>
              </a:rPr>
              <a:t>#</a:t>
            </a:r>
            <a:r>
              <a:rPr lang="en-US" altLang="ko-KR" sz="1400" dirty="0" smtClean="0">
                <a:solidFill>
                  <a:srgbClr val="00B0F0"/>
                </a:solidFill>
              </a:rPr>
              <a:t>Success</a:t>
            </a:r>
          </a:p>
          <a:p>
            <a:pPr marL="0" indent="0">
              <a:buNone/>
            </a:pPr>
            <a:endParaRPr lang="ko-KR" alt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919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59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동기식 호출 적용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2000" dirty="0" smtClean="0">
                <a:solidFill>
                  <a:srgbClr val="24292E"/>
                </a:solidFill>
                <a:latin typeface="-apple-system"/>
              </a:rPr>
              <a:t>driver</a:t>
            </a:r>
            <a:r>
              <a:rPr lang="en-US" altLang="ko-KR" sz="2000" b="0" i="0" dirty="0" smtClean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2000" b="0" i="0" dirty="0" smtClean="0">
                <a:solidFill>
                  <a:srgbClr val="24292E"/>
                </a:solidFill>
                <a:effectLst/>
                <a:latin typeface="-apple-system"/>
              </a:rPr>
              <a:t>서버 내린 뒤 </a:t>
            </a:r>
            <a:r>
              <a:rPr lang="ko-KR" altLang="en-US" sz="2000" b="0" i="0" dirty="0">
                <a:solidFill>
                  <a:srgbClr val="24292E"/>
                </a:solidFill>
                <a:effectLst/>
                <a:latin typeface="-apple-system"/>
              </a:rPr>
              <a:t>호출 결과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1088"/>
            <a:ext cx="9372600" cy="8825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4664"/>
            <a:ext cx="10515600" cy="12373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22456"/>
            <a:ext cx="9648825" cy="137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30728"/>
            <a:ext cx="11239500" cy="819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901118"/>
            <a:ext cx="151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 </a:t>
            </a:r>
            <a:r>
              <a:rPr lang="ko-KR" altLang="en-US" sz="1600" dirty="0" smtClean="0"/>
              <a:t>서버 기동 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34012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45011" cy="47434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비동기식 호출 적용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고객호출취소가 이루어진 후에 예약시스템으로 이를 알려주는 행위는 동기식이 아니라 비 동기식으로 </a:t>
            </a:r>
            <a:r>
              <a:rPr lang="ko-KR" altLang="en-US" sz="1800" dirty="0" smtClean="0">
                <a:solidFill>
                  <a:srgbClr val="24292E"/>
                </a:solidFill>
                <a:latin typeface="-apple-system"/>
              </a:rPr>
              <a:t>처리</a:t>
            </a: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함</a:t>
            </a:r>
            <a:r>
              <a:rPr lang="en-US" altLang="ko-KR" sz="1800" dirty="0" smtClean="0">
                <a:solidFill>
                  <a:srgbClr val="24292E"/>
                </a:solidFill>
                <a:latin typeface="-apple-system"/>
              </a:rPr>
              <a:t>.</a:t>
            </a:r>
            <a:r>
              <a:rPr lang="en-US" altLang="ko-KR" sz="1800" dirty="0">
                <a:solidFill>
                  <a:srgbClr val="24292E"/>
                </a:solidFill>
                <a:latin typeface="-apple-system"/>
              </a:rPr>
              <a:t/>
            </a:r>
            <a:br>
              <a:rPr lang="en-US" altLang="ko-KR" sz="1800" dirty="0">
                <a:solidFill>
                  <a:srgbClr val="24292E"/>
                </a:solidFill>
                <a:latin typeface="-apple-system"/>
              </a:rPr>
            </a:b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이를 위하여 고객호출신청 </a:t>
            </a:r>
            <a:r>
              <a:rPr lang="ko-KR" altLang="en-US" sz="1800" dirty="0" err="1">
                <a:solidFill>
                  <a:srgbClr val="24292E"/>
                </a:solidFill>
                <a:latin typeface="-apple-system"/>
              </a:rPr>
              <a:t>상태관리에</a:t>
            </a: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 기록을 남긴 후에 곧바로 </a:t>
            </a:r>
            <a:r>
              <a:rPr lang="ko-KR" altLang="en-US" sz="1800" dirty="0" smtClean="0">
                <a:solidFill>
                  <a:srgbClr val="24292E"/>
                </a:solidFill>
                <a:latin typeface="-apple-system"/>
              </a:rPr>
              <a:t>호출취소신청 되었다는 </a:t>
            </a: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도메인 이벤트를 카프카로 </a:t>
            </a:r>
            <a:r>
              <a:rPr lang="ko-KR" altLang="en-US" sz="1800" dirty="0">
                <a:solidFill>
                  <a:srgbClr val="24292E"/>
                </a:solidFill>
                <a:latin typeface="+mn-ea"/>
                <a:ea typeface="+mn-ea"/>
              </a:rPr>
              <a:t>송출한다</a:t>
            </a:r>
            <a:r>
              <a:rPr lang="en-US" altLang="ko-KR" sz="1800" dirty="0">
                <a:solidFill>
                  <a:srgbClr val="24292E"/>
                </a:solidFill>
                <a:latin typeface="+mn-ea"/>
                <a:ea typeface="+mn-ea"/>
              </a:rPr>
              <a:t>(Publish)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33777" y="4911630"/>
            <a:ext cx="6709144" cy="14224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14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 smtClean="0"/>
              <a:t>창업시기 조직구조 </a:t>
            </a:r>
            <a:r>
              <a:rPr kumimoji="1" lang="en-US" altLang="ko-KR" sz="4000" dirty="0" smtClean="0"/>
              <a:t>–</a:t>
            </a:r>
            <a:r>
              <a:rPr kumimoji="1" lang="ko-KR" altLang="en-US" sz="4000" dirty="0" smtClean="0"/>
              <a:t> </a:t>
            </a:r>
            <a:r>
              <a:rPr kumimoji="1" lang="en-US" altLang="ko-KR" sz="4000" dirty="0" smtClean="0"/>
              <a:t>Horizontal </a:t>
            </a:r>
            <a:endParaRPr kumimoji="1" lang="ko-KR" altLang="en-US" sz="40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22" name="직사각형 21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mtClean="0"/>
                <a:t>Business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DBA 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Backend Developer</a:t>
              </a:r>
              <a:endParaRPr kumimoji="1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UI Developer</a:t>
              </a:r>
              <a:endParaRPr kumimoji="1"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mtClean="0"/>
                <a:t>CEO</a:t>
              </a:r>
              <a:endParaRPr kumimoji="1"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25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서비스 이익률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신규고객창출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친화 이미지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….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26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예쁘고 편리한 </a:t>
            </a:r>
            <a:r>
              <a:rPr kumimoji="1" lang="en-US" altLang="ko-KR" dirty="0" smtClean="0"/>
              <a:t>UI</a:t>
            </a:r>
            <a:endParaRPr kumimoji="1" lang="ko-KR" altLang="en-US" dirty="0"/>
          </a:p>
        </p:txBody>
      </p:sp>
      <p:sp>
        <p:nvSpPr>
          <p:cNvPr id="27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서버 시스템</a:t>
            </a:r>
            <a:endParaRPr kumimoji="1" lang="ko-KR" altLang="en-US" dirty="0"/>
          </a:p>
        </p:txBody>
      </p:sp>
      <p:sp>
        <p:nvSpPr>
          <p:cNvPr id="28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데이터베이스 시스템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125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비동기식 호출 적용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800" dirty="0" err="1" smtClean="0"/>
              <a:t>호출관리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서비스에서는 호출취소신청 이벤트에 대해서 이를 수신하여 자신의 정책을 처리하도록 </a:t>
            </a:r>
            <a:r>
              <a:rPr lang="en-US" altLang="ko-KR" sz="1800" dirty="0" err="1"/>
              <a:t>PolicyHandler</a:t>
            </a:r>
            <a:r>
              <a:rPr lang="en-US" altLang="ko-KR" sz="1800" dirty="0"/>
              <a:t> </a:t>
            </a:r>
            <a:r>
              <a:rPr lang="ko-KR" altLang="en-US" sz="1800" dirty="0"/>
              <a:t>를 구현한다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05" y="1714500"/>
            <a:ext cx="10726590" cy="46301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25163" y="3370522"/>
            <a:ext cx="6517758" cy="22753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45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비동기식</a:t>
            </a:r>
            <a:r>
              <a:rPr lang="ko-KR" altLang="en-US" sz="4000" dirty="0"/>
              <a:t> </a:t>
            </a:r>
            <a:r>
              <a:rPr lang="ko-KR" altLang="en-US" sz="4000" dirty="0" smtClean="0"/>
              <a:t>호출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600" dirty="0" smtClean="0">
                <a:latin typeface="+mn-ea"/>
                <a:ea typeface="+mn-ea"/>
              </a:rPr>
              <a:t>호출</a:t>
            </a:r>
            <a:r>
              <a:rPr lang="en-US" altLang="ko-KR" sz="1600" dirty="0" smtClean="0">
                <a:latin typeface="+mn-ea"/>
                <a:ea typeface="+mn-ea"/>
              </a:rPr>
              <a:t>(order)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시스템은 </a:t>
            </a:r>
            <a:r>
              <a:rPr lang="ko-KR" altLang="en-US" sz="1600" dirty="0" err="1" smtClean="0">
                <a:latin typeface="+mn-ea"/>
                <a:ea typeface="+mn-ea"/>
              </a:rPr>
              <a:t>호출</a:t>
            </a:r>
            <a:r>
              <a:rPr lang="ko-KR" altLang="en-US" sz="1600" dirty="0" err="1" smtClean="0">
                <a:latin typeface="+mn-ea"/>
                <a:ea typeface="+mn-ea"/>
              </a:rPr>
              <a:t>관리</a:t>
            </a:r>
            <a:r>
              <a:rPr lang="en-US" altLang="ko-KR" sz="1600" dirty="0" smtClean="0">
                <a:latin typeface="+mn-ea"/>
                <a:ea typeface="+mn-ea"/>
              </a:rPr>
              <a:t>(management)</a:t>
            </a:r>
            <a:r>
              <a:rPr lang="ko-KR" altLang="en-US" sz="1600" dirty="0" smtClean="0">
                <a:latin typeface="+mn-ea"/>
                <a:ea typeface="+mn-ea"/>
              </a:rPr>
              <a:t>와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완전히 </a:t>
            </a:r>
            <a:r>
              <a:rPr lang="ko-KR" altLang="en-US" sz="1600" dirty="0" smtClean="0">
                <a:latin typeface="+mn-ea"/>
                <a:ea typeface="+mn-ea"/>
              </a:rPr>
              <a:t>분리되어 있으며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이벤트 수신에 따라 처리되기 때문에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호출관리시스템이 잠시 </a:t>
            </a:r>
            <a:r>
              <a:rPr lang="ko-KR" altLang="en-US" sz="1600" dirty="0">
                <a:latin typeface="+mn-ea"/>
                <a:ea typeface="+mn-ea"/>
              </a:rPr>
              <a:t>내려간 상태라도 호출 신청을 받는데 문제가 </a:t>
            </a:r>
            <a:r>
              <a:rPr lang="ko-KR" altLang="en-US" sz="1600" dirty="0" smtClean="0">
                <a:latin typeface="+mn-ea"/>
                <a:ea typeface="+mn-ea"/>
              </a:rPr>
              <a:t>없다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276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#</a:t>
            </a:r>
            <a:r>
              <a:rPr lang="ko-KR" altLang="en-US" sz="1400" dirty="0" err="1" smtClean="0"/>
              <a:t>호출관리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서비스 </a:t>
            </a:r>
            <a:r>
              <a:rPr lang="en-US" altLang="ko-KR" sz="1400" dirty="0" smtClean="0"/>
              <a:t>(</a:t>
            </a:r>
            <a:r>
              <a:rPr lang="en-US" altLang="ko-KR" sz="1400" dirty="0" smtClean="0"/>
              <a:t>management</a:t>
            </a:r>
            <a:r>
              <a:rPr lang="en-US" altLang="ko-KR" sz="1400" dirty="0" smtClean="0"/>
              <a:t>) </a:t>
            </a:r>
            <a:r>
              <a:rPr lang="ko-KR" altLang="en-US" sz="1400" dirty="0"/>
              <a:t>를 잠시 내려놓음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ctrl+c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#</a:t>
            </a:r>
            <a:r>
              <a:rPr lang="ko-KR" altLang="en-US" sz="1400" dirty="0" smtClean="0"/>
              <a:t>호출취소요청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http </a:t>
            </a:r>
            <a:r>
              <a:rPr lang="en-US" altLang="ko-KR" sz="1400" dirty="0">
                <a:hlinkClick r:id="rId2"/>
              </a:rPr>
              <a:t>http://localhost:8082/orders </a:t>
            </a:r>
            <a:r>
              <a:rPr lang="en-US" altLang="ko-KR" sz="1400" dirty="0" err="1" smtClean="0">
                <a:hlinkClick r:id="rId2"/>
              </a:rPr>
              <a:t>orderId</a:t>
            </a:r>
            <a:r>
              <a:rPr lang="en-US" altLang="ko-KR" sz="1400" dirty="0" smtClean="0">
                <a:hlinkClick r:id="rId2"/>
              </a:rPr>
              <a:t>=2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driverId</a:t>
            </a:r>
            <a:r>
              <a:rPr lang="en-US" altLang="ko-KR" sz="1400" dirty="0" smtClean="0"/>
              <a:t>=2 </a:t>
            </a:r>
            <a:r>
              <a:rPr lang="en-US" altLang="ko-KR" sz="1400" dirty="0" err="1"/>
              <a:t>customerName</a:t>
            </a:r>
            <a:r>
              <a:rPr lang="en-US" altLang="ko-KR" sz="1400" dirty="0"/>
              <a:t>="</a:t>
            </a:r>
            <a:r>
              <a:rPr lang="en-US" altLang="ko-KR" sz="1400" dirty="0" smtClean="0"/>
              <a:t>han2" </a:t>
            </a:r>
            <a:r>
              <a:rPr lang="en-US" altLang="ko-KR" sz="1400" dirty="0"/>
              <a:t>location="</a:t>
            </a:r>
            <a:r>
              <a:rPr lang="en-US" altLang="ko-KR" sz="1400" dirty="0" smtClean="0"/>
              <a:t>seoul7" </a:t>
            </a:r>
            <a:r>
              <a:rPr lang="en-US" altLang="ko-KR" sz="1400" dirty="0"/>
              <a:t>status</a:t>
            </a:r>
            <a:r>
              <a:rPr lang="en-US" altLang="ko-KR" sz="1400" dirty="0" smtClean="0"/>
              <a:t>=“Canceled"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#</a:t>
            </a:r>
            <a:r>
              <a:rPr lang="ko-KR" altLang="en-US" sz="1400" dirty="0"/>
              <a:t>예약관리상태 확인</a:t>
            </a:r>
          </a:p>
          <a:p>
            <a:pPr marL="0" indent="0">
              <a:buNone/>
            </a:pPr>
            <a:r>
              <a:rPr lang="en-US" altLang="ko-KR" sz="1400" dirty="0"/>
              <a:t>http </a:t>
            </a:r>
            <a:r>
              <a:rPr lang="en-US" altLang="ko-KR" sz="1400" dirty="0" smtClean="0"/>
              <a:t>http://</a:t>
            </a:r>
            <a:r>
              <a:rPr lang="en-US" altLang="ko-KR" sz="1400" dirty="0" smtClean="0"/>
              <a:t>localhost:8083/drivers     </a:t>
            </a:r>
            <a:r>
              <a:rPr lang="en-US" altLang="ko-KR" sz="1400" dirty="0"/>
              <a:t># </a:t>
            </a:r>
            <a:r>
              <a:rPr lang="ko-KR" altLang="en-US" sz="1400" dirty="0" err="1"/>
              <a:t>예약상태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안 바뀜 </a:t>
            </a:r>
            <a:r>
              <a:rPr lang="ko-KR" altLang="en-US" sz="1400" dirty="0"/>
              <a:t>확인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예약관리 서비스 기동</a:t>
            </a:r>
          </a:p>
          <a:p>
            <a:pPr marL="0" indent="0">
              <a:buNone/>
            </a:pPr>
            <a:r>
              <a:rPr lang="en-US" altLang="ko-KR" sz="1400" dirty="0"/>
              <a:t>cd Driver</a:t>
            </a:r>
          </a:p>
          <a:p>
            <a:pPr marL="0" indent="0">
              <a:buNone/>
            </a:pPr>
            <a:r>
              <a:rPr lang="en-US" altLang="ko-KR" sz="1400" dirty="0" err="1"/>
              <a:t>mvn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spring-boot:run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예약관리상태 확인</a:t>
            </a:r>
          </a:p>
          <a:p>
            <a:pPr marL="0" indent="0">
              <a:buNone/>
            </a:pPr>
            <a:r>
              <a:rPr lang="en-US" altLang="ko-KR" sz="1400" dirty="0"/>
              <a:t>http </a:t>
            </a:r>
            <a:r>
              <a:rPr lang="en-US" altLang="ko-KR" sz="1400" dirty="0" smtClean="0"/>
              <a:t>http://localhost:8083/drivers     </a:t>
            </a:r>
            <a:r>
              <a:rPr lang="en-US" altLang="ko-KR" sz="1400" dirty="0"/>
              <a:t># </a:t>
            </a:r>
            <a:r>
              <a:rPr lang="ko-KR" altLang="en-US" sz="1400" dirty="0" err="1"/>
              <a:t>예약상태가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취소됨</a:t>
            </a:r>
            <a:r>
              <a:rPr lang="en-US" altLang="ko-KR" sz="1400" dirty="0"/>
              <a:t>"</a:t>
            </a:r>
            <a:r>
              <a:rPr lang="ko-KR" altLang="en-US" sz="1400" dirty="0"/>
              <a:t>으로 확인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867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비동기식 호출 적용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고객호출취소가 이루어진 후에 </a:t>
            </a:r>
            <a:r>
              <a:rPr lang="ko-KR" altLang="en-US" sz="1800" dirty="0" err="1" smtClean="0">
                <a:solidFill>
                  <a:srgbClr val="24292E"/>
                </a:solidFill>
                <a:latin typeface="-apple-system"/>
              </a:rPr>
              <a:t>호출관리</a:t>
            </a:r>
            <a:r>
              <a:rPr lang="ko-KR" altLang="en-US" sz="1800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sz="1800" dirty="0" smtClean="0">
                <a:solidFill>
                  <a:srgbClr val="24292E"/>
                </a:solidFill>
                <a:latin typeface="-apple-system"/>
              </a:rPr>
              <a:t>시스템으로 </a:t>
            </a: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이를 알려주는 행위는 동기식이 아니라 비 동기식으로 처리하였다</a:t>
            </a:r>
            <a:r>
              <a:rPr lang="en-US" altLang="ko-KR" sz="1800" dirty="0">
                <a:solidFill>
                  <a:srgbClr val="24292E"/>
                </a:solidFill>
                <a:latin typeface="-apple-system"/>
              </a:rPr>
              <a:t>.</a:t>
            </a:r>
            <a:br>
              <a:rPr lang="en-US" altLang="ko-KR" sz="1800" dirty="0">
                <a:solidFill>
                  <a:srgbClr val="24292E"/>
                </a:solidFill>
                <a:latin typeface="-apple-system"/>
              </a:rPr>
            </a:b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이를 위하여 고객호출신청 </a:t>
            </a:r>
            <a:r>
              <a:rPr lang="ko-KR" altLang="en-US" sz="1800" dirty="0" err="1">
                <a:solidFill>
                  <a:srgbClr val="24292E"/>
                </a:solidFill>
                <a:latin typeface="-apple-system"/>
              </a:rPr>
              <a:t>상태관리에</a:t>
            </a: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 기록을 남긴 후에 곧바로 호출취소신청 되었다는 </a:t>
            </a:r>
            <a:r>
              <a:rPr lang="ko-KR" altLang="en-US" sz="1800" dirty="0" err="1">
                <a:solidFill>
                  <a:srgbClr val="24292E"/>
                </a:solidFill>
                <a:latin typeface="-apple-system"/>
              </a:rPr>
              <a:t>되었다는</a:t>
            </a: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 도메인 이벤트를 카프카로 송출한다</a:t>
            </a:r>
            <a:r>
              <a:rPr lang="en-US" altLang="ko-KR" sz="1800" dirty="0">
                <a:solidFill>
                  <a:srgbClr val="24292E"/>
                </a:solidFill>
                <a:latin typeface="-apple-system"/>
              </a:rPr>
              <a:t>(Publish)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1403"/>
            <a:ext cx="4943475" cy="22560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392" y="2529599"/>
            <a:ext cx="4200525" cy="2247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1616" y="2185016"/>
            <a:ext cx="10428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 Management</a:t>
            </a:r>
            <a:r>
              <a:rPr lang="ko-KR" altLang="en-US" sz="1400" dirty="0" smtClean="0"/>
              <a:t>서버를 내린상태에서 </a:t>
            </a:r>
            <a:r>
              <a:rPr lang="ko-KR" altLang="en-US" sz="1400" dirty="0" err="1" smtClean="0"/>
              <a:t>호출취소를</a:t>
            </a:r>
            <a:r>
              <a:rPr lang="ko-KR" altLang="en-US" sz="1400" dirty="0" smtClean="0"/>
              <a:t> 하면 </a:t>
            </a:r>
            <a:r>
              <a:rPr lang="en-US" altLang="ko-KR" sz="1400" dirty="0" smtClean="0"/>
              <a:t>order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“Canceled”</a:t>
            </a:r>
            <a:r>
              <a:rPr lang="ko-KR" altLang="en-US" sz="1400" dirty="0" smtClean="0"/>
              <a:t>상태이나</a:t>
            </a:r>
            <a:r>
              <a:rPr lang="en-US" altLang="ko-KR" sz="1400" dirty="0" smtClean="0"/>
              <a:t>, drive</a:t>
            </a:r>
            <a:r>
              <a:rPr lang="ko-KR" altLang="en-US" sz="1400" dirty="0" smtClean="0"/>
              <a:t>는 아직 </a:t>
            </a:r>
            <a:r>
              <a:rPr lang="en-US" altLang="ko-KR" sz="1400" dirty="0" smtClean="0"/>
              <a:t>“Cancel”</a:t>
            </a:r>
            <a:r>
              <a:rPr lang="ko-KR" altLang="en-US" sz="1400" dirty="0" smtClean="0"/>
              <a:t>되지 않음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906445"/>
            <a:ext cx="10428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 Management</a:t>
            </a:r>
            <a:r>
              <a:rPr lang="ko-KR" altLang="en-US" sz="1400" dirty="0" smtClean="0"/>
              <a:t>서버를 기동한 상태에서 일정시점이 지나면 </a:t>
            </a:r>
            <a:r>
              <a:rPr lang="en-US" altLang="ko-KR" sz="1400" dirty="0" err="1" smtClean="0"/>
              <a:t>kafka</a:t>
            </a:r>
            <a:r>
              <a:rPr lang="ko-KR" altLang="en-US" sz="1400" dirty="0" smtClean="0"/>
              <a:t>에서 메시지를 받아 </a:t>
            </a:r>
            <a:r>
              <a:rPr lang="en-US" altLang="ko-KR" sz="1400" dirty="0" smtClean="0"/>
              <a:t>“Cancel” </a:t>
            </a:r>
            <a:r>
              <a:rPr lang="ko-KR" altLang="en-US" sz="1400" dirty="0" smtClean="0"/>
              <a:t>처리 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29705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en-US" altLang="ko-KR" dirty="0"/>
              <a:t>CI/CD </a:t>
            </a:r>
            <a:r>
              <a:rPr lang="ko-KR" altLang="en-US" dirty="0"/>
              <a:t>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7DA741-5DF6-46F7-9CD6-EC822247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77" y="2252870"/>
            <a:ext cx="8924925" cy="4445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66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각 구현체들은 각자의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source repository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에 구성되었고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사용한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CI/CD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플랫폼은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AWS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CodeBuild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를 사용하였으며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, pipeline build script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는 각 프로젝트 폴더 이하에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buildspec.yml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에 포함되었다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265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en-US" altLang="ko-KR" dirty="0"/>
              <a:t>CI/CD </a:t>
            </a:r>
            <a:r>
              <a:rPr lang="ko-KR" altLang="en-US" dirty="0"/>
              <a:t>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Github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의 소스 변경 발생 시 자동으로 빌드 및 배포 되도록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Git Hook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연결 설정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47815F4-0336-4876-A3EB-BD52BC257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7341"/>
            <a:ext cx="9944100" cy="451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24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ConfigMap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시스템별로 또는 </a:t>
            </a:r>
            <a:r>
              <a:rPr lang="ko-KR" altLang="en-US" sz="1600" b="0" i="0" dirty="0" err="1">
                <a:solidFill>
                  <a:srgbClr val="24292E"/>
                </a:solidFill>
                <a:effectLst/>
                <a:latin typeface="-apple-system"/>
              </a:rPr>
              <a:t>운영중에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 동적으로 변경 가능성이 있는 설정들을 </a:t>
            </a: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-apple-system"/>
              </a:rPr>
              <a:t>ConfigMap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을 사용하여 관리합니다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. Application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에서 특정 </a:t>
            </a:r>
            <a:r>
              <a:rPr lang="ko-KR" altLang="en-US" sz="1600" b="0" i="0" dirty="0" err="1">
                <a:solidFill>
                  <a:srgbClr val="24292E"/>
                </a:solidFill>
                <a:effectLst/>
                <a:latin typeface="-apple-system"/>
              </a:rPr>
              <a:t>도메일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URL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을 </a:t>
            </a: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-apple-system"/>
              </a:rPr>
              <a:t>ConfigMap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으로 설정하여 운영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/</a:t>
            </a:r>
            <a:r>
              <a:rPr lang="ko-KR" altLang="en-US" sz="1600" b="0" i="0" dirty="0" smtClean="0">
                <a:solidFill>
                  <a:srgbClr val="24292E"/>
                </a:solidFill>
                <a:effectLst/>
                <a:latin typeface="-apple-system"/>
              </a:rPr>
              <a:t>개발 등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목적에 맞게 </a:t>
            </a:r>
            <a:r>
              <a:rPr lang="ko-KR" altLang="en-US" sz="1600" b="0" i="0" dirty="0" smtClean="0">
                <a:solidFill>
                  <a:srgbClr val="24292E"/>
                </a:solidFill>
                <a:effectLst/>
                <a:latin typeface="-apple-system"/>
              </a:rPr>
              <a:t>변경가능 합니다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a-</a:t>
            </a:r>
            <a:r>
              <a:rPr lang="en-US" altLang="ko-KR" b="0" i="0" dirty="0" err="1" smtClean="0">
                <a:solidFill>
                  <a:srgbClr val="24292E"/>
                </a:solidFill>
                <a:effectLst/>
                <a:latin typeface="-apple-system"/>
              </a:rPr>
              <a:t>config.yaml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이라는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ConfigMap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을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생성</a:t>
            </a: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58" y="3232492"/>
            <a:ext cx="84105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2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ConfigMap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key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값에 도메인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url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을 등록한다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</a:p>
          <a:p>
            <a:r>
              <a:rPr lang="en-US" altLang="ko-KR" dirty="0" smtClean="0"/>
              <a:t>Management/</a:t>
            </a:r>
            <a:r>
              <a:rPr lang="en-US" altLang="ko-KR" dirty="0" err="1" smtClean="0"/>
              <a:t>buildsepc.yaml</a:t>
            </a: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08" y="2292227"/>
            <a:ext cx="60960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98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ConfigMap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Deployment </a:t>
            </a:r>
            <a:r>
              <a:rPr lang="en-US" altLang="ko-KR" dirty="0" err="1"/>
              <a:t>yaml</a:t>
            </a:r>
            <a:r>
              <a:rPr lang="ko-KR" altLang="en-US" dirty="0"/>
              <a:t>에 </a:t>
            </a:r>
            <a:r>
              <a:rPr lang="ko-KR" altLang="en-US" dirty="0" smtClean="0"/>
              <a:t>해당 </a:t>
            </a:r>
            <a:r>
              <a:rPr lang="en-US" altLang="ko-KR" dirty="0" err="1"/>
              <a:t>configMap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1543"/>
            <a:ext cx="1034561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17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ConfigMap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kubectl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describe pod/dh-driver-fbd5594c5-ctnt6 -n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cb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-ns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로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적용됨을 확인함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B5816-81A7-4D48-AA00-34C2D4F5B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9543"/>
            <a:ext cx="73818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06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무정지</a:t>
            </a:r>
            <a:r>
              <a:rPr lang="ko-KR" altLang="en-US" dirty="0"/>
              <a:t> </a:t>
            </a:r>
            <a:r>
              <a:rPr lang="ko-KR" altLang="en-US" dirty="0" err="1"/>
              <a:t>재배포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Readiness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적용된 소스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91" y="2256382"/>
            <a:ext cx="9305924" cy="39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1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9048996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 smtClean="0"/>
              <a:t>기사팀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 smtClean="0"/>
              <a:t>관리팀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 smtClean="0"/>
              <a:t>호출팀</a:t>
            </a:r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 smtClean="0"/>
              <a:t>조직구조 </a:t>
            </a:r>
            <a:r>
              <a:rPr kumimoji="1" lang="en-US" altLang="ko-KR" sz="4000" dirty="0" smtClean="0"/>
              <a:t>–</a:t>
            </a:r>
            <a:r>
              <a:rPr kumimoji="1" lang="ko-KR" altLang="en-US" sz="4000" dirty="0" smtClean="0"/>
              <a:t> </a:t>
            </a:r>
            <a:r>
              <a:rPr kumimoji="1" lang="en-US" altLang="ko-KR" sz="4000" dirty="0" smtClean="0"/>
              <a:t>Vertical</a:t>
            </a:r>
            <a:endParaRPr kumimoji="1" lang="ko-KR" alt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0963" y="2650352"/>
              <a:ext cx="920097" cy="912736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744" y="4156218"/>
              <a:ext cx="920097" cy="912736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744" y="5653147"/>
              <a:ext cx="920097" cy="912736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0962" y="1291666"/>
              <a:ext cx="920097" cy="912736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545156"/>
            <a:ext cx="1408833" cy="91302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호출</a:t>
            </a:r>
            <a:endParaRPr kumimoji="1" lang="en-US" altLang="ko-KR" dirty="0" smtClean="0"/>
          </a:p>
          <a:p>
            <a:pPr algn="ctr"/>
            <a:r>
              <a:rPr kumimoji="1" lang="ko-KR" altLang="en-US" dirty="0" err="1" smtClean="0"/>
              <a:t>상태확인</a:t>
            </a:r>
            <a:endParaRPr kumimoji="1" lang="ko-KR" altLang="en-US" dirty="0"/>
          </a:p>
        </p:txBody>
      </p:sp>
      <p:sp>
        <p:nvSpPr>
          <p:cNvPr id="31" name="타원형 설명선[O] 30"/>
          <p:cNvSpPr/>
          <p:nvPr/>
        </p:nvSpPr>
        <p:spPr>
          <a:xfrm>
            <a:off x="7804614" y="528320"/>
            <a:ext cx="1408833" cy="91302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err="1" smtClean="0"/>
              <a:t>호출관리</a:t>
            </a:r>
            <a:endParaRPr kumimoji="1" lang="en-US" altLang="ko-KR" sz="1600" dirty="0" smtClean="0"/>
          </a:p>
          <a:p>
            <a:pPr algn="ctr"/>
            <a:r>
              <a:rPr kumimoji="1" lang="ko-KR" altLang="en-US" sz="1600" dirty="0" err="1" smtClean="0"/>
              <a:t>접수관리</a:t>
            </a:r>
            <a:endParaRPr kumimoji="1" lang="ko-KR" altLang="en-US" sz="1600" dirty="0"/>
          </a:p>
        </p:txBody>
      </p:sp>
      <p:sp>
        <p:nvSpPr>
          <p:cNvPr id="41" name="타원형 설명선[O] 30"/>
          <p:cNvSpPr/>
          <p:nvPr/>
        </p:nvSpPr>
        <p:spPr>
          <a:xfrm>
            <a:off x="9322371" y="545156"/>
            <a:ext cx="1408833" cy="91302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err="1"/>
              <a:t>호출접수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거절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 err="1"/>
              <a:t>취소수신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105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무정지</a:t>
            </a:r>
            <a:r>
              <a:rPr lang="ko-KR" altLang="en-US" dirty="0"/>
              <a:t> </a:t>
            </a:r>
            <a:r>
              <a:rPr lang="ko-KR" altLang="en-US" dirty="0" err="1"/>
              <a:t>재배포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seige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로 워크로드를 모니터링 하여 리드니스가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없을경우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97.12%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로 떨어진 것을 확인 함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DE765D-74AF-4226-8F13-E33E1A0E2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2030896"/>
            <a:ext cx="36861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73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무정지</a:t>
            </a:r>
            <a:r>
              <a:rPr lang="ko-KR" altLang="en-US" dirty="0"/>
              <a:t> </a:t>
            </a:r>
            <a:r>
              <a:rPr lang="ko-KR" altLang="en-US" dirty="0" err="1"/>
              <a:t>재배포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seige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로 워크로드를 모니터링 하여 리드니스반영 후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100%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나온 것을 확인 함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C9846C-FD9C-48EA-9B33-27BADB952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66" y="2254112"/>
            <a:ext cx="54006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59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오토스케일</a:t>
            </a:r>
            <a:r>
              <a:rPr lang="ko-KR" altLang="en-US" dirty="0"/>
              <a:t> 아웃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1. CPU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사용량 체크를 위한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Metric Server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설치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kubectl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apply -f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https://github.com/kubernetes-sigs/metrics-server/releases/download/v0.3.6/components.yaml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kubectl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get deployment metrics-server -n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kube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-system</a:t>
            </a:r>
          </a:p>
          <a:p>
            <a:pPr algn="l"/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2.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injection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적용 해제</a:t>
            </a:r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kubectl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label namespace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cb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-ns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-injection=disabled –overwrite</a:t>
            </a:r>
          </a:p>
          <a:p>
            <a:pPr algn="l"/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3. replica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를 동적으로 늘려주도록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HPA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를 설정한다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설정은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CPU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사용량이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20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프로를 넘어서면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replica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를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10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개까지 늘려준다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:</a:t>
            </a:r>
          </a:p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kubectl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autoscale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deploy dh-</a:t>
            </a:r>
            <a:r>
              <a:rPr lang="en-US" altLang="ko-KR" dirty="0" err="1">
                <a:solidFill>
                  <a:srgbClr val="24292E"/>
                </a:solidFill>
                <a:latin typeface="-apple-system"/>
              </a:rPr>
              <a:t>h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r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-n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cb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-ns --min=1 --max=10 --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cpu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-percent=20</a:t>
            </a:r>
          </a:p>
          <a:p>
            <a:pPr algn="l"/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4.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적용내용 확인</a:t>
            </a:r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kubectl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get all -n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cb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-ns</a:t>
            </a:r>
          </a:p>
          <a:p>
            <a:pPr algn="l"/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79740C-17AB-47EA-9DA0-03ED55B49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32742"/>
            <a:ext cx="72104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752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오토스케일</a:t>
            </a:r>
            <a:r>
              <a:rPr lang="ko-KR" altLang="en-US" dirty="0"/>
              <a:t> 아웃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5.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오토스케일이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어떻게 되고 있는지 모니터링을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걸어둔다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dirty="0" err="1">
                <a:solidFill>
                  <a:srgbClr val="24292E"/>
                </a:solidFill>
                <a:latin typeface="-apple-system"/>
              </a:rPr>
              <a:t>kubectl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 get deploy dh-</a:t>
            </a:r>
            <a:r>
              <a:rPr lang="en-US" altLang="ko-KR" dirty="0" err="1">
                <a:solidFill>
                  <a:srgbClr val="24292E"/>
                </a:solidFill>
                <a:latin typeface="-apple-system"/>
              </a:rPr>
              <a:t>hr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-n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cb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-ns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 -w </a:t>
            </a:r>
          </a:p>
          <a:p>
            <a:pPr algn="l"/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6.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부하를 주기 전 상태 확인</a:t>
            </a:r>
            <a:endParaRPr lang="en-US" altLang="ko-KR" dirty="0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1BBD89-A5D5-4710-A1AD-1AED6C58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3834"/>
            <a:ext cx="7467600" cy="49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90390A-A404-4FEB-852F-373F9966E862}"/>
              </a:ext>
            </a:extLst>
          </p:cNvPr>
          <p:cNvSpPr txBox="1"/>
          <p:nvPr/>
        </p:nvSpPr>
        <p:spPr>
          <a:xfrm>
            <a:off x="838200" y="3065978"/>
            <a:ext cx="1087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7. siege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로 워크로드를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분 동안 걸어준다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de-DE" altLang="ko-KR" b="0" i="0" dirty="0">
                <a:solidFill>
                  <a:srgbClr val="24292E"/>
                </a:solidFill>
                <a:effectLst/>
                <a:latin typeface="-apple-system"/>
              </a:rPr>
              <a:t>siege -c100 -t120S -v  </a:t>
            </a:r>
            <a:r>
              <a:rPr lang="de-DE" altLang="ko-KR" b="0" i="0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http://dh-hr:8080</a:t>
            </a:r>
            <a:endParaRPr lang="de-DE" altLang="ko-K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72557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오토스케일</a:t>
            </a:r>
            <a:r>
              <a:rPr lang="ko-KR" altLang="en-US" dirty="0"/>
              <a:t> 아웃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8.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어느정도 시간이 흐른 후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약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30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초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)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스케일 아웃이 벌어지는 것을 확인할 수 있다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: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ADB556-BFED-4F9E-97F2-1990E2108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76837"/>
            <a:ext cx="7581900" cy="600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71CB5F-A352-493E-8D89-95EC769465B9}"/>
              </a:ext>
            </a:extLst>
          </p:cNvPr>
          <p:cNvSpPr txBox="1"/>
          <p:nvPr/>
        </p:nvSpPr>
        <p:spPr>
          <a:xfrm>
            <a:off x="762000" y="4568833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9. </a:t>
            </a:r>
            <a:r>
              <a:rPr lang="en-US" altLang="ko-KR" dirty="0" err="1">
                <a:solidFill>
                  <a:srgbClr val="24292E"/>
                </a:solidFill>
                <a:latin typeface="-apple-system"/>
              </a:rPr>
              <a:t>kubectl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 get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으로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HPA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을 확인하면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CPU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사용률이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159%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로 증가됐다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1A98F2-8444-4854-8A83-3D7961036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972156"/>
            <a:ext cx="2381250" cy="250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15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오토스케일</a:t>
            </a:r>
            <a:r>
              <a:rPr lang="ko-KR" altLang="en-US" dirty="0"/>
              <a:t> 아웃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10.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가용률이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100%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유지됨을 확인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C26686B-3D47-45AF-B624-3373C4DEA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" y="2049462"/>
            <a:ext cx="39052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28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/>
              <a:t>동기식 호출 </a:t>
            </a:r>
            <a:r>
              <a:rPr lang="en-US" altLang="ko-KR" dirty="0"/>
              <a:t>/ </a:t>
            </a:r>
            <a:r>
              <a:rPr lang="ko-KR" altLang="en-US" dirty="0"/>
              <a:t>서킷 브레이킹 </a:t>
            </a:r>
            <a:r>
              <a:rPr lang="en-US" altLang="ko-KR" dirty="0"/>
              <a:t>/ </a:t>
            </a:r>
            <a:r>
              <a:rPr lang="ko-KR" altLang="en-US" dirty="0"/>
              <a:t>장애격리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1.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-injection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적용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kubectl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label namespace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cb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-ns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-injection=enabled –overwrite</a:t>
            </a:r>
          </a:p>
          <a:p>
            <a:pPr algn="l"/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2.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서킷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브레이킹을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위한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DestinationRule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적용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3ACC09-AAE3-4B68-AEBA-4128DAAF0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2750833"/>
            <a:ext cx="43434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705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/>
              <a:t>동기식 호출 </a:t>
            </a:r>
            <a:r>
              <a:rPr lang="en-US" altLang="ko-KR" dirty="0"/>
              <a:t>/ </a:t>
            </a:r>
            <a:r>
              <a:rPr lang="ko-KR" altLang="en-US" dirty="0"/>
              <a:t>서킷 브레이킹 </a:t>
            </a:r>
            <a:r>
              <a:rPr lang="en-US" altLang="ko-KR" dirty="0"/>
              <a:t>/ </a:t>
            </a:r>
            <a:r>
              <a:rPr lang="ko-KR" altLang="en-US" dirty="0"/>
              <a:t>장애격리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3. </a:t>
            </a:r>
            <a:r>
              <a:rPr lang="ko-KR" altLang="en-US" b="0" i="0">
                <a:solidFill>
                  <a:srgbClr val="24292E"/>
                </a:solidFill>
                <a:effectLst/>
                <a:latin typeface="-apple-system"/>
              </a:rPr>
              <a:t>룰 적용 후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부하 발생하여 가용성이 떨어짐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57AA1B-6434-4E36-A58D-440512A455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96"/>
          <a:stretch/>
        </p:blipFill>
        <p:spPr>
          <a:xfrm>
            <a:off x="1228359" y="2104792"/>
            <a:ext cx="4448541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7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 smtClean="0"/>
              <a:t>비기능적 요구사항</a:t>
            </a:r>
            <a:endParaRPr kumimoji="1"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트랜잭션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고객의 예약을 기사가 수락</a:t>
            </a:r>
            <a:r>
              <a:rPr lang="en-US" altLang="ko-KR" dirty="0"/>
              <a:t>/</a:t>
            </a:r>
            <a:r>
              <a:rPr lang="ko-KR" altLang="en-US" dirty="0"/>
              <a:t>거절 가능하다</a:t>
            </a:r>
            <a:r>
              <a:rPr lang="en-US" altLang="ko-KR" dirty="0"/>
              <a:t>.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고객의 </a:t>
            </a:r>
            <a:r>
              <a:rPr lang="ko-KR" altLang="en-US" dirty="0"/>
              <a:t>취소에 따라서 요청 예약의 상태가 변경된다</a:t>
            </a:r>
            <a:r>
              <a:rPr lang="en-US" altLang="ko-KR" dirty="0"/>
              <a:t>. </a:t>
            </a:r>
            <a:r>
              <a:rPr lang="ko-KR" altLang="en-US" dirty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비동기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장애격리</a:t>
            </a:r>
            <a:endParaRPr lang="ko-KR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기사 관리 서비스에 장애가 발생하더라도 고객 예약은 정상적으로 처리 가능하다</a:t>
            </a:r>
            <a:r>
              <a:rPr lang="en-US" altLang="ko-KR" dirty="0"/>
              <a:t>. </a:t>
            </a:r>
            <a:r>
              <a:rPr lang="ko-KR" altLang="en-US" dirty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비동기</a:t>
            </a:r>
            <a:r>
              <a:rPr lang="en-US" altLang="ko-KR" dirty="0" smtClean="0"/>
              <a:t> </a:t>
            </a:r>
            <a:r>
              <a:rPr lang="en-US" altLang="ko-KR" dirty="0"/>
              <a:t>(event-driven)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서킷 </a:t>
            </a:r>
            <a:r>
              <a:rPr lang="ko-KR" altLang="en-US" dirty="0" err="1"/>
              <a:t>브레이킹</a:t>
            </a:r>
            <a:r>
              <a:rPr lang="ko-KR" altLang="en-US" dirty="0"/>
              <a:t> 프레임워크 →</a:t>
            </a:r>
            <a:r>
              <a:rPr lang="en-US" altLang="ko-KR" dirty="0" smtClean="0"/>
              <a:t> </a:t>
            </a:r>
            <a:r>
              <a:rPr lang="en-US" altLang="ko-KR" dirty="0" err="1"/>
              <a:t>istio</a:t>
            </a:r>
            <a:r>
              <a:rPr lang="en-US" altLang="ko-KR" dirty="0"/>
              <a:t>-injection + </a:t>
            </a:r>
            <a:r>
              <a:rPr lang="en-US" altLang="ko-KR" dirty="0" err="1"/>
              <a:t>DestinationRule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성능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고객은 본인의 예약 상태 및 이력 정보를 확인할 수 있다</a:t>
            </a:r>
            <a:r>
              <a:rPr lang="en-US" altLang="ko-KR" dirty="0"/>
              <a:t>. </a:t>
            </a:r>
            <a:r>
              <a:rPr lang="ko-KR" altLang="en-US" dirty="0"/>
              <a:t>→</a:t>
            </a:r>
            <a:r>
              <a:rPr lang="en-US" altLang="ko-KR" dirty="0" smtClean="0"/>
              <a:t> </a:t>
            </a:r>
            <a:r>
              <a:rPr lang="en-US" altLang="ko-KR" dirty="0"/>
              <a:t>CQRS</a:t>
            </a:r>
          </a:p>
          <a:p>
            <a:pPr marL="1371600" lvl="2" indent="-457200">
              <a:buFont typeface="+mj-lt"/>
              <a:buAutoNum type="arabicPeriod"/>
            </a:pP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5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이벤트스토밍 </a:t>
            </a:r>
            <a:r>
              <a:rPr kumimoji="1" lang="en-US" altLang="ko-KR" sz="4000" dirty="0" smtClean="0"/>
              <a:t>-</a:t>
            </a:r>
            <a:r>
              <a:rPr kumimoji="1" lang="ko-KR" altLang="en-US" sz="4000" dirty="0" smtClean="0"/>
              <a:t> </a:t>
            </a:r>
            <a:r>
              <a:rPr kumimoji="1" lang="en-US" altLang="ko-KR" sz="4000" dirty="0" smtClean="0"/>
              <a:t>Event</a:t>
            </a:r>
            <a:endParaRPr kumimoji="1" lang="ko-KR" altLang="en-US" sz="4000" dirty="0"/>
          </a:p>
        </p:txBody>
      </p:sp>
      <p:sp>
        <p:nvSpPr>
          <p:cNvPr id="7" name="직사각형 6"/>
          <p:cNvSpPr/>
          <p:nvPr/>
        </p:nvSpPr>
        <p:spPr>
          <a:xfrm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목적지 설정됨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 호출됨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기사 목록</a:t>
            </a:r>
            <a:endParaRPr kumimoji="1"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조회됨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기사 배정됨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4982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고객에게 공유됨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접수됨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 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48695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 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1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이벤트스토밍 </a:t>
            </a:r>
            <a:r>
              <a:rPr kumimoji="1" lang="en-US" altLang="ko-KR" sz="4000" dirty="0" smtClean="0"/>
              <a:t>–</a:t>
            </a:r>
            <a:r>
              <a:rPr kumimoji="1" lang="ko-KR" altLang="en-US" sz="4000" dirty="0" smtClean="0"/>
              <a:t> 비적격 이벤트 제거</a:t>
            </a:r>
            <a:endParaRPr kumimoji="1" lang="ko-KR" altLang="en-US" sz="4000" dirty="0"/>
          </a:p>
        </p:txBody>
      </p:sp>
      <p:sp>
        <p:nvSpPr>
          <p:cNvPr id="24" name="직사각형 23"/>
          <p:cNvSpPr/>
          <p:nvPr/>
        </p:nvSpPr>
        <p:spPr>
          <a:xfrm rot="19749790"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목적지 설정됨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 호출됨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19739351"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기사 목록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조회됨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기사 배정됨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9768499">
            <a:off x="6834982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고객에게 공유됨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접수됨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 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48695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 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94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693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이벤트스토밍 </a:t>
            </a:r>
            <a:r>
              <a:rPr kumimoji="1" lang="en-US" altLang="ko-KR" sz="4000" dirty="0" smtClean="0"/>
              <a:t>–</a:t>
            </a:r>
            <a:r>
              <a:rPr kumimoji="1" lang="ko-KR" altLang="en-US" sz="4000" dirty="0" smtClean="0"/>
              <a:t> </a:t>
            </a:r>
            <a:r>
              <a:rPr kumimoji="1" lang="en-US" altLang="ko-KR" sz="4000" dirty="0" smtClean="0"/>
              <a:t>Actor, Command</a:t>
            </a:r>
            <a:endParaRPr kumimoji="1" lang="ko-KR" altLang="en-US" sz="4000" dirty="0"/>
          </a:p>
        </p:txBody>
      </p:sp>
      <p:sp>
        <p:nvSpPr>
          <p:cNvPr id="8" name="직사각형 7"/>
          <p:cNvSpPr/>
          <p:nvPr/>
        </p:nvSpPr>
        <p:spPr>
          <a:xfrm>
            <a:off x="3116141" y="257073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49341" y="228844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358780" y="2006149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/>
          <p:nvPr/>
        </p:nvSpPr>
        <p:spPr>
          <a:xfrm>
            <a:off x="3116141" y="457341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49341" y="429111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358780" y="4008828"/>
            <a:ext cx="814952" cy="1257300"/>
            <a:chOff x="194792" y="1921761"/>
            <a:chExt cx="1300163" cy="1257300"/>
          </a:xfrm>
        </p:grpSpPr>
        <p:sp>
          <p:nvSpPr>
            <p:cNvPr id="46" name="직사각형 45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8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20"/>
            <p:cNvCxnSpPr>
              <a:stCxn id="4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직사각형 69"/>
          <p:cNvSpPr/>
          <p:nvPr/>
        </p:nvSpPr>
        <p:spPr>
          <a:xfrm>
            <a:off x="7722865" y="257073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기사 배정됨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656065" y="228844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배정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5965504" y="2006149"/>
            <a:ext cx="814952" cy="1257300"/>
            <a:chOff x="194792" y="1921761"/>
            <a:chExt cx="1300163" cy="1257300"/>
          </a:xfrm>
        </p:grpSpPr>
        <p:sp>
          <p:nvSpPr>
            <p:cNvPr id="73" name="직사각형 72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시스템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5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20"/>
            <p:cNvCxnSpPr>
              <a:stCxn id="74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/>
          <p:cNvSpPr/>
          <p:nvPr/>
        </p:nvSpPr>
        <p:spPr>
          <a:xfrm>
            <a:off x="7722865" y="457341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656065" y="429111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5965504" y="4008828"/>
            <a:ext cx="814952" cy="1257300"/>
            <a:chOff x="194792" y="1921761"/>
            <a:chExt cx="1300163" cy="1257300"/>
          </a:xfrm>
        </p:grpSpPr>
        <p:sp>
          <p:nvSpPr>
            <p:cNvPr id="82" name="직사각형 81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기사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4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20"/>
            <p:cNvCxnSpPr>
              <a:stCxn id="8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직사각형 87"/>
          <p:cNvSpPr/>
          <p:nvPr/>
        </p:nvSpPr>
        <p:spPr>
          <a:xfrm>
            <a:off x="9315355" y="457341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1479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이벤트스토밍 </a:t>
            </a:r>
            <a:r>
              <a:rPr kumimoji="1" lang="en-US" altLang="ko-KR" sz="4000" dirty="0" smtClean="0"/>
              <a:t>–</a:t>
            </a:r>
            <a:r>
              <a:rPr kumimoji="1" lang="ko-KR" altLang="en-US" sz="4000" dirty="0" smtClean="0"/>
              <a:t> </a:t>
            </a:r>
            <a:r>
              <a:rPr kumimoji="1" lang="en-US" altLang="ko-KR" sz="4000" dirty="0" smtClean="0"/>
              <a:t>Aggregate</a:t>
            </a:r>
            <a:endParaRPr kumimoji="1" lang="ko-KR" altLang="en-US" sz="40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336233" y="3346299"/>
            <a:ext cx="76366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/>
          <p:cNvSpPr/>
          <p:nvPr/>
        </p:nvSpPr>
        <p:spPr>
          <a:xfrm>
            <a:off x="4546884" y="237169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배정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912861" y="4823994"/>
            <a:ext cx="814952" cy="1257300"/>
            <a:chOff x="194792" y="1921761"/>
            <a:chExt cx="1300163" cy="1257300"/>
          </a:xfrm>
        </p:grpSpPr>
        <p:sp>
          <p:nvSpPr>
            <p:cNvPr id="55" name="직사각형 54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시스템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7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20"/>
            <p:cNvCxnSpPr>
              <a:stCxn id="56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/>
          <p:cNvSpPr/>
          <p:nvPr/>
        </p:nvSpPr>
        <p:spPr>
          <a:xfrm>
            <a:off x="6484008" y="1937458"/>
            <a:ext cx="1300163" cy="95990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chemeClr val="tx1"/>
                </a:solidFill>
              </a:rPr>
              <a:t>기사배정됨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484008" y="2980622"/>
            <a:ext cx="1300163" cy="95990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484008" y="4025844"/>
            <a:ext cx="1300163" cy="95990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484008" y="5065507"/>
            <a:ext cx="1300163" cy="95990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744631" y="238639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703718" y="432533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766444" y="237169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8318562" y="3068030"/>
            <a:ext cx="814952" cy="1257300"/>
            <a:chOff x="194792" y="1921761"/>
            <a:chExt cx="1300163" cy="1257300"/>
          </a:xfrm>
        </p:grpSpPr>
        <p:sp>
          <p:nvSpPr>
            <p:cNvPr id="70" name="직사각형 69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기사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2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20"/>
            <p:cNvCxnSpPr>
              <a:stCxn id="71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직사각형 75"/>
          <p:cNvSpPr/>
          <p:nvPr/>
        </p:nvSpPr>
        <p:spPr>
          <a:xfrm>
            <a:off x="9761701" y="3053330"/>
            <a:ext cx="1274118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접수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02884" y="2386392"/>
            <a:ext cx="1218337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61971" y="4325330"/>
            <a:ext cx="1218337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14257" y="2371692"/>
            <a:ext cx="1218337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14257" y="4308480"/>
            <a:ext cx="1218337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72354" y="3053330"/>
            <a:ext cx="1193932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호출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42141" y="2148840"/>
            <a:ext cx="1120201" cy="3749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할당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0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1843</Words>
  <Application>Microsoft Office PowerPoint</Application>
  <PresentationFormat>와이드스크린</PresentationFormat>
  <Paragraphs>386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-apple-system</vt:lpstr>
      <vt:lpstr>맑은 고딕</vt:lpstr>
      <vt:lpstr>Arial</vt:lpstr>
      <vt:lpstr>Office 테마</vt:lpstr>
      <vt:lpstr>분석/설계</vt:lpstr>
      <vt:lpstr>시나리오</vt:lpstr>
      <vt:lpstr>창업시기 조직구조 – Horizontal </vt:lpstr>
      <vt:lpstr>조직구조 – Vertical</vt:lpstr>
      <vt:lpstr>비기능적 요구사항</vt:lpstr>
      <vt:lpstr>이벤트스토밍 - Event</vt:lpstr>
      <vt:lpstr>이벤트스토밍 – 비적격 이벤트 제거</vt:lpstr>
      <vt:lpstr>이벤트스토밍 – Actor, Command</vt:lpstr>
      <vt:lpstr>이벤트스토밍 – Aggregate</vt:lpstr>
      <vt:lpstr>이벤트스토밍 – Bounded Context</vt:lpstr>
      <vt:lpstr>이벤트스토밍 – Policy (괄호 - 수행주체)</vt:lpstr>
      <vt:lpstr>이벤트스토밍 – Policy 를 수행주체로 이동</vt:lpstr>
      <vt:lpstr>PowerPoint 프레젠테이션</vt:lpstr>
      <vt:lpstr>시나리오 Coverage Check (1)</vt:lpstr>
      <vt:lpstr>시나리오 Coverage Check (2)</vt:lpstr>
      <vt:lpstr>시나리오 Coverage Check (3)</vt:lpstr>
      <vt:lpstr>PowerPoint 프레젠테이션</vt:lpstr>
      <vt:lpstr>헥사고날 아키텍처 </vt:lpstr>
      <vt:lpstr>시나리오 테스트 결과</vt:lpstr>
      <vt:lpstr>시나리오 테스트 결과(1/2)</vt:lpstr>
      <vt:lpstr>시나리오 테스트 결과(2/2)</vt:lpstr>
      <vt:lpstr>DDD의 적용</vt:lpstr>
      <vt:lpstr>Gateway 적용</vt:lpstr>
      <vt:lpstr>폴리글랏 퍼시스턴스 CQRS 를 위한 orderstatus 서비스만 DB를 구분하여 적용함. 인메모리 DB인 hsqldb 사용.</vt:lpstr>
      <vt:lpstr>동기식 호출 적용</vt:lpstr>
      <vt:lpstr>동기식 호출 적용 Order 호출을 받은 직후(@PostPersist) Management에서 Driver확인 요청하도록 처리. </vt:lpstr>
      <vt:lpstr>동기식 호출 적용 동기식 호출에서는 호출 시간에 따른 타임 커플링이 발생하며, 상태 관리 시스템이 장애가 나면 호출요청을 못 받는다는 것을 확인.</vt:lpstr>
      <vt:lpstr>동기식 호출 적용 driver 서버 내린 뒤 호출 결과</vt:lpstr>
      <vt:lpstr>비동기식 호출 적용 고객호출취소가 이루어진 후에 예약시스템으로 이를 알려주는 행위는 동기식이 아니라 비 동기식으로 처리함. 이를 위하여 고객호출신청 상태관리에 기록을 남긴 후에 곧바로 호출취소신청 되었다는 도메인 이벤트를 카프카로 송출한다(Publish)</vt:lpstr>
      <vt:lpstr>비동기식 호출 적용 호출관리 서비스에서는 호출취소신청 이벤트에 대해서 이를 수신하여 자신의 정책을 처리하도록 PolicyHandler 를 구현한다</vt:lpstr>
      <vt:lpstr>비동기식 호출 호출(order) 시스템은 호출관리(management)와 완전히 분리되어 있으며, 이벤트 수신에 따라 처리되기 때문에, 호출관리시스템이 잠시 내려간 상태라도 호출 신청을 받는데 문제가 없다.</vt:lpstr>
      <vt:lpstr>비동기식 호출 적용 고객호출취소가 이루어진 후에 호출관리 시스템으로 이를 알려주는 행위는 동기식이 아니라 비 동기식으로 처리하였다. 이를 위하여 고객호출신청 상태관리에 기록을 남긴 후에 곧바로 호출취소신청 되었다는 되었다는 도메인 이벤트를 카프카로 송출한다(Publish)</vt:lpstr>
      <vt:lpstr>CI/CD 설정</vt:lpstr>
      <vt:lpstr>CI/CD 설정</vt:lpstr>
      <vt:lpstr>ConfigMap 사용</vt:lpstr>
      <vt:lpstr>ConfigMap 사용</vt:lpstr>
      <vt:lpstr>ConfigMap 사용</vt:lpstr>
      <vt:lpstr>ConfigMap 사용</vt:lpstr>
      <vt:lpstr>무정지 재배포</vt:lpstr>
      <vt:lpstr>무정지 재배포</vt:lpstr>
      <vt:lpstr>무정지 재배포</vt:lpstr>
      <vt:lpstr>오토스케일 아웃</vt:lpstr>
      <vt:lpstr>오토스케일 아웃</vt:lpstr>
      <vt:lpstr>오토스케일 아웃</vt:lpstr>
      <vt:lpstr>오토스케일 아웃</vt:lpstr>
      <vt:lpstr>동기식 호출 / 서킷 브레이킹 / 장애격리</vt:lpstr>
      <vt:lpstr>동기식 호출 / 서킷 브레이킹 / 장애격리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SKCC</cp:lastModifiedBy>
  <cp:revision>113</cp:revision>
  <dcterms:created xsi:type="dcterms:W3CDTF">2020-04-17T09:21:25Z</dcterms:created>
  <dcterms:modified xsi:type="dcterms:W3CDTF">2020-10-26T12:41:14Z</dcterms:modified>
</cp:coreProperties>
</file>