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35"/>
  </p:notesMasterIdLst>
  <p:handoutMasterIdLst>
    <p:handoutMasterId r:id="rId36"/>
  </p:handoutMasterIdLst>
  <p:sldIdLst>
    <p:sldId id="256" r:id="rId2"/>
    <p:sldId id="385" r:id="rId3"/>
    <p:sldId id="393" r:id="rId4"/>
    <p:sldId id="394" r:id="rId5"/>
    <p:sldId id="500" r:id="rId6"/>
    <p:sldId id="402" r:id="rId7"/>
    <p:sldId id="460" r:id="rId8"/>
    <p:sldId id="405" r:id="rId9"/>
    <p:sldId id="406" r:id="rId10"/>
    <p:sldId id="461" r:id="rId11"/>
    <p:sldId id="457" r:id="rId12"/>
    <p:sldId id="505" r:id="rId13"/>
    <p:sldId id="415" r:id="rId14"/>
    <p:sldId id="501" r:id="rId15"/>
    <p:sldId id="416" r:id="rId16"/>
    <p:sldId id="417" r:id="rId17"/>
    <p:sldId id="418" r:id="rId18"/>
    <p:sldId id="419" r:id="rId19"/>
    <p:sldId id="502" r:id="rId20"/>
    <p:sldId id="423" r:id="rId21"/>
    <p:sldId id="424" r:id="rId22"/>
    <p:sldId id="425" r:id="rId23"/>
    <p:sldId id="503" r:id="rId24"/>
    <p:sldId id="427" r:id="rId25"/>
    <p:sldId id="462" r:id="rId26"/>
    <p:sldId id="429" r:id="rId27"/>
    <p:sldId id="430" r:id="rId28"/>
    <p:sldId id="447" r:id="rId29"/>
    <p:sldId id="431" r:id="rId30"/>
    <p:sldId id="432" r:id="rId31"/>
    <p:sldId id="433" r:id="rId32"/>
    <p:sldId id="434" r:id="rId33"/>
    <p:sldId id="504" r:id="rId34"/>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41" autoAdjust="0"/>
    <p:restoredTop sz="59254" autoAdjust="0"/>
  </p:normalViewPr>
  <p:slideViewPr>
    <p:cSldViewPr snapToGrid="0">
      <p:cViewPr varScale="1">
        <p:scale>
          <a:sx n="44" d="100"/>
          <a:sy n="44" d="100"/>
        </p:scale>
        <p:origin x="-662" y="-72"/>
      </p:cViewPr>
      <p:guideLst>
        <p:guide orient="horz" pos="2160"/>
        <p:guide pos="2880"/>
      </p:guideLst>
    </p:cSldViewPr>
  </p:slideViewPr>
  <p:outlineViewPr>
    <p:cViewPr>
      <p:scale>
        <a:sx n="33" d="100"/>
        <a:sy n="33" d="100"/>
      </p:scale>
      <p:origin x="0" y="-3888"/>
    </p:cViewPr>
  </p:outlineViewPr>
  <p:notesTextViewPr>
    <p:cViewPr>
      <p:scale>
        <a:sx n="1" d="1"/>
        <a:sy n="1" d="1"/>
      </p:scale>
      <p:origin x="0" y="0"/>
    </p:cViewPr>
  </p:notesTextViewPr>
  <p:sorterViewPr>
    <p:cViewPr>
      <p:scale>
        <a:sx n="66" d="100"/>
        <a:sy n="66" d="100"/>
      </p:scale>
      <p:origin x="0" y="0"/>
    </p:cViewPr>
  </p:sorterViewPr>
  <p:notesViewPr>
    <p:cSldViewPr snapToGrid="0">
      <p:cViewPr>
        <p:scale>
          <a:sx n="90" d="100"/>
          <a:sy n="90" d="100"/>
        </p:scale>
        <p:origin x="-269" y="3523"/>
      </p:cViewPr>
      <p:guideLst>
        <p:guide orient="horz" pos="2928"/>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6434"/>
          </a:xfrm>
          <a:prstGeom prst="rect">
            <a:avLst/>
          </a:prstGeom>
        </p:spPr>
        <p:txBody>
          <a:bodyPr vert="horz" lIns="91440" tIns="45720" rIns="91440" bIns="45720" rtlCol="0"/>
          <a:lstStyle>
            <a:lvl1pPr algn="r">
              <a:defRPr sz="1200"/>
            </a:lvl1pPr>
          </a:lstStyle>
          <a:p>
            <a:fld id="{5BA7E9EE-B015-4044-B0F5-C4EAB836A14B}" type="datetimeFigureOut">
              <a:rPr lang="en-US" smtClean="0"/>
              <a:pPr/>
              <a:t>1/10/2015</a:t>
            </a:fld>
            <a:endParaRPr lang="en-US"/>
          </a:p>
        </p:txBody>
      </p:sp>
      <p:sp>
        <p:nvSpPr>
          <p:cNvPr id="4" name="Footer Placeholder 3"/>
          <p:cNvSpPr>
            <a:spLocks noGrp="1"/>
          </p:cNvSpPr>
          <p:nvPr>
            <p:ph type="ftr" sz="quarter" idx="2"/>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6433"/>
          </a:xfrm>
          <a:prstGeom prst="rect">
            <a:avLst/>
          </a:prstGeom>
        </p:spPr>
        <p:txBody>
          <a:bodyPr vert="horz" lIns="91440" tIns="45720" rIns="91440" bIns="45720" rtlCol="0" anchor="b"/>
          <a:lstStyle>
            <a:lvl1pPr algn="r">
              <a:defRPr sz="1200"/>
            </a:lvl1pPr>
          </a:lstStyle>
          <a:p>
            <a:fld id="{D2C0A8F7-7ACF-48CB-8D6C-86A00A4367D4}" type="slidenum">
              <a:rPr lang="en-US" smtClean="0"/>
              <a:pPr/>
              <a:t>‹#›</a:t>
            </a:fld>
            <a:endParaRPr lang="en-US"/>
          </a:p>
        </p:txBody>
      </p:sp>
    </p:spTree>
    <p:extLst>
      <p:ext uri="{BB962C8B-B14F-4D97-AF65-F5344CB8AC3E}">
        <p14:creationId xmlns:p14="http://schemas.microsoft.com/office/powerpoint/2010/main" xmlns="" val="10098124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434"/>
          </a:xfrm>
          <a:prstGeom prst="rect">
            <a:avLst/>
          </a:prstGeom>
        </p:spPr>
        <p:txBody>
          <a:bodyPr vert="horz" lIns="91440" tIns="45720" rIns="91440" bIns="45720" rtlCol="0"/>
          <a:lstStyle>
            <a:lvl1pPr algn="r">
              <a:defRPr sz="1200"/>
            </a:lvl1pPr>
          </a:lstStyle>
          <a:p>
            <a:fld id="{F1A22EAE-514B-4448-9B71-378002D1E78D}" type="datetimeFigureOut">
              <a:rPr lang="en-US" smtClean="0"/>
              <a:pPr/>
              <a:t>1/10/2015</a:t>
            </a:fld>
            <a:endParaRPr lang="en-US"/>
          </a:p>
        </p:txBody>
      </p:sp>
      <p:sp>
        <p:nvSpPr>
          <p:cNvPr id="4" name="Slide Image Placeholder 3"/>
          <p:cNvSpPr>
            <a:spLocks noGrp="1" noRot="1" noChangeAspect="1"/>
          </p:cNvSpPr>
          <p:nvPr>
            <p:ph type="sldImg" idx="2"/>
          </p:nvPr>
        </p:nvSpPr>
        <p:spPr>
          <a:xfrm>
            <a:off x="13382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6433"/>
          </a:xfrm>
          <a:prstGeom prst="rect">
            <a:avLst/>
          </a:prstGeom>
        </p:spPr>
        <p:txBody>
          <a:bodyPr vert="horz" lIns="91440" tIns="45720" rIns="91440" bIns="45720" rtlCol="0" anchor="b"/>
          <a:lstStyle>
            <a:lvl1pPr algn="r">
              <a:defRPr sz="1200"/>
            </a:lvl1pPr>
          </a:lstStyle>
          <a:p>
            <a:fld id="{832D6C36-E5E0-4788-AAED-F53879FCABCE}" type="slidenum">
              <a:rPr lang="en-US" smtClean="0"/>
              <a:pPr/>
              <a:t>‹#›</a:t>
            </a:fld>
            <a:endParaRPr lang="en-US"/>
          </a:p>
        </p:txBody>
      </p:sp>
    </p:spTree>
    <p:extLst>
      <p:ext uri="{BB962C8B-B14F-4D97-AF65-F5344CB8AC3E}">
        <p14:creationId xmlns:p14="http://schemas.microsoft.com/office/powerpoint/2010/main" xmlns="" val="2520353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en:GNU_Free_Documentation_License"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commons.wikimedia.org/wiki/Commons:GNU_Free_Documentation_License_1.2" TargetMode="External"/><Relationship Id="rId4" Type="http://schemas.openxmlformats.org/officeDocument/2006/relationships/hyperlink" Target="http://en.wikipedia.org/wiki/en:Free_Software_Foundation"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Suggested script/ verbal description</a:t>
            </a:r>
            <a:r>
              <a:rPr lang="en-US" sz="1200" kern="1200" dirty="0" smtClean="0">
                <a:solidFill>
                  <a:schemeClr val="tx1"/>
                </a:solidFill>
                <a:effectLst/>
                <a:latin typeface="+mn-lt"/>
                <a:ea typeface="+mn-ea"/>
                <a:cs typeface="+mn-cs"/>
              </a:rPr>
              <a:t>: Welcome! When thinking about a given person’s successes or failures in life, we can assume that those outcomes are probably due to a combination of internal factors (a person’s own motivation and hard work) and external factors (such as the conditions under which one is born, the social support that a person receives, or the ways in which the policies, rules, and reward structures of a society affect that person). Today we are going to start our class discussion with an activity that examines the relative balance between free choice and external factors in determining our outcomes in life.</a:t>
            </a:r>
          </a:p>
          <a:p>
            <a:endParaRPr lang="en-US" dirty="0" smtClean="0"/>
          </a:p>
          <a:p>
            <a:r>
              <a:rPr lang="en-US" b="1" dirty="0" smtClean="0"/>
              <a:t>Image from</a:t>
            </a:r>
            <a:r>
              <a:rPr lang="en-US" dirty="0" smtClean="0"/>
              <a:t>:</a:t>
            </a:r>
            <a:r>
              <a:rPr lang="en-US" baseline="0" dirty="0" smtClean="0"/>
              <a:t> https://openclipart.org/detail/188471/people---pessoas-by-leandrosciola-188471</a:t>
            </a:r>
            <a:endParaRPr lang="en-US" dirty="0"/>
          </a:p>
        </p:txBody>
      </p:sp>
      <p:sp>
        <p:nvSpPr>
          <p:cNvPr id="4" name="Slide Number Placeholder 3"/>
          <p:cNvSpPr>
            <a:spLocks noGrp="1"/>
          </p:cNvSpPr>
          <p:nvPr>
            <p:ph type="sldNum" sz="quarter" idx="10"/>
          </p:nvPr>
        </p:nvSpPr>
        <p:spPr/>
        <p:txBody>
          <a:bodyPr/>
          <a:lstStyle/>
          <a:p>
            <a:fld id="{832D6C36-E5E0-4788-AAED-F53879FCABCE}" type="slidenum">
              <a:rPr lang="en-US" smtClean="0"/>
              <a:pPr/>
              <a:t>1</a:t>
            </a:fld>
            <a:endParaRPr lang="en-US"/>
          </a:p>
        </p:txBody>
      </p:sp>
    </p:spTree>
    <p:extLst>
      <p:ext uri="{BB962C8B-B14F-4D97-AF65-F5344CB8AC3E}">
        <p14:creationId xmlns:p14="http://schemas.microsoft.com/office/powerpoint/2010/main" xmlns="" val="15343432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Suggested script/ verbal description</a:t>
            </a:r>
            <a:r>
              <a:rPr lang="en-US" sz="1200" kern="1200" dirty="0" smtClean="0">
                <a:solidFill>
                  <a:schemeClr val="tx1"/>
                </a:solidFill>
                <a:effectLst/>
                <a:latin typeface="+mn-lt"/>
                <a:ea typeface="+mn-ea"/>
                <a:cs typeface="+mn-cs"/>
              </a:rPr>
              <a:t>: Sometimes people use up so much of their</a:t>
            </a:r>
            <a:r>
              <a:rPr lang="en-US" sz="1200" kern="1200" baseline="0" dirty="0" smtClean="0">
                <a:solidFill>
                  <a:schemeClr val="tx1"/>
                </a:solidFill>
                <a:effectLst/>
                <a:latin typeface="+mn-lt"/>
                <a:ea typeface="+mn-ea"/>
                <a:cs typeface="+mn-cs"/>
              </a:rPr>
              <a:t> health and wellness pursuing other goals, or they had so little health and wellness to begin with, that a major stressor, illness, or injury ends up using up all of the positive wellness that a person has remaining. In these cases people might develop chronic illness or mental health issues. If, at any point in the game, you experience negative wellness credits (that is, you have lost more wellness credits than you have acquired), you will need to reflect that deficit in the illness box. Any future gains in wellness must first be used to eliminate illness. Only once all of the illness credits are gone can your character begin to benefit from wellness credits again. There is no limitation on the amount of illness (that is negative wellness) credits that can be accumulated. However, you should know that at the end of the game any remaining illness credits will count against your point total in the game.</a:t>
            </a:r>
            <a:endParaRPr lang="en-US" dirty="0"/>
          </a:p>
        </p:txBody>
      </p:sp>
      <p:sp>
        <p:nvSpPr>
          <p:cNvPr id="4" name="Slide Number Placeholder 3"/>
          <p:cNvSpPr>
            <a:spLocks noGrp="1"/>
          </p:cNvSpPr>
          <p:nvPr>
            <p:ph type="sldNum" sz="quarter" idx="10"/>
          </p:nvPr>
        </p:nvSpPr>
        <p:spPr/>
        <p:txBody>
          <a:bodyPr/>
          <a:lstStyle/>
          <a:p>
            <a:fld id="{832D6C36-E5E0-4788-AAED-F53879FCABCE}" type="slidenum">
              <a:rPr lang="en-US" smtClean="0"/>
              <a:pPr/>
              <a:t>10</a:t>
            </a:fld>
            <a:endParaRPr lang="en-US"/>
          </a:p>
        </p:txBody>
      </p:sp>
    </p:spTree>
    <p:extLst>
      <p:ext uri="{BB962C8B-B14F-4D97-AF65-F5344CB8AC3E}">
        <p14:creationId xmlns:p14="http://schemas.microsoft.com/office/powerpoint/2010/main" xmlns="" val="96849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Suggested script/ verbal description</a:t>
            </a:r>
            <a:r>
              <a:rPr lang="en-US" sz="1200" kern="1200" dirty="0" smtClean="0">
                <a:solidFill>
                  <a:schemeClr val="tx1"/>
                </a:solidFill>
                <a:effectLst/>
                <a:latin typeface="+mn-lt"/>
                <a:ea typeface="+mn-ea"/>
                <a:cs typeface="+mn-cs"/>
              </a:rPr>
              <a:t>: Your score card also contains information on whether or not you can vote and any social group memberships for which you might belong. These factors may influence</a:t>
            </a:r>
            <a:r>
              <a:rPr lang="en-US" sz="1200" kern="1200" baseline="0" dirty="0" smtClean="0">
                <a:solidFill>
                  <a:schemeClr val="tx1"/>
                </a:solidFill>
                <a:effectLst/>
                <a:latin typeface="+mn-lt"/>
                <a:ea typeface="+mn-ea"/>
                <a:cs typeface="+mn-cs"/>
              </a:rPr>
              <a:t> the range of your choices within the game. Early in the game, you will also make choices that determine the neighborhood that your character will live in and the school that your character will attend. These decisions can be indicated in the spaces provided. At the end of the game, your character’s </a:t>
            </a:r>
            <a:r>
              <a:rPr lang="en-US" sz="1200" kern="1200" dirty="0" smtClean="0">
                <a:solidFill>
                  <a:schemeClr val="tx1"/>
                </a:solidFill>
                <a:effectLst/>
                <a:latin typeface="+mn-lt"/>
                <a:ea typeface="+mn-ea"/>
                <a:cs typeface="+mn-cs"/>
              </a:rPr>
              <a:t>accumulated resources will be converted into points. These</a:t>
            </a:r>
            <a:r>
              <a:rPr lang="en-US" sz="1200" kern="1200" baseline="0" dirty="0" smtClean="0">
                <a:solidFill>
                  <a:schemeClr val="tx1"/>
                </a:solidFill>
                <a:effectLst/>
                <a:latin typeface="+mn-lt"/>
                <a:ea typeface="+mn-ea"/>
                <a:cs typeface="+mn-cs"/>
              </a:rPr>
              <a:t> points will be reflected in the spot on your game sheet labeled “</a:t>
            </a:r>
            <a:r>
              <a:rPr lang="en-US" sz="1200" kern="1200" baseline="0" dirty="0" smtClean="0">
                <a:solidFill>
                  <a:schemeClr val="tx1"/>
                </a:solidFill>
                <a:effectLst/>
                <a:latin typeface="+mn-lt"/>
                <a:ea typeface="+mn-ea"/>
                <a:cs typeface="+mn-cs"/>
              </a:rPr>
              <a:t>Total.” </a:t>
            </a:r>
            <a:r>
              <a:rPr lang="en-US" sz="1200" kern="1200" baseline="0" dirty="0" smtClean="0">
                <a:solidFill>
                  <a:schemeClr val="tx1"/>
                </a:solidFill>
                <a:effectLst/>
                <a:latin typeface="+mn-lt"/>
                <a:ea typeface="+mn-ea"/>
                <a:cs typeface="+mn-cs"/>
              </a:rPr>
              <a:t>More information on the point conversion will be provided at the end of the activity. </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 know that this is a lot of information to take in at once! We will take it slowly at first, giving you a reasonable amount of time to make each choice and update your game board accordingly. Still, it is important for you to pay attention. If you lose track of your resources, you may end up spending money or bonuses that you do not have, making decisions based on the wrong information, or using wellness or experience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credits that are not yours to use. Doing so could lead to missed opportunities and lost points at the end of the game. It is important that you pay attention</a:t>
            </a:r>
            <a:r>
              <a:rPr lang="en-US" sz="1200" kern="1200" baseline="0" dirty="0" smtClean="0">
                <a:solidFill>
                  <a:schemeClr val="tx1"/>
                </a:solidFill>
                <a:effectLst/>
                <a:latin typeface="+mn-lt"/>
                <a:ea typeface="+mn-ea"/>
                <a:cs typeface="+mn-cs"/>
              </a:rPr>
              <a:t> and stay engaged throughout the activity.</a:t>
            </a:r>
            <a:endParaRPr lang="en-US" sz="1200" kern="1200" dirty="0" smtClean="0">
              <a:solidFill>
                <a:schemeClr val="tx1"/>
              </a:solidFill>
              <a:effectLst/>
              <a:latin typeface="+mn-lt"/>
              <a:ea typeface="+mn-ea"/>
              <a:cs typeface="+mn-cs"/>
            </a:endParaRPr>
          </a:p>
          <a:p>
            <a:r>
              <a:rPr lang="en-US" sz="1200" b="0" kern="1200" dirty="0" smtClean="0">
                <a:solidFill>
                  <a:schemeClr val="tx1"/>
                </a:solidFill>
                <a:effectLst/>
                <a:latin typeface="+mn-lt"/>
                <a:ea typeface="+mn-ea"/>
                <a:cs typeface="+mn-cs"/>
              </a:rPr>
              <a:t> </a:t>
            </a:r>
          </a:p>
          <a:p>
            <a:r>
              <a:rPr lang="en-US" sz="1200" b="0" kern="1200" dirty="0" smtClean="0">
                <a:solidFill>
                  <a:schemeClr val="tx1"/>
                </a:solidFill>
                <a:effectLst/>
                <a:latin typeface="+mn-lt"/>
                <a:ea typeface="+mn-ea"/>
                <a:cs typeface="+mn-cs"/>
              </a:rPr>
              <a:t>Before we start to play, I have one final tip: The choices that you make early in the game can have a profound impact on the choices available to you later in the game. Make your decisions wisely and with an eye for the future!</a:t>
            </a:r>
            <a:r>
              <a:rPr lang="en-US" sz="1200" b="0" kern="1200" baseline="0" dirty="0" smtClean="0">
                <a:solidFill>
                  <a:schemeClr val="tx1"/>
                </a:solidFill>
                <a:effectLst/>
                <a:latin typeface="+mn-lt"/>
                <a:ea typeface="+mn-ea"/>
                <a:cs typeface="+mn-cs"/>
              </a:rPr>
              <a:t> Good luck!</a:t>
            </a:r>
            <a:endParaRPr lang="en-US" b="0" dirty="0"/>
          </a:p>
        </p:txBody>
      </p:sp>
      <p:sp>
        <p:nvSpPr>
          <p:cNvPr id="4" name="Slide Number Placeholder 3"/>
          <p:cNvSpPr>
            <a:spLocks noGrp="1"/>
          </p:cNvSpPr>
          <p:nvPr>
            <p:ph type="sldNum" sz="quarter" idx="10"/>
          </p:nvPr>
        </p:nvSpPr>
        <p:spPr/>
        <p:txBody>
          <a:bodyPr/>
          <a:lstStyle/>
          <a:p>
            <a:fld id="{832D6C36-E5E0-4788-AAED-F53879FCABCE}" type="slidenum">
              <a:rPr lang="en-US" smtClean="0"/>
              <a:pPr/>
              <a:t>11</a:t>
            </a:fld>
            <a:endParaRPr lang="en-US"/>
          </a:p>
        </p:txBody>
      </p:sp>
    </p:spTree>
    <p:extLst>
      <p:ext uri="{BB962C8B-B14F-4D97-AF65-F5344CB8AC3E}">
        <p14:creationId xmlns:p14="http://schemas.microsoft.com/office/powerpoint/2010/main" xmlns="" val="643507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Suggested script/ verbal description</a:t>
            </a:r>
            <a:r>
              <a:rPr lang="en-US" sz="1200" kern="1200" dirty="0" smtClean="0">
                <a:solidFill>
                  <a:schemeClr val="tx1"/>
                </a:solidFill>
                <a:effectLst/>
                <a:latin typeface="+mn-lt"/>
                <a:ea typeface="+mn-ea"/>
                <a:cs typeface="+mn-cs"/>
              </a:rPr>
              <a:t>: </a:t>
            </a:r>
            <a:r>
              <a:rPr lang="en-US" dirty="0" smtClean="0"/>
              <a:t>Your character is associated with one or more social groups. These groups represent various social categories related to race (V, W, and Q), gender (V, W, M, N), sexual orientation (V, W, P), and ability/disability (V, W, S). The exact nature of these codes will be explained at the end of the game. </a:t>
            </a:r>
            <a:r>
              <a:rPr lang="en-US" smtClean="0"/>
              <a:t>In the meantime, you will want to pay attention to the letters printed in the Social Groups box when making certain decisions within the game.</a:t>
            </a:r>
          </a:p>
        </p:txBody>
      </p:sp>
      <p:sp>
        <p:nvSpPr>
          <p:cNvPr id="4" name="Slide Number Placeholder 3"/>
          <p:cNvSpPr>
            <a:spLocks noGrp="1"/>
          </p:cNvSpPr>
          <p:nvPr>
            <p:ph type="sldNum" sz="quarter" idx="10"/>
          </p:nvPr>
        </p:nvSpPr>
        <p:spPr/>
        <p:txBody>
          <a:bodyPr/>
          <a:lstStyle/>
          <a:p>
            <a:fld id="{832D6C36-E5E0-4788-AAED-F53879FCABCE}" type="slidenum">
              <a:rPr lang="en-US" smtClean="0"/>
              <a:pPr/>
              <a:t>12</a:t>
            </a:fld>
            <a:endParaRPr lang="en-US"/>
          </a:p>
        </p:txBody>
      </p:sp>
    </p:spTree>
    <p:extLst>
      <p:ext uri="{BB962C8B-B14F-4D97-AF65-F5344CB8AC3E}">
        <p14:creationId xmlns:p14="http://schemas.microsoft.com/office/powerpoint/2010/main" xmlns="" val="2060113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Suggested script/ verbal description</a:t>
            </a:r>
            <a:r>
              <a:rPr lang="en-US" sz="1200" kern="1200" dirty="0" smtClean="0">
                <a:solidFill>
                  <a:schemeClr val="tx1"/>
                </a:solidFill>
                <a:effectLst/>
                <a:latin typeface="+mn-lt"/>
                <a:ea typeface="+mn-ea"/>
                <a:cs typeface="+mn-cs"/>
              </a:rPr>
              <a:t>: </a:t>
            </a:r>
            <a:r>
              <a:rPr lang="en-US" dirty="0" smtClean="0"/>
              <a:t>Let’s get started! Your character needs a place to live</a:t>
            </a:r>
            <a:r>
              <a:rPr lang="en-US" baseline="0" dirty="0" smtClean="0"/>
              <a:t>. There are five choices displayed on the board. In a moment, I will read each choice. Based on your available resources - and your specific goals and strategies for the game - you should make the choice that you think makes the most sense for your character. Once you have made a choice you will need </a:t>
            </a:r>
            <a:r>
              <a:rPr lang="en-US" baseline="0" dirty="0" smtClean="0"/>
              <a:t>to </a:t>
            </a:r>
            <a:endParaRPr lang="en-US" baseline="0" dirty="0" smtClean="0"/>
          </a:p>
          <a:p>
            <a:pPr marL="228600" indent="-228600">
              <a:buAutoNum type="arabicPeriod"/>
            </a:pPr>
            <a:r>
              <a:rPr lang="en-US" baseline="0" dirty="0" smtClean="0"/>
              <a:t>Indicate your neighborhood choice (A, B, C, D, or E) on your score sheet in the “Neighborhood” box.** </a:t>
            </a:r>
          </a:p>
          <a:p>
            <a:pPr marL="228600" indent="-228600">
              <a:buAutoNum type="arabicPeriod"/>
            </a:pPr>
            <a:r>
              <a:rPr lang="en-US" baseline="0" dirty="0" smtClean="0"/>
              <a:t>Cross off the relevant number of money boxes. If you need to borrow money, you will need to draw the appropriate debt boxes, along with the interest penalties. For example, if you borrow 8 money boxes (which falls within the 1-9 category), you need to draw the 8 debt boxes borrowed plus an additional debt box for the interest (for a total of 9 debt boxes). If you borrow 11 money boxes (which falls within the 10-18 category), you need to draw the 11 debt boxes borrowed plus an additional two debt boxes for the interest (for a total of 13 debt boxes).</a:t>
            </a:r>
          </a:p>
          <a:p>
            <a:pPr marL="228600" indent="-228600">
              <a:buAutoNum type="arabicPeriod"/>
            </a:pPr>
            <a:r>
              <a:rPr lang="en-US" baseline="0" dirty="0" smtClean="0"/>
              <a:t>Draw the number of wellness credits gained (if applicable) in the wellness section of your score sheet.</a:t>
            </a:r>
          </a:p>
          <a:p>
            <a:endParaRPr lang="en-US" baseline="0" dirty="0" smtClean="0"/>
          </a:p>
          <a:p>
            <a:r>
              <a:rPr lang="en-US" baseline="0" dirty="0" smtClean="0"/>
              <a:t>Okay, your neighborhood choices are as follows:</a:t>
            </a:r>
          </a:p>
          <a:p>
            <a:pPr marL="0" indent="0">
              <a:buNone/>
            </a:pPr>
            <a:r>
              <a:rPr lang="en-US" sz="1200" b="1" dirty="0" smtClean="0"/>
              <a:t>A</a:t>
            </a:r>
            <a:r>
              <a:rPr lang="en-US" sz="1200" dirty="0" smtClean="0"/>
              <a:t>: For 50 $</a:t>
            </a:r>
            <a:r>
              <a:rPr lang="en-US" sz="1200" dirty="0" smtClean="0">
                <a:sym typeface="Wingdings" panose="05000000000000000000" pitchFamily="2" charset="2"/>
              </a:rPr>
              <a:t></a:t>
            </a:r>
            <a:r>
              <a:rPr lang="en-US" sz="1200" dirty="0" smtClean="0"/>
              <a:t>s you can purchase a house in </a:t>
            </a:r>
            <a:r>
              <a:rPr lang="en-US" sz="1200" b="1" dirty="0" smtClean="0"/>
              <a:t>Neighborhood A,</a:t>
            </a:r>
            <a:r>
              <a:rPr lang="en-US" sz="1200" dirty="0" smtClean="0"/>
              <a:t> a gated community with great schools, nice parks, and private security. Gain </a:t>
            </a:r>
            <a:r>
              <a:rPr lang="en-US" sz="1200" b="1" dirty="0" smtClean="0"/>
              <a:t>4 wellness credits</a:t>
            </a:r>
            <a:r>
              <a:rPr lang="en-US" sz="1200" dirty="0" smtClean="0"/>
              <a:t> (</a:t>
            </a:r>
            <a:r>
              <a:rPr lang="en-US" sz="1200" dirty="0" smtClean="0">
                <a:sym typeface="Wingdings 3" panose="05040102010807070707" pitchFamily="18" charset="2"/>
              </a:rPr>
              <a:t></a:t>
            </a:r>
            <a:r>
              <a:rPr lang="en-US" sz="1200" dirty="0" smtClean="0"/>
              <a:t>). </a:t>
            </a:r>
          </a:p>
          <a:p>
            <a:pPr marL="0" indent="0">
              <a:buNone/>
            </a:pPr>
            <a:r>
              <a:rPr lang="en-US" sz="1200" b="1" dirty="0" smtClean="0"/>
              <a:t>B</a:t>
            </a:r>
            <a:r>
              <a:rPr lang="en-US" sz="1200" dirty="0" smtClean="0"/>
              <a:t>: For 30 $</a:t>
            </a:r>
            <a:r>
              <a:rPr lang="en-US" sz="1200" dirty="0" smtClean="0">
                <a:sym typeface="Wingdings" panose="05000000000000000000" pitchFamily="2" charset="2"/>
              </a:rPr>
              <a:t></a:t>
            </a:r>
            <a:r>
              <a:rPr lang="en-US" sz="1200" dirty="0" smtClean="0"/>
              <a:t>s you can purchase a house in </a:t>
            </a:r>
            <a:r>
              <a:rPr lang="en-US" sz="1200" b="1" dirty="0" smtClean="0"/>
              <a:t>Neighborhood B</a:t>
            </a:r>
            <a:r>
              <a:rPr lang="en-US" sz="1200" dirty="0" smtClean="0"/>
              <a:t> with great schools, nice parks, medical facility, and a nice recreation center. Gain </a:t>
            </a:r>
            <a:r>
              <a:rPr lang="en-US" sz="1200" b="1" dirty="0" smtClean="0"/>
              <a:t>3 wellness credits</a:t>
            </a:r>
            <a:r>
              <a:rPr lang="en-US" sz="1200" dirty="0" smtClean="0"/>
              <a:t> (</a:t>
            </a:r>
            <a:r>
              <a:rPr lang="en-US" sz="1200" dirty="0" smtClean="0">
                <a:sym typeface="Wingdings 3" panose="05040102010807070707" pitchFamily="18" charset="2"/>
              </a:rPr>
              <a:t></a:t>
            </a:r>
            <a:r>
              <a:rPr lang="en-US" sz="1200" dirty="0" smtClean="0"/>
              <a:t>). </a:t>
            </a:r>
          </a:p>
          <a:p>
            <a:pPr marL="0" indent="0">
              <a:buNone/>
            </a:pPr>
            <a:r>
              <a:rPr lang="en-US" sz="1200" b="1" dirty="0" smtClean="0"/>
              <a:t>C</a:t>
            </a:r>
            <a:r>
              <a:rPr lang="en-US" sz="1200" dirty="0" smtClean="0"/>
              <a:t>: For 20 $</a:t>
            </a:r>
            <a:r>
              <a:rPr lang="en-US" sz="1200" dirty="0" smtClean="0">
                <a:sym typeface="Wingdings" panose="05000000000000000000" pitchFamily="2" charset="2"/>
              </a:rPr>
              <a:t></a:t>
            </a:r>
            <a:r>
              <a:rPr lang="en-US" sz="1200" dirty="0" smtClean="0"/>
              <a:t>s you can rent or purchase an apartment or townhouse in </a:t>
            </a:r>
            <a:r>
              <a:rPr lang="en-US" sz="1200" b="1" dirty="0" smtClean="0"/>
              <a:t>Neighborhood C</a:t>
            </a:r>
            <a:r>
              <a:rPr lang="en-US" sz="1200" dirty="0" smtClean="0"/>
              <a:t>. OK schools, fun mix of people, good social life. Gain </a:t>
            </a:r>
            <a:r>
              <a:rPr lang="en-US" sz="1200" b="1" dirty="0" smtClean="0"/>
              <a:t>2 wellness credits</a:t>
            </a:r>
            <a:r>
              <a:rPr lang="en-US" sz="1200" dirty="0" smtClean="0"/>
              <a:t> (</a:t>
            </a:r>
            <a:r>
              <a:rPr lang="en-US" sz="1200" dirty="0" smtClean="0">
                <a:sym typeface="Wingdings 3" panose="05040102010807070707" pitchFamily="18" charset="2"/>
              </a:rPr>
              <a:t></a:t>
            </a:r>
            <a:r>
              <a:rPr lang="en-US" sz="1200" dirty="0" smtClean="0"/>
              <a:t>).</a:t>
            </a:r>
          </a:p>
          <a:p>
            <a:pPr marL="0" indent="0">
              <a:buNone/>
            </a:pPr>
            <a:r>
              <a:rPr lang="en-US" sz="1200" b="1" dirty="0" smtClean="0"/>
              <a:t>D</a:t>
            </a:r>
            <a:r>
              <a:rPr lang="en-US" sz="1200" dirty="0" smtClean="0"/>
              <a:t>: For 5 $</a:t>
            </a:r>
            <a:r>
              <a:rPr lang="en-US" sz="1200" dirty="0" smtClean="0">
                <a:sym typeface="Wingdings" panose="05000000000000000000" pitchFamily="2" charset="2"/>
              </a:rPr>
              <a:t></a:t>
            </a:r>
            <a:r>
              <a:rPr lang="en-US" sz="1200" dirty="0" smtClean="0"/>
              <a:t>s you can rent an apartment in </a:t>
            </a:r>
            <a:r>
              <a:rPr lang="en-US" sz="1200" b="1" dirty="0" smtClean="0"/>
              <a:t>Neighborhood D</a:t>
            </a:r>
            <a:r>
              <a:rPr lang="en-US" sz="1200" dirty="0" smtClean="0"/>
              <a:t> with OK schools, OK infrastructure, and relatively low levels of crime. Gain </a:t>
            </a:r>
            <a:r>
              <a:rPr lang="en-US" sz="1200" b="1" dirty="0" smtClean="0"/>
              <a:t>1 wellness credit</a:t>
            </a:r>
            <a:r>
              <a:rPr lang="en-US" sz="1200" dirty="0" smtClean="0"/>
              <a:t> (</a:t>
            </a:r>
            <a:r>
              <a:rPr lang="en-US" sz="1200" dirty="0" smtClean="0">
                <a:sym typeface="Wingdings 3" panose="05040102010807070707" pitchFamily="18" charset="2"/>
              </a:rPr>
              <a:t></a:t>
            </a:r>
            <a:r>
              <a:rPr lang="en-US" sz="1200" dirty="0" smtClean="0"/>
              <a:t>).</a:t>
            </a:r>
          </a:p>
          <a:p>
            <a:pPr marL="0" indent="0">
              <a:buNone/>
            </a:pPr>
            <a:r>
              <a:rPr lang="en-US" sz="1200" b="1" dirty="0" smtClean="0"/>
              <a:t>E</a:t>
            </a:r>
            <a:r>
              <a:rPr lang="en-US" sz="1200" dirty="0" smtClean="0"/>
              <a:t>: For $0 default to </a:t>
            </a:r>
            <a:r>
              <a:rPr lang="en-US" sz="1200" b="1" dirty="0" smtClean="0"/>
              <a:t>Neighborhood E</a:t>
            </a:r>
            <a:r>
              <a:rPr lang="en-US" sz="1200" dirty="0" smtClean="0"/>
              <a:t> with failing schools, poor infrastructure, unsafe conditions, and high levels of crime. Gain 0 wellness credits.</a:t>
            </a:r>
          </a:p>
          <a:p>
            <a:pPr marL="0" indent="0">
              <a:buNone/>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r>
              <a:rPr lang="en-US" i="1" baseline="0" dirty="0" smtClean="0"/>
              <a:t>Optional</a:t>
            </a:r>
            <a:r>
              <a:rPr lang="en-US" baseline="0" dirty="0" smtClean="0"/>
              <a:t>:  </a:t>
            </a:r>
            <a:r>
              <a:rPr lang="en-US" i="1" baseline="0" dirty="0" smtClean="0"/>
              <a:t>If you are using an in-class response system to collect students’ decisions, you will also want to provide directions on how students can “click in” their responses (A, B, C, D, or E). </a:t>
            </a:r>
            <a:endParaRPr lang="en-US" sz="1200" i="1" dirty="0" smtClean="0"/>
          </a:p>
        </p:txBody>
      </p:sp>
      <p:sp>
        <p:nvSpPr>
          <p:cNvPr id="4" name="Slide Number Placeholder 3"/>
          <p:cNvSpPr>
            <a:spLocks noGrp="1"/>
          </p:cNvSpPr>
          <p:nvPr>
            <p:ph type="sldNum" sz="quarter" idx="10"/>
          </p:nvPr>
        </p:nvSpPr>
        <p:spPr/>
        <p:txBody>
          <a:bodyPr/>
          <a:lstStyle/>
          <a:p>
            <a:fld id="{832D6C36-E5E0-4788-AAED-F53879FCABCE}" type="slidenum">
              <a:rPr lang="en-US" smtClean="0"/>
              <a:pPr/>
              <a:t>13</a:t>
            </a:fld>
            <a:endParaRPr lang="en-US"/>
          </a:p>
        </p:txBody>
      </p:sp>
    </p:spTree>
    <p:extLst>
      <p:ext uri="{BB962C8B-B14F-4D97-AF65-F5344CB8AC3E}">
        <p14:creationId xmlns:p14="http://schemas.microsoft.com/office/powerpoint/2010/main" xmlns="" val="3533283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Instructor note</a:t>
            </a:r>
            <a:r>
              <a:rPr lang="en-US" sz="1200" kern="120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You can use this illustration slide if people seem to be confused about how to use the score sheet for the neighborhood</a:t>
            </a:r>
            <a:r>
              <a:rPr lang="en-US" sz="1200" i="1" kern="1200" baseline="0" dirty="0" smtClean="0">
                <a:solidFill>
                  <a:schemeClr val="tx1"/>
                </a:solidFill>
                <a:effectLst/>
                <a:latin typeface="+mn-lt"/>
                <a:ea typeface="+mn-ea"/>
                <a:cs typeface="+mn-cs"/>
              </a:rPr>
              <a:t> decision. If everyone seems to “get it”, then this slide can be skipped.</a:t>
            </a:r>
          </a:p>
          <a:p>
            <a:endParaRPr lang="en-US" sz="1200" i="1"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Suggested script/ verbal description</a:t>
            </a:r>
            <a:r>
              <a:rPr lang="en-US" sz="1200" kern="1200" dirty="0" smtClean="0">
                <a:solidFill>
                  <a:schemeClr val="tx1"/>
                </a:solidFill>
                <a:effectLst/>
                <a:latin typeface="+mn-lt"/>
                <a:ea typeface="+mn-ea"/>
                <a:cs typeface="+mn-cs"/>
              </a:rPr>
              <a:t>: Let’s say that you have</a:t>
            </a:r>
            <a:r>
              <a:rPr lang="en-US" sz="1200" kern="1200" baseline="0" dirty="0" smtClean="0">
                <a:solidFill>
                  <a:schemeClr val="tx1"/>
                </a:solidFill>
                <a:effectLst/>
                <a:latin typeface="+mn-lt"/>
                <a:ea typeface="+mn-ea"/>
                <a:cs typeface="+mn-cs"/>
              </a:rPr>
              <a:t> 30 money credits (which is true with the example on the left) and you want to choose Neighborhood C. Housing in neighborhood C costs 20 money credits, so you </a:t>
            </a:r>
            <a:r>
              <a:rPr lang="en-US" sz="1200" baseline="0" dirty="0" smtClean="0"/>
              <a:t>would simply cross off 20 money credits. You would indicate your neighborhood choice by writing “C” as the neighborhood and you would also draw two triangles in the wellness box to indicate your wellness gains.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1"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baseline="0" dirty="0" smtClean="0">
                <a:solidFill>
                  <a:schemeClr val="tx1"/>
                </a:solidFill>
                <a:effectLst/>
                <a:latin typeface="+mn-lt"/>
                <a:ea typeface="+mn-ea"/>
                <a:cs typeface="+mn-cs"/>
              </a:rPr>
              <a:t>On the other hand, let’s say you did not</a:t>
            </a:r>
            <a:r>
              <a:rPr lang="en-US" sz="1200" baseline="0" dirty="0" smtClean="0"/>
              <a:t> </a:t>
            </a:r>
            <a:r>
              <a:rPr lang="en-US" sz="1200" dirty="0" smtClean="0"/>
              <a:t>have enough</a:t>
            </a:r>
            <a:r>
              <a:rPr lang="en-US" sz="1200" baseline="0" dirty="0" smtClean="0"/>
              <a:t> money credits to afford Neighborhood C (which is the case with the example on the right). One option would be to choose a neighborhood that you can afford. Another option is to borrow money. </a:t>
            </a:r>
            <a:r>
              <a:rPr lang="en-US" sz="1200" i="1" baseline="0" dirty="0" smtClean="0"/>
              <a:t> </a:t>
            </a:r>
            <a:r>
              <a:rPr lang="en-US" sz="1200" i="0" baseline="0" dirty="0" smtClean="0"/>
              <a:t>For example, if Neighborhood C costs 20 money credits, and you only have 10, you </a:t>
            </a:r>
            <a:r>
              <a:rPr lang="en-US" sz="1200" baseline="0" dirty="0" smtClean="0"/>
              <a:t>would cross off the 10 money boxes that you had and then you would borrow the rest. In this case, you have to borrow 10 money credits. Because a loan of 10 money credits is associated with 2 interest penalties, you would have to draw 12 debt boxes: 10 for the loan and two for the interest. You could then indicate Neighborhood “C” as your neighborhood and draw two triangles to indicate your gain in wellness.</a:t>
            </a:r>
          </a:p>
          <a:p>
            <a:endParaRPr lang="en-US" sz="1200" baseline="0" dirty="0" smtClean="0"/>
          </a:p>
          <a:p>
            <a:r>
              <a:rPr lang="en-US" sz="1200" baseline="0" dirty="0" smtClean="0"/>
              <a:t>Please note that you can only borrow up to 18 money boxes, as the 18 money boxes + 2 interest penalties would bring you to the maximum level of debt allowed. If you cannot afford a particular neighborhood within this loan range, you will have to choose housing in a neighborhood with more affordable options. </a:t>
            </a:r>
          </a:p>
          <a:p>
            <a:endParaRPr lang="en-US" sz="1200" baseline="0" dirty="0" smtClean="0"/>
          </a:p>
          <a:p>
            <a:r>
              <a:rPr lang="en-US" sz="1200" baseline="0" dirty="0" smtClean="0"/>
              <a:t>As you make your </a:t>
            </a:r>
            <a:r>
              <a:rPr lang="en-US" sz="1200" baseline="0" dirty="0" smtClean="0"/>
              <a:t>decision, </a:t>
            </a:r>
            <a:r>
              <a:rPr lang="en-US" sz="1200" baseline="0" dirty="0" smtClean="0"/>
              <a:t>do not forget to (1) Write your neighborhood choice in the neighborhood box, (2) cross out the relevant number of money boxes and add loan boxes, as applicable, and (3) draw the applicable number of triangles to represent your wellness gain(s), if applicable.</a:t>
            </a:r>
          </a:p>
        </p:txBody>
      </p:sp>
      <p:sp>
        <p:nvSpPr>
          <p:cNvPr id="4" name="Slide Number Placeholder 3"/>
          <p:cNvSpPr>
            <a:spLocks noGrp="1"/>
          </p:cNvSpPr>
          <p:nvPr>
            <p:ph type="sldNum" sz="quarter" idx="10"/>
          </p:nvPr>
        </p:nvSpPr>
        <p:spPr/>
        <p:txBody>
          <a:bodyPr/>
          <a:lstStyle/>
          <a:p>
            <a:fld id="{832D6C36-E5E0-4788-AAED-F53879FCABCE}" type="slidenum">
              <a:rPr lang="en-US" smtClean="0"/>
              <a:pPr/>
              <a:t>14</a:t>
            </a:fld>
            <a:endParaRPr lang="en-US"/>
          </a:p>
        </p:txBody>
      </p:sp>
    </p:spTree>
    <p:extLst>
      <p:ext uri="{BB962C8B-B14F-4D97-AF65-F5344CB8AC3E}">
        <p14:creationId xmlns:p14="http://schemas.microsoft.com/office/powerpoint/2010/main" xmlns="" val="3533283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Suggested script/ verbal description</a:t>
            </a:r>
            <a:r>
              <a:rPr lang="en-US" sz="1200" kern="1200" dirty="0" smtClean="0">
                <a:solidFill>
                  <a:schemeClr val="tx1"/>
                </a:solidFill>
                <a:effectLst/>
                <a:latin typeface="+mn-lt"/>
                <a:ea typeface="+mn-ea"/>
                <a:cs typeface="+mn-cs"/>
              </a:rPr>
              <a:t>: Great! Now that we have had some practice using the decision card, we can move on to our next</a:t>
            </a:r>
            <a:r>
              <a:rPr lang="en-US" sz="1200" kern="1200" baseline="0" dirty="0" smtClean="0">
                <a:solidFill>
                  <a:schemeClr val="tx1"/>
                </a:solidFill>
                <a:effectLst/>
                <a:latin typeface="+mn-lt"/>
                <a:ea typeface="+mn-ea"/>
                <a:cs typeface="+mn-cs"/>
              </a:rPr>
              <a:t> choice. </a:t>
            </a:r>
            <a:r>
              <a:rPr lang="en-US" sz="1200" dirty="0" smtClean="0"/>
              <a:t>Your assigned school district depends on your neighborhood and is indicated with a check mark. For example, if you live in Neighborhood A, your default school is School A. You can attend that school for free. Likewise, those living</a:t>
            </a:r>
            <a:r>
              <a:rPr lang="en-US" sz="1200" baseline="0" dirty="0" smtClean="0"/>
              <a:t> in neighborhood “B” can attend school “B” for free. Those living in neighborhood “C” can attend school “C” for free and so 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Each school is associated with a gain in experience credits, indicated in the column labeled “gains”. For example, School E, associated with Neighborhood “E” is associated with a gain of “0” experience credits. School “A”, associated with neighborhood “A” is associated with a gain of 4 experience credits.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If you do not like your neighborhood default school, you can opt into a different school in one of two ways. One option is that you can pay private tuition to attend a another school. For example, to attend Private School A (associated with 4 experience credits), you would pay a private tuition of 20 money credits. If you wanted to attend private school C (associated with 2 experience credits), you would pay a tuition of 5 money credits. Loans can be used to help pay private tuition, but interest penalties apply.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 other option for switching schools is to use your bonus credits to advocate for your character to be enrolled in a special program in another school. Special programs might include “school choice” options, “gifted programs”, or other specialty programs. For example, if you wish to enroll your character in a special program at school B (associated with three experience credits), you can do so by using three bonus credits to advocate for a spot. Or, you can enroll your character in a special program at School D (associated with one experience credit) by using one bonus credit. </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Please</a:t>
            </a:r>
            <a:r>
              <a:rPr lang="en-US" sz="1200" baseline="0" dirty="0" smtClean="0"/>
              <a:t> indicate your school choice on the score card under “School”. Also, make sure to draw in your experience credits (if applicable). You can choose what symbol you want to represent your experience, but I recommend drawing a “star”, as it will be like giving your character a gold star in achievement. =)</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832D6C36-E5E0-4788-AAED-F53879FCABCE}" type="slidenum">
              <a:rPr lang="en-US" smtClean="0"/>
              <a:pPr/>
              <a:t>15</a:t>
            </a:fld>
            <a:endParaRPr lang="en-US"/>
          </a:p>
        </p:txBody>
      </p:sp>
    </p:spTree>
    <p:extLst>
      <p:ext uri="{BB962C8B-B14F-4D97-AF65-F5344CB8AC3E}">
        <p14:creationId xmlns:p14="http://schemas.microsoft.com/office/powerpoint/2010/main" xmlns="" val="1977915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Suggested script/ verbal description</a:t>
            </a:r>
            <a:r>
              <a:rPr lang="en-US" sz="1200" kern="1200" dirty="0" smtClean="0">
                <a:solidFill>
                  <a:srgbClr val="C00000"/>
                </a:solidFill>
                <a:effectLst/>
                <a:latin typeface="+mn-lt"/>
                <a:ea typeface="+mn-ea"/>
                <a:cs typeface="+mn-cs"/>
              </a:rPr>
              <a:t>: </a:t>
            </a:r>
            <a:r>
              <a:rPr lang="en-US" dirty="0" smtClean="0">
                <a:solidFill>
                  <a:schemeClr val="tx1"/>
                </a:solidFill>
              </a:rPr>
              <a:t>Now that you have a school, it is time to make friends. At the</a:t>
            </a:r>
            <a:r>
              <a:rPr lang="en-US" baseline="0" dirty="0" smtClean="0">
                <a:solidFill>
                  <a:schemeClr val="tx1"/>
                </a:solidFill>
              </a:rPr>
              <a:t> top of your score sheet is a box called “Social Group”. This box lists at least one (if not more) letters. If you are part of “Group V or W”, you easily meet people just like you. You can choose option A and gain 1 wellness credit without using any of your resources. If you have built up three or more existing wellness credits OR if you have three more existing experience credits, you can join a sports team and academic group. Again, you gain one wellness credit without the need to use any of your resources. (Please note that if you qualify for either of these options you do </a:t>
            </a:r>
            <a:r>
              <a:rPr lang="en-US" u="sng" baseline="0" dirty="0" smtClean="0">
                <a:solidFill>
                  <a:schemeClr val="tx1"/>
                </a:solidFill>
              </a:rPr>
              <a:t>not</a:t>
            </a:r>
            <a:r>
              <a:rPr lang="en-US" baseline="0" dirty="0" smtClean="0">
                <a:solidFill>
                  <a:schemeClr val="tx1"/>
                </a:solidFill>
              </a:rPr>
              <a:t> have to cross out any wellness or experience credits; you simply gain a wellness credit in addition to the resources that you already have.) If options A, B, and C do not apply, then you can use one bonus credit to make friends and to gain 1 wellness credit. Otherwise, you must pick option E and gain no wellness credits. </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832D6C36-E5E0-4788-AAED-F53879FCABCE}" type="slidenum">
              <a:rPr lang="en-US" smtClean="0"/>
              <a:pPr/>
              <a:t>16</a:t>
            </a:fld>
            <a:endParaRPr lang="en-US"/>
          </a:p>
        </p:txBody>
      </p:sp>
    </p:spTree>
    <p:extLst>
      <p:ext uri="{BB962C8B-B14F-4D97-AF65-F5344CB8AC3E}">
        <p14:creationId xmlns:p14="http://schemas.microsoft.com/office/powerpoint/2010/main" xmlns="" val="1852476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Suggested script/ verbal description</a:t>
            </a:r>
            <a:r>
              <a:rPr lang="en-US" sz="1200" kern="1200" dirty="0" smtClean="0">
                <a:solidFill>
                  <a:srgbClr val="C00000"/>
                </a:solidFill>
                <a:effectLst/>
                <a:latin typeface="+mn-lt"/>
                <a:ea typeface="+mn-ea"/>
                <a:cs typeface="+mn-cs"/>
              </a:rPr>
              <a:t>: How do you want to use your free time? Choose one of the following</a:t>
            </a:r>
            <a:r>
              <a:rPr lang="en-US" sz="1200" kern="1200" baseline="0" dirty="0" smtClean="0">
                <a:solidFill>
                  <a:srgbClr val="C00000"/>
                </a:solidFill>
                <a:effectLst/>
                <a:latin typeface="+mn-lt"/>
                <a:ea typeface="+mn-ea"/>
                <a:cs typeface="+mn-cs"/>
              </a:rPr>
              <a:t> options and record your gains. Please note, that you must have at least three existing wellness credits in order to choose Option E. If you choose option E, you permanently lose three of your wellness credits in exchange for a gain of 5 money boxes. </a:t>
            </a:r>
          </a:p>
          <a:p>
            <a:pPr marL="0" indent="0">
              <a:buNone/>
            </a:pPr>
            <a:r>
              <a:rPr lang="en-US" b="1" dirty="0" smtClean="0"/>
              <a:t>A</a:t>
            </a:r>
            <a:r>
              <a:rPr lang="en-US" dirty="0" smtClean="0"/>
              <a:t>: Healthy living. Gain </a:t>
            </a:r>
            <a:r>
              <a:rPr lang="en-US" b="1" dirty="0" smtClean="0"/>
              <a:t>1 wellness credit</a:t>
            </a:r>
            <a:r>
              <a:rPr lang="en-US" dirty="0" smtClean="0"/>
              <a:t> (</a:t>
            </a:r>
            <a:r>
              <a:rPr lang="en-US" dirty="0" smtClean="0">
                <a:sym typeface="Wingdings 3" panose="05040102010807070707" pitchFamily="18" charset="2"/>
              </a:rPr>
              <a:t></a:t>
            </a:r>
            <a:r>
              <a:rPr lang="en-US" dirty="0" smtClean="0"/>
              <a:t>).</a:t>
            </a:r>
          </a:p>
          <a:p>
            <a:pPr marL="0" indent="0">
              <a:buNone/>
            </a:pPr>
            <a:r>
              <a:rPr lang="en-US" b="1" dirty="0" smtClean="0"/>
              <a:t>B</a:t>
            </a:r>
            <a:r>
              <a:rPr lang="en-US" dirty="0" smtClean="0"/>
              <a:t>: Study a lot. Gain </a:t>
            </a:r>
            <a:r>
              <a:rPr lang="en-US" b="1" dirty="0" smtClean="0"/>
              <a:t>1 experience credit</a:t>
            </a:r>
            <a:r>
              <a:rPr lang="en-US" dirty="0" smtClean="0"/>
              <a:t> (</a:t>
            </a:r>
            <a:r>
              <a:rPr lang="en-US" dirty="0" smtClean="0">
                <a:sym typeface="Wingdings 2" panose="05020102010507070707" pitchFamily="18" charset="2"/>
              </a:rPr>
              <a:t></a:t>
            </a:r>
            <a:r>
              <a:rPr lang="en-US" dirty="0" smtClean="0"/>
              <a:t>).</a:t>
            </a:r>
          </a:p>
          <a:p>
            <a:pPr marL="0" indent="0">
              <a:buNone/>
            </a:pPr>
            <a:r>
              <a:rPr lang="en-US" b="1" dirty="0" smtClean="0"/>
              <a:t>C</a:t>
            </a:r>
            <a:r>
              <a:rPr lang="en-US" dirty="0" smtClean="0"/>
              <a:t>: Part time work. Gain </a:t>
            </a:r>
            <a:r>
              <a:rPr lang="en-US" b="1" dirty="0" smtClean="0"/>
              <a:t>3 $</a:t>
            </a:r>
            <a:r>
              <a:rPr lang="en-US" b="1" dirty="0" smtClean="0">
                <a:sym typeface="Wingdings 2" panose="05020102010507070707" pitchFamily="18" charset="2"/>
              </a:rPr>
              <a:t></a:t>
            </a:r>
            <a:r>
              <a:rPr lang="en-US" b="1" dirty="0" smtClean="0"/>
              <a:t>s</a:t>
            </a:r>
            <a:r>
              <a:rPr lang="en-US" dirty="0" smtClean="0"/>
              <a:t>.</a:t>
            </a:r>
          </a:p>
          <a:p>
            <a:pPr marL="0" indent="0">
              <a:buNone/>
            </a:pPr>
            <a:r>
              <a:rPr lang="en-US" b="1" dirty="0" smtClean="0"/>
              <a:t>D</a:t>
            </a:r>
            <a:r>
              <a:rPr lang="en-US" dirty="0" smtClean="0"/>
              <a:t>: Build leadership skills. Gain </a:t>
            </a:r>
            <a:r>
              <a:rPr lang="en-US" b="1" dirty="0" smtClean="0"/>
              <a:t>1 bonus (</a:t>
            </a:r>
            <a:r>
              <a:rPr lang="en-US" b="1" dirty="0" smtClean="0">
                <a:sym typeface="Wingdings 2" panose="05020102010507070707" pitchFamily="18" charset="2"/>
              </a:rPr>
              <a:t></a:t>
            </a:r>
            <a:r>
              <a:rPr lang="en-US" b="1" dirty="0" smtClean="0"/>
              <a:t>)</a:t>
            </a:r>
            <a:r>
              <a:rPr lang="en-US" dirty="0" smtClean="0"/>
              <a:t>.</a:t>
            </a:r>
          </a:p>
          <a:p>
            <a:pPr marL="0" indent="0">
              <a:buNone/>
            </a:pPr>
            <a:r>
              <a:rPr lang="en-US" b="1" dirty="0" smtClean="0"/>
              <a:t>E</a:t>
            </a:r>
            <a:r>
              <a:rPr lang="en-US" dirty="0" smtClean="0"/>
              <a:t>: Sacrifice 3 wellness credits (</a:t>
            </a:r>
            <a:r>
              <a:rPr lang="en-US" strike="dblStrike" dirty="0" smtClean="0">
                <a:sym typeface="Wingdings 3" panose="05040102010807070707" pitchFamily="18" charset="2"/>
              </a:rPr>
              <a:t></a:t>
            </a:r>
            <a:r>
              <a:rPr lang="en-US" dirty="0" smtClean="0">
                <a:sym typeface="Wingdings 3" panose="05040102010807070707" pitchFamily="18" charset="2"/>
              </a:rPr>
              <a:t>) to earn 5 </a:t>
            </a:r>
            <a:r>
              <a:rPr lang="en-US" b="1" dirty="0" smtClean="0"/>
              <a:t>$</a:t>
            </a:r>
            <a:r>
              <a:rPr lang="en-US" b="1" dirty="0" smtClean="0">
                <a:sym typeface="Wingdings 2" panose="05020102010507070707" pitchFamily="18" charset="2"/>
              </a:rPr>
              <a:t></a:t>
            </a:r>
            <a:r>
              <a:rPr lang="en-US" b="1" dirty="0" smtClean="0"/>
              <a:t>s</a:t>
            </a:r>
            <a:r>
              <a:rPr lang="en-US" dirty="0" smtClean="0"/>
              <a:t>.</a:t>
            </a:r>
          </a:p>
          <a:p>
            <a:endParaRPr lang="en-US" dirty="0"/>
          </a:p>
        </p:txBody>
      </p:sp>
      <p:sp>
        <p:nvSpPr>
          <p:cNvPr id="4" name="Slide Number Placeholder 3"/>
          <p:cNvSpPr>
            <a:spLocks noGrp="1"/>
          </p:cNvSpPr>
          <p:nvPr>
            <p:ph type="sldNum" sz="quarter" idx="10"/>
          </p:nvPr>
        </p:nvSpPr>
        <p:spPr/>
        <p:txBody>
          <a:bodyPr/>
          <a:lstStyle/>
          <a:p>
            <a:fld id="{832D6C36-E5E0-4788-AAED-F53879FCABCE}" type="slidenum">
              <a:rPr lang="en-US" smtClean="0"/>
              <a:pPr/>
              <a:t>17</a:t>
            </a:fld>
            <a:endParaRPr lang="en-US"/>
          </a:p>
        </p:txBody>
      </p:sp>
    </p:spTree>
    <p:extLst>
      <p:ext uri="{BB962C8B-B14F-4D97-AF65-F5344CB8AC3E}">
        <p14:creationId xmlns:p14="http://schemas.microsoft.com/office/powerpoint/2010/main" xmlns="" val="2430400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Suggested script/ verbal description</a:t>
            </a:r>
            <a:r>
              <a:rPr lang="en-US" sz="1200" kern="1200" dirty="0" smtClean="0">
                <a:solidFill>
                  <a:srgbClr val="C00000"/>
                </a:solidFill>
                <a:effectLst/>
                <a:latin typeface="+mn-lt"/>
                <a:ea typeface="+mn-ea"/>
                <a:cs typeface="+mn-cs"/>
              </a:rPr>
              <a:t>: </a:t>
            </a:r>
            <a:r>
              <a:rPr lang="en-US" dirty="0" smtClean="0"/>
              <a:t>For a class assignment, you are asked to write a paper about the causes of poverty and crime. You start to pay attention to what the media, politicians, and community leaders are saying about the issue. To understand the impact of this assignment, you will need to look at which social groups you belong. </a:t>
            </a:r>
            <a:endParaRPr lang="en-US" sz="1200" kern="1200" baseline="0" dirty="0" smtClean="0">
              <a:solidFill>
                <a:srgbClr val="C00000"/>
              </a:solidFill>
              <a:effectLst/>
              <a:latin typeface="+mn-lt"/>
              <a:ea typeface="+mn-ea"/>
              <a:cs typeface="+mn-cs"/>
            </a:endParaRPr>
          </a:p>
          <a:p>
            <a:pPr marL="0" indent="0">
              <a:buNone/>
            </a:pPr>
            <a:r>
              <a:rPr lang="en-US" b="1" dirty="0" smtClean="0"/>
              <a:t>A</a:t>
            </a:r>
            <a:r>
              <a:rPr lang="en-US" dirty="0" smtClean="0"/>
              <a:t>: If you are a member of </a:t>
            </a:r>
            <a:r>
              <a:rPr lang="en-US" b="1" dirty="0" smtClean="0"/>
              <a:t>Group V</a:t>
            </a:r>
            <a:r>
              <a:rPr lang="en-US" dirty="0" smtClean="0"/>
              <a:t>, the dialogue is driven by members of your group who are talked about favorably. </a:t>
            </a:r>
            <a:r>
              <a:rPr lang="en-US" b="1" dirty="0" smtClean="0"/>
              <a:t>Gain 1 wellness credit</a:t>
            </a:r>
            <a:r>
              <a:rPr lang="en-US" dirty="0" smtClean="0"/>
              <a:t> (</a:t>
            </a:r>
            <a:r>
              <a:rPr lang="en-US" dirty="0" smtClean="0">
                <a:sym typeface="Wingdings 3" panose="05040102010807070707" pitchFamily="18" charset="2"/>
              </a:rPr>
              <a:t></a:t>
            </a:r>
            <a:r>
              <a:rPr lang="en-US" dirty="0" smtClean="0"/>
              <a:t>).</a:t>
            </a:r>
          </a:p>
          <a:p>
            <a:pPr marL="0" indent="0">
              <a:buNone/>
            </a:pPr>
            <a:r>
              <a:rPr lang="en-US" b="1" dirty="0" smtClean="0"/>
              <a:t>B</a:t>
            </a:r>
            <a:r>
              <a:rPr lang="en-US" dirty="0" smtClean="0"/>
              <a:t>: If you are a member of </a:t>
            </a:r>
            <a:r>
              <a:rPr lang="en-US" b="1" dirty="0" smtClean="0"/>
              <a:t>Group N or P (but not Group Q or S)</a:t>
            </a:r>
            <a:r>
              <a:rPr lang="en-US" dirty="0" smtClean="0"/>
              <a:t>, you hear members of your group being stereotyped and criticized under the guise of “family values”.  </a:t>
            </a:r>
            <a:r>
              <a:rPr lang="en-US" b="1" dirty="0" smtClean="0"/>
              <a:t>Lose 2 wellness credits </a:t>
            </a:r>
            <a:r>
              <a:rPr lang="en-US" dirty="0" smtClean="0"/>
              <a:t>(</a:t>
            </a:r>
            <a:r>
              <a:rPr lang="en-US" strike="dblStrike" dirty="0" smtClean="0">
                <a:sym typeface="Wingdings 3" panose="05040102010807070707" pitchFamily="18" charset="2"/>
              </a:rPr>
              <a:t></a:t>
            </a:r>
            <a:r>
              <a:rPr lang="en-US" dirty="0" smtClean="0"/>
              <a:t>).</a:t>
            </a:r>
          </a:p>
          <a:p>
            <a:pPr marL="0" indent="0">
              <a:buNone/>
            </a:pPr>
            <a:r>
              <a:rPr lang="en-US" b="1" dirty="0" smtClean="0"/>
              <a:t>C</a:t>
            </a:r>
            <a:r>
              <a:rPr lang="en-US" dirty="0" smtClean="0"/>
              <a:t>: If you are a member of </a:t>
            </a:r>
            <a:r>
              <a:rPr lang="en-US" b="1" dirty="0" smtClean="0"/>
              <a:t>Group Q or S</a:t>
            </a:r>
            <a:r>
              <a:rPr lang="en-US" dirty="0" smtClean="0"/>
              <a:t> (</a:t>
            </a:r>
            <a:r>
              <a:rPr lang="en-US" b="1" dirty="0" smtClean="0"/>
              <a:t>but not group N or P</a:t>
            </a:r>
            <a:r>
              <a:rPr lang="en-US" dirty="0" smtClean="0"/>
              <a:t>) politicians suggest that members of your group are lazy and living off the social system. </a:t>
            </a:r>
            <a:r>
              <a:rPr lang="en-US" b="1" dirty="0" smtClean="0"/>
              <a:t>Lose 2 wellness credits </a:t>
            </a:r>
            <a:r>
              <a:rPr lang="en-US" dirty="0" smtClean="0"/>
              <a:t>(</a:t>
            </a:r>
            <a:r>
              <a:rPr lang="en-US" strike="dblStrike" dirty="0" smtClean="0">
                <a:sym typeface="Wingdings 3" panose="05040102010807070707" pitchFamily="18" charset="2"/>
              </a:rPr>
              <a:t></a:t>
            </a:r>
            <a:r>
              <a:rPr lang="en-US" dirty="0" smtClean="0"/>
              <a:t>).</a:t>
            </a:r>
          </a:p>
          <a:p>
            <a:pPr marL="0" indent="0">
              <a:buNone/>
            </a:pPr>
            <a:r>
              <a:rPr lang="en-US" b="1" dirty="0" smtClean="0"/>
              <a:t>D</a:t>
            </a:r>
            <a:r>
              <a:rPr lang="en-US" dirty="0" smtClean="0"/>
              <a:t>: If both options B </a:t>
            </a:r>
            <a:r>
              <a:rPr lang="en-US" u="sng" dirty="0" smtClean="0"/>
              <a:t>and</a:t>
            </a:r>
            <a:r>
              <a:rPr lang="en-US" dirty="0" smtClean="0"/>
              <a:t> C apply to you (that is you are a member of Group N or P and a member of Group Q or S), </a:t>
            </a:r>
            <a:r>
              <a:rPr lang="en-US" b="1" dirty="0" smtClean="0"/>
              <a:t>lose 3 wellness credits </a:t>
            </a:r>
            <a:r>
              <a:rPr lang="en-US" dirty="0" smtClean="0"/>
              <a:t>(</a:t>
            </a:r>
            <a:r>
              <a:rPr lang="en-US" strike="dblStrike" dirty="0" smtClean="0">
                <a:sym typeface="Wingdings 3" panose="05040102010807070707" pitchFamily="18" charset="2"/>
              </a:rPr>
              <a:t></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E</a:t>
            </a:r>
            <a:r>
              <a:rPr lang="en-US" dirty="0" smtClean="0"/>
              <a:t>: Buffer any wellness losses by </a:t>
            </a:r>
            <a:r>
              <a:rPr lang="en-US" b="1" dirty="0" smtClean="0"/>
              <a:t>using one bonus card (</a:t>
            </a:r>
            <a:r>
              <a:rPr lang="en-US" b="1" dirty="0" smtClean="0">
                <a:sym typeface="Wingdings 2" panose="05020102010507070707" pitchFamily="18" charset="2"/>
              </a:rPr>
              <a:t></a:t>
            </a:r>
            <a:r>
              <a:rPr lang="en-US" b="1" dirty="0" smtClean="0"/>
              <a:t>).</a:t>
            </a:r>
            <a:endParaRPr lang="en-US" dirty="0" smtClean="0"/>
          </a:p>
          <a:p>
            <a:pPr marL="0" indent="0">
              <a:buNone/>
            </a:pPr>
            <a:endParaRPr lang="en-US" dirty="0" smtClean="0"/>
          </a:p>
          <a:p>
            <a:pPr marL="0" indent="0">
              <a:buNone/>
            </a:pPr>
            <a:r>
              <a:rPr lang="en-US" dirty="0" smtClean="0"/>
              <a:t>No matter to which social grou</a:t>
            </a:r>
            <a:r>
              <a:rPr lang="en-US" baseline="0" dirty="0" smtClean="0"/>
              <a:t>ps you belong, you can </a:t>
            </a:r>
            <a:r>
              <a:rPr lang="en-US" dirty="0" smtClean="0"/>
              <a:t>avoid losses to</a:t>
            </a:r>
            <a:r>
              <a:rPr lang="en-US" baseline="0" dirty="0" smtClean="0"/>
              <a:t> your wellness credits by choosing Option E and using one bonus credit to buffer any losses. If you do not have a bonus credit to spend, or you do not want to use your bonus credits, you must take the penalty associated with your social group. If you lose more wellness credits </a:t>
            </a:r>
            <a:r>
              <a:rPr lang="en-US" baseline="0" dirty="0" smtClean="0"/>
              <a:t>than </a:t>
            </a:r>
            <a:r>
              <a:rPr lang="en-US" baseline="0" dirty="0" smtClean="0"/>
              <a:t>you have, the difference must be indicated as illness in the illness box. (For example, if you have one wellness credit and Option D applies, then you will lose your one existing wellness credit AND you will gain two illness credits to reflect the total of three wellness credits lost.)</a:t>
            </a:r>
            <a:endParaRPr lang="en-US" dirty="0" smtClean="0"/>
          </a:p>
        </p:txBody>
      </p:sp>
      <p:sp>
        <p:nvSpPr>
          <p:cNvPr id="4" name="Slide Number Placeholder 3"/>
          <p:cNvSpPr>
            <a:spLocks noGrp="1"/>
          </p:cNvSpPr>
          <p:nvPr>
            <p:ph type="sldNum" sz="quarter" idx="10"/>
          </p:nvPr>
        </p:nvSpPr>
        <p:spPr/>
        <p:txBody>
          <a:bodyPr/>
          <a:lstStyle/>
          <a:p>
            <a:fld id="{832D6C36-E5E0-4788-AAED-F53879FCABCE}" type="slidenum">
              <a:rPr lang="en-US" smtClean="0"/>
              <a:pPr/>
              <a:t>18</a:t>
            </a:fld>
            <a:endParaRPr lang="en-US"/>
          </a:p>
        </p:txBody>
      </p:sp>
    </p:spTree>
    <p:extLst>
      <p:ext uri="{BB962C8B-B14F-4D97-AF65-F5344CB8AC3E}">
        <p14:creationId xmlns:p14="http://schemas.microsoft.com/office/powerpoint/2010/main" xmlns="" val="34643590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1" kern="1200" dirty="0" smtClean="0">
                <a:solidFill>
                  <a:schemeClr val="tx1"/>
                </a:solidFill>
                <a:effectLst/>
                <a:latin typeface="+mn-lt"/>
                <a:ea typeface="+mn-ea"/>
                <a:cs typeface="+mn-cs"/>
              </a:rPr>
              <a:t>Suggested script/ verbal description</a:t>
            </a:r>
            <a:r>
              <a:rPr lang="en-US" sz="1200" kern="1200" dirty="0" smtClean="0">
                <a:solidFill>
                  <a:srgbClr val="C00000"/>
                </a:solidFill>
                <a:effectLst/>
                <a:latin typeface="+mn-lt"/>
                <a:ea typeface="+mn-ea"/>
                <a:cs typeface="+mn-cs"/>
              </a:rPr>
              <a:t>: You have the opportunity to take special preparatory courses to prepare</a:t>
            </a:r>
            <a:r>
              <a:rPr lang="en-US" sz="1200" kern="1200" baseline="0" dirty="0" smtClean="0">
                <a:solidFill>
                  <a:srgbClr val="C00000"/>
                </a:solidFill>
                <a:effectLst/>
                <a:latin typeface="+mn-lt"/>
                <a:ea typeface="+mn-ea"/>
                <a:cs typeface="+mn-cs"/>
              </a:rPr>
              <a:t> you for college or university and to gain three experience credits. However, your choices and eligibility depend on your social group. </a:t>
            </a:r>
          </a:p>
          <a:p>
            <a:pPr marL="0" indent="0">
              <a:buNone/>
            </a:pPr>
            <a:endParaRPr lang="en-US" sz="1200" kern="1200" baseline="0" dirty="0" smtClean="0">
              <a:solidFill>
                <a:srgbClr val="C00000"/>
              </a:solidFill>
              <a:effectLst/>
              <a:latin typeface="+mn-lt"/>
              <a:ea typeface="+mn-ea"/>
              <a:cs typeface="+mn-cs"/>
            </a:endParaRPr>
          </a:p>
          <a:p>
            <a:pPr marL="0" indent="0">
              <a:buNone/>
            </a:pPr>
            <a:r>
              <a:rPr lang="en-US" sz="1200" b="1" kern="1200" baseline="0" dirty="0" smtClean="0">
                <a:solidFill>
                  <a:srgbClr val="C00000"/>
                </a:solidFill>
                <a:effectLst/>
                <a:latin typeface="+mn-lt"/>
                <a:ea typeface="+mn-ea"/>
                <a:cs typeface="+mn-cs"/>
              </a:rPr>
              <a:t>If you are a member of Group V or Group W, you are eligible to take the preparatory classes IF</a:t>
            </a:r>
            <a:r>
              <a:rPr lang="en-US" sz="1200" kern="1200" baseline="0" dirty="0" smtClean="0">
                <a:solidFill>
                  <a:srgbClr val="C00000"/>
                </a:solidFill>
                <a:effectLst/>
                <a:latin typeface="+mn-lt"/>
                <a:ea typeface="+mn-ea"/>
                <a:cs typeface="+mn-cs"/>
              </a:rPr>
              <a:t>:</a:t>
            </a:r>
            <a:endParaRPr lang="en-US" sz="1200" dirty="0" smtClean="0"/>
          </a:p>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latin typeface="Times New Roman" pitchFamily="18" charset="0"/>
                <a:cs typeface="Times New Roman" pitchFamily="18" charset="0"/>
              </a:rPr>
              <a:t>A. </a:t>
            </a:r>
            <a:r>
              <a:rPr lang="en-US" sz="1200" dirty="0" smtClean="0"/>
              <a:t>You attend School A or School B.</a:t>
            </a:r>
          </a:p>
          <a:p>
            <a:r>
              <a:rPr lang="en-US" sz="1200" dirty="0" smtClean="0">
                <a:solidFill>
                  <a:schemeClr val="tx1"/>
                </a:solidFill>
                <a:latin typeface="Times New Roman" pitchFamily="18" charset="0"/>
                <a:cs typeface="Times New Roman" pitchFamily="18" charset="0"/>
              </a:rPr>
              <a:t>B. </a:t>
            </a:r>
            <a:r>
              <a:rPr lang="en-US" sz="1200" dirty="0" smtClean="0"/>
              <a:t>You have 2 or</a:t>
            </a:r>
            <a:r>
              <a:rPr lang="en-US" sz="1200" baseline="0" dirty="0" smtClean="0"/>
              <a:t> more</a:t>
            </a:r>
            <a:r>
              <a:rPr lang="en-US" sz="1200" dirty="0" smtClean="0"/>
              <a:t> existing experience credits (</a:t>
            </a:r>
            <a:r>
              <a:rPr lang="en-US" sz="1200" dirty="0" smtClean="0">
                <a:sym typeface="Wingdings 2" panose="05020102010507070707" pitchFamily="18" charset="2"/>
              </a:rPr>
              <a:t></a:t>
            </a:r>
            <a:r>
              <a:rPr lang="en-US" sz="1200" dirty="0" smtClean="0"/>
              <a:t>)</a:t>
            </a:r>
          </a:p>
          <a:p>
            <a:r>
              <a:rPr lang="en-US" sz="1200" dirty="0" smtClean="0">
                <a:solidFill>
                  <a:schemeClr val="tx1"/>
                </a:solidFill>
                <a:latin typeface="Times New Roman" pitchFamily="18" charset="0"/>
                <a:cs typeface="Times New Roman" pitchFamily="18" charset="0"/>
              </a:rPr>
              <a:t>C. </a:t>
            </a:r>
            <a:r>
              <a:rPr lang="en-US" sz="1200" dirty="0" smtClean="0"/>
              <a:t>You use 1 bonus (</a:t>
            </a:r>
            <a:r>
              <a:rPr lang="en-US" sz="1200" dirty="0" smtClean="0">
                <a:sym typeface="Wingdings 2" panose="05020102010507070707" pitchFamily="18" charset="2"/>
              </a:rPr>
              <a:t></a:t>
            </a:r>
            <a:r>
              <a:rPr lang="en-US" sz="1200" dirty="0" smtClean="0"/>
              <a:t>) to convince your counselor.</a:t>
            </a:r>
          </a:p>
          <a:p>
            <a:r>
              <a:rPr lang="en-US" sz="1200" dirty="0" smtClean="0"/>
              <a:t>D. You spend 5 money credits on a tutor and prep courses. </a:t>
            </a:r>
          </a:p>
          <a:p>
            <a:r>
              <a:rPr lang="en-US" sz="1200" dirty="0" smtClean="0">
                <a:solidFill>
                  <a:schemeClr val="tx1"/>
                </a:solidFill>
                <a:latin typeface="Times New Roman" pitchFamily="18" charset="0"/>
                <a:cs typeface="Times New Roman" pitchFamily="18" charset="0"/>
              </a:rPr>
              <a:t>E. If none of </a:t>
            </a:r>
            <a:r>
              <a:rPr lang="en-US" sz="1200" dirty="0" smtClean="0"/>
              <a:t>the above apply, you do not take preparatory classes. Gain 0 credits.</a:t>
            </a:r>
            <a:endParaRPr lang="en-US" sz="1200" dirty="0" smtClean="0">
              <a:solidFill>
                <a:schemeClr val="tx1"/>
              </a:solidFill>
              <a:latin typeface="Times New Roman" pitchFamily="18" charset="0"/>
              <a:cs typeface="Times New Roman" pitchFamily="18" charset="0"/>
            </a:endParaRPr>
          </a:p>
          <a:p>
            <a:endParaRPr lang="en-US" dirty="0" smtClean="0"/>
          </a:p>
          <a:p>
            <a:pPr marL="0" indent="0">
              <a:buNone/>
            </a:pPr>
            <a:r>
              <a:rPr lang="en-US" sz="1200" b="1" kern="1200" baseline="0" dirty="0" smtClean="0">
                <a:solidFill>
                  <a:srgbClr val="C00000"/>
                </a:solidFill>
                <a:effectLst/>
                <a:latin typeface="+mn-lt"/>
                <a:ea typeface="+mn-ea"/>
                <a:cs typeface="+mn-cs"/>
              </a:rPr>
              <a:t>If you are a member of Group S. You are eligible to take the preparatory classes IF</a:t>
            </a:r>
            <a:r>
              <a:rPr lang="en-US" sz="1200" kern="1200" baseline="0" dirty="0" smtClean="0">
                <a:solidFill>
                  <a:srgbClr val="C00000"/>
                </a:solidFill>
                <a:effectLst/>
                <a:latin typeface="+mn-lt"/>
                <a:ea typeface="+mn-ea"/>
                <a:cs typeface="+mn-cs"/>
              </a:rPr>
              <a:t>:</a:t>
            </a:r>
            <a:endParaRPr lang="en-US" sz="1200" dirty="0" smtClean="0"/>
          </a:p>
          <a:p>
            <a:pPr marL="228600" marR="0" indent="-228600" algn="l" defTabSz="685800" rtl="0" eaLnBrk="1" fontAlgn="auto" latinLnBrk="0" hangingPunct="1">
              <a:lnSpc>
                <a:spcPct val="100000"/>
              </a:lnSpc>
              <a:spcBef>
                <a:spcPts val="0"/>
              </a:spcBef>
              <a:spcAft>
                <a:spcPts val="0"/>
              </a:spcAft>
              <a:buClrTx/>
              <a:buSzTx/>
              <a:buFontTx/>
              <a:buAutoNum type="alphaUcPeriod"/>
              <a:tabLst/>
              <a:defRPr/>
            </a:pPr>
            <a:r>
              <a:rPr lang="en-US" sz="1200" dirty="0" smtClean="0"/>
              <a:t>You attend  school A or B.</a:t>
            </a:r>
          </a:p>
          <a:p>
            <a:pPr marL="228600" marR="0" indent="-228600" algn="l" defTabSz="685800" rtl="0" eaLnBrk="1" fontAlgn="auto" latinLnBrk="0" hangingPunct="1">
              <a:lnSpc>
                <a:spcPct val="100000"/>
              </a:lnSpc>
              <a:spcBef>
                <a:spcPts val="0"/>
              </a:spcBef>
              <a:spcAft>
                <a:spcPts val="0"/>
              </a:spcAft>
              <a:buClrTx/>
              <a:buSzTx/>
              <a:buFontTx/>
              <a:buAutoNum type="alphaUcPeriod"/>
              <a:tabLst/>
              <a:defRPr/>
            </a:pPr>
            <a:r>
              <a:rPr lang="en-US" sz="1200" dirty="0" smtClean="0"/>
              <a:t>You</a:t>
            </a:r>
            <a:r>
              <a:rPr lang="en-US" sz="1200" baseline="0" dirty="0" smtClean="0"/>
              <a:t> have fou</a:t>
            </a:r>
            <a:r>
              <a:rPr lang="en-US" sz="1200" dirty="0" smtClean="0"/>
              <a:t>r more existing experience credits </a:t>
            </a:r>
            <a:r>
              <a:rPr lang="en-US" sz="1100" dirty="0" smtClean="0"/>
              <a:t>(</a:t>
            </a:r>
            <a:r>
              <a:rPr lang="en-US" sz="1100" dirty="0" smtClean="0">
                <a:sym typeface="Wingdings 2" panose="05020102010507070707" pitchFamily="18" charset="2"/>
              </a:rPr>
              <a:t></a:t>
            </a:r>
            <a:r>
              <a:rPr lang="en-US" sz="1100" dirty="0" smtClean="0"/>
              <a:t>).</a:t>
            </a:r>
          </a:p>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latin typeface="Times New Roman" pitchFamily="18" charset="0"/>
                <a:cs typeface="Times New Roman" pitchFamily="18" charset="0"/>
              </a:rPr>
              <a:t>C. </a:t>
            </a:r>
            <a:r>
              <a:rPr lang="en-US" sz="1200" dirty="0" smtClean="0"/>
              <a:t>You use 3 bonuses (</a:t>
            </a:r>
            <a:r>
              <a:rPr lang="en-US" sz="1200" dirty="0" smtClean="0">
                <a:sym typeface="Wingdings 2" panose="05020102010507070707" pitchFamily="18" charset="2"/>
              </a:rPr>
              <a:t></a:t>
            </a:r>
            <a:r>
              <a:rPr lang="en-US" sz="1200" dirty="0" smtClean="0"/>
              <a:t>) to convince your counselor.</a:t>
            </a:r>
            <a:endParaRPr lang="en-US" sz="1200" dirty="0" smtClean="0">
              <a:solidFill>
                <a:schemeClr val="tx1"/>
              </a:solidFill>
              <a:latin typeface="Times New Roman" pitchFamily="18" charset="0"/>
              <a:cs typeface="Times New Roman" pitchFamily="18" charset="0"/>
            </a:endParaRPr>
          </a:p>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latin typeface="Times New Roman" pitchFamily="18" charset="0"/>
                <a:cs typeface="Times New Roman" pitchFamily="18" charset="0"/>
              </a:rPr>
              <a:t>D. </a:t>
            </a:r>
            <a:r>
              <a:rPr lang="en-US" sz="1200" dirty="0" smtClean="0"/>
              <a:t>You spend 15 $</a:t>
            </a:r>
            <a:r>
              <a:rPr lang="en-US" sz="1200" dirty="0" smtClean="0">
                <a:sym typeface="Wingdings" panose="05000000000000000000" pitchFamily="2" charset="2"/>
              </a:rPr>
              <a:t></a:t>
            </a:r>
            <a:r>
              <a:rPr lang="en-US" sz="1200" dirty="0" smtClean="0"/>
              <a:t>s on a tutor and prep courses#. </a:t>
            </a:r>
          </a:p>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latin typeface="Times New Roman" pitchFamily="18" charset="0"/>
                <a:cs typeface="Times New Roman" pitchFamily="18" charset="0"/>
              </a:rPr>
              <a:t>E. If none of </a:t>
            </a:r>
            <a:r>
              <a:rPr lang="en-US" sz="1200" dirty="0" smtClean="0"/>
              <a:t>the above apply, you do not take preparatory classes. Gain 0 credits.</a:t>
            </a:r>
            <a:endParaRPr lang="en-US" sz="1200" dirty="0" smtClean="0">
              <a:solidFill>
                <a:schemeClr val="tx1"/>
              </a:solidFill>
              <a:latin typeface="Times New Roman" pitchFamily="18" charset="0"/>
              <a:cs typeface="Times New Roman" pitchFamily="18" charset="0"/>
            </a:endParaRPr>
          </a:p>
          <a:p>
            <a:endParaRPr lang="en-US" dirty="0" smtClean="0"/>
          </a:p>
          <a:p>
            <a:pPr marL="0" indent="0">
              <a:buNone/>
            </a:pPr>
            <a:r>
              <a:rPr lang="en-US" sz="1200" b="1" kern="1200" baseline="0" dirty="0" smtClean="0">
                <a:solidFill>
                  <a:srgbClr val="C00000"/>
                </a:solidFill>
                <a:effectLst/>
                <a:latin typeface="+mn-lt"/>
                <a:ea typeface="+mn-ea"/>
                <a:cs typeface="+mn-cs"/>
              </a:rPr>
              <a:t>If you are NOT a member of Group V, W, or S, then you are eligible to take the preparatory classes IF</a:t>
            </a:r>
            <a:r>
              <a:rPr lang="en-US" sz="1200" kern="1200" baseline="0" dirty="0" smtClean="0">
                <a:solidFill>
                  <a:srgbClr val="C00000"/>
                </a:solidFill>
                <a:effectLst/>
                <a:latin typeface="+mn-lt"/>
                <a:ea typeface="+mn-ea"/>
                <a:cs typeface="+mn-cs"/>
              </a:rPr>
              <a:t>:</a:t>
            </a:r>
            <a:endParaRPr lang="en-US" sz="1200" dirty="0" smtClean="0"/>
          </a:p>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latin typeface="Times New Roman" pitchFamily="18" charset="0"/>
                <a:cs typeface="Times New Roman" pitchFamily="18" charset="0"/>
              </a:rPr>
              <a:t>A. </a:t>
            </a:r>
            <a:r>
              <a:rPr lang="en-US" sz="1200" dirty="0" smtClean="0"/>
              <a:t>You attend School A or School B.</a:t>
            </a:r>
          </a:p>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latin typeface="Times New Roman" pitchFamily="18" charset="0"/>
                <a:cs typeface="Times New Roman" pitchFamily="18" charset="0"/>
              </a:rPr>
              <a:t>B. </a:t>
            </a:r>
            <a:r>
              <a:rPr lang="en-US" sz="1200" dirty="0" smtClean="0"/>
              <a:t>You have 3 or more existing experience credits (</a:t>
            </a:r>
            <a:r>
              <a:rPr lang="en-US" sz="1200" dirty="0" smtClean="0">
                <a:sym typeface="Wingdings 2" panose="05020102010507070707" pitchFamily="18" charset="2"/>
              </a:rPr>
              <a:t></a:t>
            </a:r>
            <a:r>
              <a:rPr lang="en-US" sz="1200" dirty="0" smtClean="0"/>
              <a:t>)</a:t>
            </a:r>
          </a:p>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latin typeface="Times New Roman" pitchFamily="18" charset="0"/>
                <a:cs typeface="Times New Roman" pitchFamily="18" charset="0"/>
              </a:rPr>
              <a:t>C. </a:t>
            </a:r>
            <a:r>
              <a:rPr lang="en-US" sz="1200" dirty="0" smtClean="0"/>
              <a:t>You use 2 bonuses (</a:t>
            </a:r>
            <a:r>
              <a:rPr lang="en-US" sz="1200" dirty="0" smtClean="0">
                <a:sym typeface="Wingdings 2" panose="05020102010507070707" pitchFamily="18" charset="2"/>
              </a:rPr>
              <a:t></a:t>
            </a:r>
            <a:r>
              <a:rPr lang="en-US" sz="1200" dirty="0" smtClean="0"/>
              <a:t>) to convince your counselor.</a:t>
            </a:r>
            <a:endParaRPr lang="en-US" sz="1200" dirty="0" smtClean="0">
              <a:solidFill>
                <a:schemeClr val="tx1"/>
              </a:solidFill>
              <a:latin typeface="Times New Roman" pitchFamily="18" charset="0"/>
              <a:cs typeface="Times New Roman" pitchFamily="18" charset="0"/>
            </a:endParaRPr>
          </a:p>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latin typeface="Times New Roman" pitchFamily="18" charset="0"/>
                <a:cs typeface="Times New Roman" pitchFamily="18" charset="0"/>
              </a:rPr>
              <a:t>D. </a:t>
            </a:r>
            <a:r>
              <a:rPr lang="en-US" sz="1200" dirty="0" smtClean="0"/>
              <a:t>You spend 10 $</a:t>
            </a:r>
            <a:r>
              <a:rPr lang="en-US" sz="1200" dirty="0" smtClean="0">
                <a:sym typeface="Wingdings" panose="05000000000000000000" pitchFamily="2" charset="2"/>
              </a:rPr>
              <a:t></a:t>
            </a:r>
            <a:r>
              <a:rPr lang="en-US" sz="1200" dirty="0" smtClean="0"/>
              <a:t>s on a tutor and prep courses#.</a:t>
            </a:r>
            <a:r>
              <a:rPr lang="en-US" sz="1200" baseline="0" dirty="0" smtClean="0"/>
              <a:t> </a:t>
            </a:r>
            <a:endParaRPr lang="en-US" sz="1200" dirty="0" smtClean="0"/>
          </a:p>
          <a:p>
            <a:r>
              <a:rPr lang="en-US" sz="1200" dirty="0" smtClean="0">
                <a:solidFill>
                  <a:schemeClr val="tx1"/>
                </a:solidFill>
                <a:latin typeface="Times New Roman" pitchFamily="18" charset="0"/>
                <a:cs typeface="Times New Roman" pitchFamily="18" charset="0"/>
              </a:rPr>
              <a:t>E. If none of </a:t>
            </a:r>
            <a:r>
              <a:rPr lang="en-US" sz="1200" dirty="0" smtClean="0"/>
              <a:t>the above apply, you do not take preparatory classes. Gain 0 credits.</a:t>
            </a:r>
          </a:p>
          <a:p>
            <a:endParaRPr lang="en-US" sz="1200" dirty="0" smtClean="0">
              <a:solidFill>
                <a:schemeClr val="tx1"/>
              </a:solidFill>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latin typeface="Times New Roman" pitchFamily="18" charset="0"/>
                <a:cs typeface="Times New Roman" pitchFamily="18" charset="0"/>
              </a:rPr>
              <a:t>For those of you choosing option C, make sure to cross out the relevant number of bonuses. For those of you</a:t>
            </a:r>
            <a:r>
              <a:rPr lang="en-US" sz="1200" baseline="0" dirty="0" smtClean="0">
                <a:solidFill>
                  <a:schemeClr val="tx1"/>
                </a:solidFill>
                <a:latin typeface="Times New Roman" pitchFamily="18" charset="0"/>
                <a:cs typeface="Times New Roman" pitchFamily="18" charset="0"/>
              </a:rPr>
              <a:t> considering option D, make sure to cross out the relevant number of money credits. You can go into debt to pay for the tutor and prep courses, but </a:t>
            </a:r>
            <a:r>
              <a:rPr lang="en-US" sz="1200" baseline="0" dirty="0" smtClean="0"/>
              <a:t>you will have to use a credit card. The </a:t>
            </a:r>
            <a:r>
              <a:rPr lang="en-US" sz="1200" dirty="0" smtClean="0"/>
              <a:t>interest penalties</a:t>
            </a:r>
            <a:r>
              <a:rPr lang="en-US" sz="1200" baseline="0" dirty="0" smtClean="0"/>
              <a:t> associated with credit card debt are typically higher than the interest penalties associated with other forms of debt. As such, if you must borrow money you must pay 2 interest penalties to borrow 1 to 9 money credits and four interest penalties to borrow 10 to 16 money credits.</a:t>
            </a:r>
            <a:r>
              <a:rPr lang="en-US" sz="1200" baseline="0" dirty="0" smtClean="0">
                <a:solidFill>
                  <a:schemeClr val="tx1"/>
                </a:solidFill>
                <a:latin typeface="Times New Roman" pitchFamily="18" charset="0"/>
                <a:cs typeface="Times New Roman" pitchFamily="18" charset="0"/>
              </a:rPr>
              <a:t> If you are borrowing money, make sure that you do not exceed your debt limit. If you choose options A, B, C, or D make sure to update your score card with the addition of three experience credits.</a:t>
            </a:r>
            <a:endParaRPr lang="en-US" sz="1200" dirty="0" smtClean="0">
              <a:solidFill>
                <a:schemeClr val="tx1"/>
              </a:solidFill>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fld id="{832D6C36-E5E0-4788-AAED-F53879FCABCE}" type="slidenum">
              <a:rPr lang="en-US" smtClean="0"/>
              <a:pPr/>
              <a:t>19</a:t>
            </a:fld>
            <a:endParaRPr lang="en-US"/>
          </a:p>
        </p:txBody>
      </p:sp>
    </p:spTree>
    <p:extLst>
      <p:ext uri="{BB962C8B-B14F-4D97-AF65-F5344CB8AC3E}">
        <p14:creationId xmlns:p14="http://schemas.microsoft.com/office/powerpoint/2010/main" xmlns="" val="822199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Suggested script/ verbal description</a:t>
            </a:r>
            <a:r>
              <a:rPr lang="en-US" sz="1200" kern="1200" dirty="0" smtClean="0">
                <a:solidFill>
                  <a:schemeClr val="tx1"/>
                </a:solidFill>
                <a:effectLst/>
                <a:latin typeface="+mn-lt"/>
                <a:ea typeface="+mn-ea"/>
                <a:cs typeface="+mn-cs"/>
              </a:rPr>
              <a:t>: The activity</a:t>
            </a:r>
            <a:r>
              <a:rPr lang="en-US" sz="1200" kern="1200" baseline="0" dirty="0" smtClean="0">
                <a:solidFill>
                  <a:schemeClr val="tx1"/>
                </a:solidFill>
                <a:effectLst/>
                <a:latin typeface="+mn-lt"/>
                <a:ea typeface="+mn-ea"/>
                <a:cs typeface="+mn-cs"/>
              </a:rPr>
              <a:t> includes three components: a character profile, an interactive strategy game, and a class discussion about the activity.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For the character profile, you will be given a description of the character that you will play during the game. The factors described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are thought to represent factors that people are born with and have no control over in their lives. These factors include things like race, gender, socioeconomic status, disability, and sexual orientation. We also have no control over whether or not we are born into a wealthy, middle class, working class, or poor family. Nor do we have control over whether we receive proper</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emotional support and a safe environment as a child. Your character profile will contain a description of your character and a pre-set amount of “money” and bonus cards that reflect the resources that your character has from the start of life. Some of the characters will start the game with a lot of resources and others will start the game with only a few resources – this will be outside of your control. HOWEVER, once you have been “dealt your hand in life”, you WILL have control over how you use those resources.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During the strategy game, your goal will be to help your character reach his or her maximum potential. You will be presented with a variety of different decision scenarios, each one thought to represent the various choices that we all make in life: how to spend your time, how to spend your resources, how to interact in different social settings. Some of the decisions will require you to expend resources in order to gain other resources. Other decisions may have positive or negative consequences for your character’s wellness, experience, or level of income. Along the way, you will have the opportunity to gain or lose income, wellness, experience, and social power. Ultimately, this game is a game of both chance and strategy. In the game you will need to make the best use of your resources. The decisions that you make at the beginning of the game will go on to impact the opportunities available later in the game. Likewise, certain trade-offs that you make in the game (such as sacrificing your health in order to gain more money) may also affect your long-term outcomes. At the end of the game your character’s income, wellness, and experience will be translated into</a:t>
            </a:r>
            <a:r>
              <a:rPr lang="en-US" sz="1200" kern="1200" baseline="0" dirty="0" smtClean="0">
                <a:solidFill>
                  <a:schemeClr val="tx1"/>
                </a:solidFill>
                <a:effectLst/>
                <a:latin typeface="+mn-lt"/>
                <a:ea typeface="+mn-ea"/>
                <a:cs typeface="+mn-cs"/>
              </a:rPr>
              <a:t> quality of life “points”</a:t>
            </a:r>
            <a:r>
              <a:rPr lang="en-US" sz="1200" kern="1200" dirty="0" smtClean="0">
                <a:solidFill>
                  <a:schemeClr val="tx1"/>
                </a:solidFill>
                <a:effectLst/>
                <a:latin typeface="+mn-lt"/>
                <a:ea typeface="+mn-ea"/>
                <a:cs typeface="+mn-cs"/>
              </a:rPr>
              <a:t>. The students with the most points at the end of the game will win the game and earn bragging rights in the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At the end of the activity,</a:t>
            </a:r>
            <a:r>
              <a:rPr lang="en-US" sz="1200" kern="1200" baseline="0" dirty="0" smtClean="0">
                <a:solidFill>
                  <a:schemeClr val="tx1"/>
                </a:solidFill>
                <a:effectLst/>
                <a:latin typeface="+mn-lt"/>
                <a:ea typeface="+mn-ea"/>
                <a:cs typeface="+mn-cs"/>
              </a:rPr>
              <a:t> you will be given the opportunity to reflect on the game, to discuss the outcomes with your classmates, and to be debriefed on the purposes of the activity and </a:t>
            </a:r>
            <a:r>
              <a:rPr lang="en-US" sz="1200" kern="1200" dirty="0" smtClean="0">
                <a:solidFill>
                  <a:schemeClr val="tx1"/>
                </a:solidFill>
                <a:effectLst/>
                <a:latin typeface="+mn-lt"/>
                <a:ea typeface="+mn-ea"/>
                <a:cs typeface="+mn-cs"/>
              </a:rPr>
              <a:t>how it is connected to the applications of psychological theory to real life</a:t>
            </a:r>
            <a:r>
              <a:rPr lang="en-US" sz="1200" kern="1200" baseline="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1" i="0" dirty="0" smtClean="0"/>
              <a:t>Picture</a:t>
            </a:r>
            <a:r>
              <a:rPr lang="en-US" b="1" i="0" baseline="0" dirty="0" smtClean="0"/>
              <a:t> of the slot machine: </a:t>
            </a:r>
            <a:r>
              <a:rPr lang="en-US" b="0" i="0" baseline="0" dirty="0" smtClean="0"/>
              <a:t>Term of use can be found at: http://pixabay.com/en/service/terms/#download_terms. Retrieved November 1, 2014 at http://pixabay.com/en/slot-machine-casino-fruits-gambling-159972/</a:t>
            </a:r>
          </a:p>
          <a:p>
            <a:endParaRPr lang="en-US" b="0" i="0" dirty="0" smtClean="0"/>
          </a:p>
          <a:p>
            <a:r>
              <a:rPr lang="en-US" b="1" i="0" dirty="0" smtClean="0"/>
              <a:t>Picture of the</a:t>
            </a:r>
            <a:r>
              <a:rPr lang="en-US" b="1" i="0" baseline="0" dirty="0" smtClean="0"/>
              <a:t> chess board</a:t>
            </a:r>
            <a:r>
              <a:rPr lang="en-US" baseline="0" dirty="0" smtClean="0"/>
              <a:t>: </a:t>
            </a:r>
            <a:r>
              <a:rPr lang="en-US" dirty="0" smtClean="0"/>
              <a:t>Permission is granted to copy, distribute and/or modify this document under the terms of the </a:t>
            </a:r>
            <a:r>
              <a:rPr lang="en-US" b="1" dirty="0" smtClean="0">
                <a:hlinkClick r:id="rId3" tooltip="w:en:GNU Free Documentation License"/>
              </a:rPr>
              <a:t>GNU Free Documentation License</a:t>
            </a:r>
            <a:r>
              <a:rPr lang="en-US" dirty="0" smtClean="0"/>
              <a:t>, Version 1.2 or any later version published by the </a:t>
            </a:r>
            <a:r>
              <a:rPr lang="en-US" dirty="0" smtClean="0">
                <a:hlinkClick r:id="rId4" tooltip="w:en:Free Software Foundation"/>
              </a:rPr>
              <a:t>Free Software Foundation</a:t>
            </a:r>
            <a:r>
              <a:rPr lang="en-US" dirty="0" smtClean="0"/>
              <a:t>; with no Invariant Sections, no Front-Cover Texts, and no Back-Cover Texts. A copy of the license is included in the section entitled </a:t>
            </a:r>
            <a:r>
              <a:rPr lang="en-US" i="1" dirty="0" smtClean="0">
                <a:hlinkClick r:id="rId5" tooltip="Commons:GNU Free Documentation License 1.2"/>
              </a:rPr>
              <a:t>GNU Free Documentation License</a:t>
            </a:r>
            <a:r>
              <a:rPr lang="en-US" dirty="0" smtClean="0"/>
              <a:t>.  (Retrieved November 1,</a:t>
            </a:r>
            <a:r>
              <a:rPr lang="en-US" baseline="0" dirty="0" smtClean="0"/>
              <a:t> 2014 from http://commons.wikimedia.org/wiki/File:AAA_SVG_Chessboard_and_chess_pieces_06.svg)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832D6C36-E5E0-4788-AAED-F53879FCABCE}" type="slidenum">
              <a:rPr lang="en-US" smtClean="0"/>
              <a:pPr/>
              <a:t>2</a:t>
            </a:fld>
            <a:endParaRPr lang="en-US" dirty="0"/>
          </a:p>
        </p:txBody>
      </p:sp>
    </p:spTree>
    <p:extLst>
      <p:ext uri="{BB962C8B-B14F-4D97-AF65-F5344CB8AC3E}">
        <p14:creationId xmlns:p14="http://schemas.microsoft.com/office/powerpoint/2010/main" xmlns="" val="944749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Suggested script/ verbal description</a:t>
            </a:r>
            <a:r>
              <a:rPr lang="en-US" sz="1200" kern="1200" dirty="0" smtClean="0">
                <a:solidFill>
                  <a:srgbClr val="C00000"/>
                </a:solidFill>
                <a:effectLst/>
                <a:latin typeface="+mn-lt"/>
                <a:ea typeface="+mn-ea"/>
                <a:cs typeface="+mn-cs"/>
              </a:rPr>
              <a:t>: This decision will be a collective decision. </a:t>
            </a:r>
            <a:r>
              <a:rPr lang="en-US" sz="1200" kern="1200" baseline="0" dirty="0" smtClean="0">
                <a:solidFill>
                  <a:srgbClr val="C00000"/>
                </a:solidFill>
                <a:effectLst/>
                <a:latin typeface="+mn-lt"/>
                <a:ea typeface="+mn-ea"/>
                <a:cs typeface="+mn-cs"/>
              </a:rPr>
              <a:t>The winning option will apply to ALL of the class members. The scenario is as follows: </a:t>
            </a:r>
            <a:r>
              <a:rPr lang="en-US" dirty="0" smtClean="0"/>
              <a:t>Business leaders are about to make a decision that could affect the health of your neighborhood. </a:t>
            </a:r>
            <a:r>
              <a:rPr lang="en-US" sz="1200" b="1" u="sng" dirty="0" smtClean="0"/>
              <a:t>IF you are eligible to vote</a:t>
            </a:r>
            <a:r>
              <a:rPr lang="en-US" sz="1200" dirty="0" smtClean="0"/>
              <a:t> (see the vote box) and</a:t>
            </a:r>
            <a:r>
              <a:rPr lang="en-US" sz="1200" baseline="0" dirty="0" smtClean="0"/>
              <a:t> </a:t>
            </a:r>
            <a:r>
              <a:rPr lang="en-US" dirty="0" smtClean="0"/>
              <a:t>you wish for your voice to be heard</a:t>
            </a:r>
            <a:r>
              <a:rPr lang="en-US" baseline="0" dirty="0" smtClean="0"/>
              <a:t> in this process, you must use 2 bonus credits. If you are not eligible to vote, you do not have two bonus credits, or you do not wish to use your bonus credits to participate in this decision, then you cannot vote; that is, you default to option E. Please note that even if you do not vote, the consequences of this vote will apply to EVERYONE in the class. For example, if option A </a:t>
            </a:r>
            <a:r>
              <a:rPr lang="en-US" baseline="0" dirty="0" smtClean="0"/>
              <a:t>wins, </a:t>
            </a:r>
            <a:r>
              <a:rPr lang="en-US" baseline="0" dirty="0" smtClean="0"/>
              <a:t>then everyone </a:t>
            </a:r>
            <a:r>
              <a:rPr lang="en-US" baseline="0" dirty="0" smtClean="0"/>
              <a:t>who </a:t>
            </a:r>
            <a:r>
              <a:rPr lang="en-US" baseline="0" dirty="0" smtClean="0"/>
              <a:t>lives in Neighborhoods A and B gain 3 wellness credits and everyone else will lose one wellness credit. This is true even for those who did not participate in the vote.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are eligible to vote and choose to do so, cross out two unused bonuses and choose one of the following options:</a:t>
            </a:r>
          </a:p>
          <a:p>
            <a:pPr marL="0" indent="0">
              <a:buNone/>
            </a:pPr>
            <a:r>
              <a:rPr lang="en-US" b="1" dirty="0" smtClean="0"/>
              <a:t>Option A</a:t>
            </a:r>
            <a:r>
              <a:rPr lang="en-US" dirty="0" smtClean="0"/>
              <a:t>: Neighborhoods A &amp; B gain 3 wellness credits </a:t>
            </a:r>
            <a:r>
              <a:rPr lang="en-US" dirty="0" smtClean="0">
                <a:sym typeface="Wingdings 3" panose="05040102010807070707" pitchFamily="18" charset="2"/>
              </a:rPr>
              <a:t></a:t>
            </a:r>
            <a:r>
              <a:rPr lang="en-US" dirty="0" smtClean="0"/>
              <a:t>, all other neighborhoods </a:t>
            </a:r>
            <a:r>
              <a:rPr lang="en-US" u="sng" dirty="0" smtClean="0"/>
              <a:t>lose</a:t>
            </a:r>
            <a:r>
              <a:rPr lang="en-US" dirty="0" smtClean="0"/>
              <a:t> 1 wellness credit (</a:t>
            </a:r>
            <a:r>
              <a:rPr lang="en-US" strike="dblStrike" dirty="0" smtClean="0">
                <a:sym typeface="Wingdings 3" panose="05040102010807070707" pitchFamily="18" charset="2"/>
              </a:rPr>
              <a:t></a:t>
            </a:r>
            <a:r>
              <a:rPr lang="en-US" dirty="0" smtClean="0"/>
              <a:t>). </a:t>
            </a:r>
          </a:p>
          <a:p>
            <a:pPr marL="0" indent="0">
              <a:buNone/>
            </a:pPr>
            <a:r>
              <a:rPr lang="en-US" b="1" dirty="0" smtClean="0"/>
              <a:t>Option B</a:t>
            </a:r>
            <a:r>
              <a:rPr lang="en-US" dirty="0" smtClean="0"/>
              <a:t>: Neighborhood C gains 3 wellness credits </a:t>
            </a:r>
            <a:r>
              <a:rPr lang="en-US" dirty="0" smtClean="0">
                <a:sym typeface="Wingdings 3" panose="05040102010807070707" pitchFamily="18" charset="2"/>
              </a:rPr>
              <a:t></a:t>
            </a:r>
            <a:r>
              <a:rPr lang="en-US" dirty="0" smtClean="0"/>
              <a:t>, all other neighborhoods </a:t>
            </a:r>
            <a:r>
              <a:rPr lang="en-US" u="sng" dirty="0" smtClean="0"/>
              <a:t>lose</a:t>
            </a:r>
            <a:r>
              <a:rPr lang="en-US" dirty="0" smtClean="0"/>
              <a:t> 1 wellness credit (</a:t>
            </a:r>
            <a:r>
              <a:rPr lang="en-US" strike="dblStrike" dirty="0" smtClean="0">
                <a:sym typeface="Wingdings 3" panose="05040102010807070707" pitchFamily="18" charset="2"/>
              </a:rPr>
              <a:t></a:t>
            </a:r>
            <a:r>
              <a:rPr lang="en-US" dirty="0" smtClean="0"/>
              <a:t>).</a:t>
            </a:r>
          </a:p>
          <a:p>
            <a:pPr marL="0" indent="0">
              <a:buNone/>
            </a:pPr>
            <a:r>
              <a:rPr lang="en-US" b="1" dirty="0" smtClean="0"/>
              <a:t>Option C</a:t>
            </a:r>
            <a:r>
              <a:rPr lang="en-US" dirty="0" smtClean="0"/>
              <a:t>: Neighborhood D gains 3 wellness credits </a:t>
            </a:r>
            <a:r>
              <a:rPr lang="en-US" dirty="0" smtClean="0">
                <a:sym typeface="Wingdings 3" panose="05040102010807070707" pitchFamily="18" charset="2"/>
              </a:rPr>
              <a:t></a:t>
            </a:r>
            <a:r>
              <a:rPr lang="en-US" dirty="0" smtClean="0"/>
              <a:t>, all other neighborhoods </a:t>
            </a:r>
            <a:r>
              <a:rPr lang="en-US" u="sng" dirty="0" smtClean="0"/>
              <a:t>lose</a:t>
            </a:r>
            <a:r>
              <a:rPr lang="en-US" dirty="0" smtClean="0"/>
              <a:t> 1 wellness credit (</a:t>
            </a:r>
            <a:r>
              <a:rPr lang="en-US" strike="dblStrike" dirty="0" smtClean="0">
                <a:sym typeface="Wingdings 3" panose="05040102010807070707" pitchFamily="18" charset="2"/>
              </a:rPr>
              <a:t></a:t>
            </a:r>
            <a:r>
              <a:rPr lang="en-US" dirty="0" smtClean="0"/>
              <a:t>).</a:t>
            </a:r>
          </a:p>
          <a:p>
            <a:pPr marL="0" indent="0">
              <a:buNone/>
            </a:pPr>
            <a:r>
              <a:rPr lang="en-US" b="1" dirty="0" smtClean="0"/>
              <a:t>Option D</a:t>
            </a:r>
            <a:r>
              <a:rPr lang="en-US" dirty="0" smtClean="0"/>
              <a:t>: Neighborhood E gains 3 wellness credits </a:t>
            </a:r>
            <a:r>
              <a:rPr lang="en-US" dirty="0" smtClean="0">
                <a:sym typeface="Wingdings 3" panose="05040102010807070707" pitchFamily="18" charset="2"/>
              </a:rPr>
              <a:t></a:t>
            </a:r>
            <a:r>
              <a:rPr lang="en-US" dirty="0" smtClean="0"/>
              <a:t>, all other neighborhoods </a:t>
            </a:r>
            <a:r>
              <a:rPr lang="en-US" u="sng" dirty="0" smtClean="0"/>
              <a:t>lose</a:t>
            </a:r>
            <a:r>
              <a:rPr lang="en-US" dirty="0" smtClean="0"/>
              <a:t> 1 wellness credit (</a:t>
            </a:r>
            <a:r>
              <a:rPr lang="en-US" strike="dblStrike" dirty="0" smtClean="0">
                <a:sym typeface="Wingdings 3" panose="05040102010807070707" pitchFamily="18" charset="2"/>
              </a:rPr>
              <a:t></a:t>
            </a:r>
            <a:r>
              <a:rPr lang="en-US" dirty="0" smtClean="0"/>
              <a:t>).</a:t>
            </a:r>
          </a:p>
          <a:p>
            <a:pPr marL="0" indent="0">
              <a:buNone/>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i="1" dirty="0" smtClean="0"/>
              <a:t>Instructor note</a:t>
            </a:r>
            <a:r>
              <a:rPr lang="en-US" dirty="0" smtClean="0"/>
              <a:t>: If you are using an in-class response</a:t>
            </a:r>
            <a:r>
              <a:rPr lang="en-US" baseline="0" dirty="0" smtClean="0"/>
              <a:t> system, use it to collect votes from those who choose to participate. If possible, display the resulting vote on the screen. If not, you will need to choose another method to collect votes. If logistics allow it, you can collect a secret ballot. If not, do a hand count of those who wish to vote for Option A, B, C, or D. Only a small portion of the course will choose to participate in this vote. Whatever the majority is, the vote stands. The consequences apply to everyone in the class, whether they chose to vote or not. (If Option A wins, everyone that lives in Neighborhoods A and B gain 3 wellness credits and everyone else loses one wellness credit). </a:t>
            </a:r>
            <a:endParaRPr lang="en-US" dirty="0"/>
          </a:p>
        </p:txBody>
      </p:sp>
      <p:sp>
        <p:nvSpPr>
          <p:cNvPr id="4" name="Slide Number Placeholder 3"/>
          <p:cNvSpPr>
            <a:spLocks noGrp="1"/>
          </p:cNvSpPr>
          <p:nvPr>
            <p:ph type="sldNum" sz="quarter" idx="10"/>
          </p:nvPr>
        </p:nvSpPr>
        <p:spPr/>
        <p:txBody>
          <a:bodyPr/>
          <a:lstStyle/>
          <a:p>
            <a:fld id="{832D6C36-E5E0-4788-AAED-F53879FCABCE}" type="slidenum">
              <a:rPr lang="en-US" smtClean="0"/>
              <a:pPr/>
              <a:t>20</a:t>
            </a:fld>
            <a:endParaRPr lang="en-US"/>
          </a:p>
        </p:txBody>
      </p:sp>
    </p:spTree>
    <p:extLst>
      <p:ext uri="{BB962C8B-B14F-4D97-AF65-F5344CB8AC3E}">
        <p14:creationId xmlns:p14="http://schemas.microsoft.com/office/powerpoint/2010/main" xmlns="" val="29259472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Suggested script/ verbal description</a:t>
            </a:r>
            <a:r>
              <a:rPr lang="en-US" sz="1200" kern="1200" dirty="0" smtClean="0">
                <a:solidFill>
                  <a:srgbClr val="C00000"/>
                </a:solidFill>
                <a:effectLst/>
                <a:latin typeface="+mn-lt"/>
                <a:ea typeface="+mn-ea"/>
                <a:cs typeface="+mn-cs"/>
              </a:rPr>
              <a:t>: </a:t>
            </a:r>
            <a:r>
              <a:rPr lang="en-US" sz="1200" dirty="0" smtClean="0"/>
              <a:t>You are out with a group of people when one of them shoplifts. Now you are all under suspicion.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a:t>
            </a:r>
            <a:r>
              <a:rPr lang="en-US" baseline="0" dirty="0" smtClean="0"/>
              <a:t> you are part of </a:t>
            </a:r>
            <a:r>
              <a:rPr lang="en-US" sz="1200" dirty="0" smtClean="0"/>
              <a:t>Group V or W </a:t>
            </a:r>
            <a:r>
              <a:rPr lang="en-US" sz="1200" u="sng" dirty="0" smtClean="0"/>
              <a:t>OR</a:t>
            </a:r>
            <a:r>
              <a:rPr lang="en-US" sz="1200" u="none" dirty="0" smtClean="0"/>
              <a:t> </a:t>
            </a:r>
            <a:r>
              <a:rPr lang="en-US" sz="1200" dirty="0" smtClean="0"/>
              <a:t>you live in Neighborhood </a:t>
            </a:r>
            <a:r>
              <a:rPr lang="en-US" sz="1200" dirty="0" smtClean="0"/>
              <a:t>A, </a:t>
            </a:r>
            <a:r>
              <a:rPr lang="en-US" sz="1200" dirty="0" smtClean="0"/>
              <a:t>mistakes happen. All charges are eventually dropped. </a:t>
            </a:r>
            <a:r>
              <a:rPr lang="en-US" sz="1200" baseline="0" dirty="0" smtClean="0"/>
              <a:t>Lose one wellness credit for the inconvenience.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If you are part of </a:t>
            </a:r>
            <a:r>
              <a:rPr lang="en-US" sz="1200" baseline="0" dirty="0" smtClean="0"/>
              <a:t>Group Q, </a:t>
            </a:r>
            <a:r>
              <a:rPr lang="en-US" sz="1200" baseline="0" dirty="0" smtClean="0"/>
              <a:t>you must choose one of the following options:</a:t>
            </a:r>
          </a:p>
          <a:p>
            <a:pPr marL="0" indent="0">
              <a:buNone/>
            </a:pPr>
            <a:r>
              <a:rPr lang="en-US" sz="1200" b="1" dirty="0" smtClean="0"/>
              <a:t>A</a:t>
            </a:r>
            <a:r>
              <a:rPr lang="en-US" sz="1200" dirty="0" smtClean="0"/>
              <a:t>: Spend 15 $</a:t>
            </a:r>
            <a:r>
              <a:rPr lang="en-US" sz="1200" dirty="0" smtClean="0">
                <a:sym typeface="Wingdings" panose="05000000000000000000" pitchFamily="2" charset="2"/>
              </a:rPr>
              <a:t></a:t>
            </a:r>
            <a:r>
              <a:rPr lang="en-US" sz="1200" dirty="0" smtClean="0"/>
              <a:t>s to hire a legal advocate who helps you get the charges dropped#. </a:t>
            </a:r>
          </a:p>
          <a:p>
            <a:pPr marL="0" indent="0">
              <a:buNone/>
            </a:pPr>
            <a:r>
              <a:rPr lang="en-US" sz="1200" b="1" dirty="0" smtClean="0"/>
              <a:t>B</a:t>
            </a:r>
            <a:r>
              <a:rPr lang="en-US" sz="1200" dirty="0" smtClean="0"/>
              <a:t>: Use three bonuses (3 </a:t>
            </a:r>
            <a:r>
              <a:rPr lang="en-US" sz="1200" dirty="0" smtClean="0">
                <a:sym typeface="Wingdings 2" panose="05020102010507070707" pitchFamily="18" charset="2"/>
              </a:rPr>
              <a:t></a:t>
            </a:r>
            <a:r>
              <a:rPr lang="en-US" sz="1200" dirty="0" smtClean="0"/>
              <a:t>s) to “call in a favor” to get the charges dropped. </a:t>
            </a:r>
          </a:p>
          <a:p>
            <a:pPr marL="0" indent="0">
              <a:buNone/>
            </a:pPr>
            <a:r>
              <a:rPr lang="en-US" sz="1200" b="1" dirty="0" smtClean="0"/>
              <a:t>C:</a:t>
            </a:r>
            <a:r>
              <a:rPr lang="en-US" sz="1200" dirty="0" smtClean="0"/>
              <a:t> Exchange three experience credits to strike a plea bargain (</a:t>
            </a:r>
            <a:r>
              <a:rPr lang="en-US" sz="1200" u="dotted" strike="dblStrike" dirty="0" smtClean="0">
                <a:sym typeface="Wingdings 2" panose="05020102010507070707" pitchFamily="18" charset="2"/>
              </a:rPr>
              <a:t></a:t>
            </a:r>
            <a:r>
              <a:rPr lang="en-US" sz="1200" u="dotted" strike="noStrike" baseline="0" dirty="0" smtClean="0">
                <a:sym typeface="Wingdings 2" panose="05020102010507070707" pitchFamily="18" charset="2"/>
              </a:rPr>
              <a:t> </a:t>
            </a:r>
            <a:r>
              <a:rPr lang="en-US" sz="1200" u="dotted" strike="dblStrike" dirty="0" smtClean="0">
                <a:sym typeface="Wingdings 2" panose="05020102010507070707" pitchFamily="18" charset="2"/>
              </a:rPr>
              <a:t></a:t>
            </a:r>
            <a:r>
              <a:rPr lang="en-US" sz="1200" u="none" strike="noStrike" baseline="0" dirty="0" smtClean="0">
                <a:sym typeface="Wingdings 2" panose="05020102010507070707" pitchFamily="18" charset="2"/>
              </a:rPr>
              <a:t> </a:t>
            </a:r>
            <a:r>
              <a:rPr lang="en-US" sz="1200" u="dotted" strike="dblStrike" dirty="0" smtClean="0">
                <a:sym typeface="Wingdings 2" panose="05020102010507070707" pitchFamily="18" charset="2"/>
              </a:rPr>
              <a:t></a:t>
            </a:r>
            <a:r>
              <a:rPr lang="en-US" sz="1200" dirty="0" smtClean="0"/>
              <a:t>). </a:t>
            </a:r>
          </a:p>
          <a:p>
            <a:pPr marL="0" indent="0">
              <a:buNone/>
            </a:pPr>
            <a:r>
              <a:rPr lang="en-US" sz="1200" b="1" dirty="0" smtClean="0"/>
              <a:t>D</a:t>
            </a:r>
            <a:r>
              <a:rPr lang="en-US" sz="1200" dirty="0" smtClean="0"/>
              <a:t>: Fight the charges, but lose six health credits for</a:t>
            </a:r>
            <a:r>
              <a:rPr lang="en-US" sz="1200" baseline="0" dirty="0" smtClean="0"/>
              <a:t> the stress and worry</a:t>
            </a:r>
            <a:r>
              <a:rPr lang="en-US" sz="1200" dirty="0" smtClean="0"/>
              <a:t> (</a:t>
            </a:r>
            <a:r>
              <a:rPr lang="en-US" sz="1200" strike="dblStrike" dirty="0" smtClean="0">
                <a:sym typeface="Wingdings 3" panose="05040102010807070707" pitchFamily="18" charset="2"/>
              </a:rPr>
              <a:t></a:t>
            </a:r>
            <a:r>
              <a:rPr lang="en-US"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For members</a:t>
            </a:r>
            <a:r>
              <a:rPr lang="en-US" sz="1200" baseline="0" dirty="0" smtClean="0"/>
              <a:t> </a:t>
            </a:r>
            <a:r>
              <a:rPr lang="en-US" sz="1200" baseline="0" dirty="0" smtClean="0"/>
              <a:t>of any other group, you must choose one of the following options:</a:t>
            </a:r>
          </a:p>
          <a:p>
            <a:pPr marL="0" indent="0">
              <a:buNone/>
            </a:pPr>
            <a:r>
              <a:rPr lang="en-US" sz="1200" b="1" dirty="0" smtClean="0"/>
              <a:t>A</a:t>
            </a:r>
            <a:r>
              <a:rPr lang="en-US" sz="1200" dirty="0" smtClean="0"/>
              <a:t>: Spend 10 $</a:t>
            </a:r>
            <a:r>
              <a:rPr lang="en-US" sz="1200" dirty="0" smtClean="0">
                <a:sym typeface="Wingdings" panose="05000000000000000000" pitchFamily="2" charset="2"/>
              </a:rPr>
              <a:t></a:t>
            </a:r>
            <a:r>
              <a:rPr lang="en-US" sz="1200" dirty="0" smtClean="0"/>
              <a:t>s to hire a legal advocate who helps you get the charges dropped#. </a:t>
            </a:r>
          </a:p>
          <a:p>
            <a:pPr marL="0" indent="0">
              <a:buNone/>
            </a:pPr>
            <a:r>
              <a:rPr lang="en-US" sz="1200" b="1" dirty="0" smtClean="0"/>
              <a:t>B</a:t>
            </a:r>
            <a:r>
              <a:rPr lang="en-US" sz="1200" dirty="0" smtClean="0"/>
              <a:t>: Use two bonuses (2 </a:t>
            </a:r>
            <a:r>
              <a:rPr lang="en-US" sz="1200" dirty="0" smtClean="0">
                <a:sym typeface="Wingdings 2" panose="05020102010507070707" pitchFamily="18" charset="2"/>
              </a:rPr>
              <a:t></a:t>
            </a:r>
            <a:r>
              <a:rPr lang="en-US" sz="1200" dirty="0" smtClean="0"/>
              <a:t>s) to “call in a favor” to get the charges dropped. </a:t>
            </a:r>
          </a:p>
          <a:p>
            <a:pPr marL="0" indent="0">
              <a:buNone/>
            </a:pPr>
            <a:r>
              <a:rPr lang="en-US" sz="1200" b="1" dirty="0" smtClean="0"/>
              <a:t>C:</a:t>
            </a:r>
            <a:r>
              <a:rPr lang="en-US" sz="1200" dirty="0" smtClean="0"/>
              <a:t> Exchange two experience credits to strike a plea bargain (</a:t>
            </a:r>
            <a:r>
              <a:rPr lang="en-US" sz="1200" u="dotted" strike="dblStrike" dirty="0" smtClean="0">
                <a:sym typeface="Wingdings 2" panose="05020102010507070707" pitchFamily="18" charset="2"/>
              </a:rPr>
              <a:t></a:t>
            </a:r>
            <a:r>
              <a:rPr lang="en-US" sz="1200" u="none" strike="noStrike" baseline="0" dirty="0" smtClean="0">
                <a:sym typeface="Wingdings 2" panose="05020102010507070707" pitchFamily="18" charset="2"/>
              </a:rPr>
              <a:t> </a:t>
            </a:r>
            <a:r>
              <a:rPr lang="en-US" sz="1200" u="dotted" strike="dblStrike" dirty="0" smtClean="0">
                <a:sym typeface="Wingdings 2" panose="05020102010507070707" pitchFamily="18" charset="2"/>
              </a:rPr>
              <a:t></a:t>
            </a:r>
            <a:r>
              <a:rPr lang="en-US" sz="1200" dirty="0" smtClean="0"/>
              <a:t>). </a:t>
            </a:r>
          </a:p>
          <a:p>
            <a:pPr marL="0" indent="0">
              <a:buNone/>
            </a:pPr>
            <a:r>
              <a:rPr lang="en-US" sz="1200" b="1" dirty="0" smtClean="0"/>
              <a:t>D</a:t>
            </a:r>
            <a:r>
              <a:rPr lang="en-US" sz="1200" dirty="0" smtClean="0"/>
              <a:t>: Fight the charges, but lose four health credits for</a:t>
            </a:r>
            <a:r>
              <a:rPr lang="en-US" sz="1200" baseline="0" dirty="0" smtClean="0"/>
              <a:t> the stress and worry</a:t>
            </a:r>
            <a:r>
              <a:rPr lang="en-US" sz="1200" dirty="0" smtClean="0"/>
              <a:t> (</a:t>
            </a:r>
            <a:r>
              <a:rPr lang="en-US" sz="1200" strike="dblStrike" dirty="0" smtClean="0">
                <a:sym typeface="Wingdings 3" panose="05040102010807070707" pitchFamily="18" charset="2"/>
              </a:rPr>
              <a:t></a:t>
            </a:r>
            <a:r>
              <a:rPr lang="en-US"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For those who are considering hiring a legal advocate, you can use a credit card, but interest penalties</a:t>
            </a:r>
            <a:r>
              <a:rPr lang="en-US" sz="1200" baseline="0" dirty="0" smtClean="0"/>
              <a:t> apply. Make sure that you do not exceed your credit limit. </a:t>
            </a:r>
            <a:r>
              <a:rPr lang="en-US" baseline="0" dirty="0" smtClean="0"/>
              <a:t>If you lose more wellness credits </a:t>
            </a:r>
            <a:r>
              <a:rPr lang="en-US" baseline="0" dirty="0" smtClean="0"/>
              <a:t>than you </a:t>
            </a:r>
            <a:r>
              <a:rPr lang="en-US" baseline="0" dirty="0" smtClean="0"/>
              <a:t>have, the difference must be indicated as illness in the illness box.</a:t>
            </a:r>
            <a:endParaRPr lang="en-US" sz="1200" dirty="0" smtClean="0"/>
          </a:p>
        </p:txBody>
      </p:sp>
      <p:sp>
        <p:nvSpPr>
          <p:cNvPr id="4" name="Slide Number Placeholder 3"/>
          <p:cNvSpPr>
            <a:spLocks noGrp="1"/>
          </p:cNvSpPr>
          <p:nvPr>
            <p:ph type="sldNum" sz="quarter" idx="10"/>
          </p:nvPr>
        </p:nvSpPr>
        <p:spPr/>
        <p:txBody>
          <a:bodyPr/>
          <a:lstStyle/>
          <a:p>
            <a:fld id="{832D6C36-E5E0-4788-AAED-F53879FCABCE}" type="slidenum">
              <a:rPr lang="en-US" smtClean="0"/>
              <a:pPr/>
              <a:t>21</a:t>
            </a:fld>
            <a:endParaRPr lang="en-US"/>
          </a:p>
        </p:txBody>
      </p:sp>
    </p:spTree>
    <p:extLst>
      <p:ext uri="{BB962C8B-B14F-4D97-AF65-F5344CB8AC3E}">
        <p14:creationId xmlns:p14="http://schemas.microsoft.com/office/powerpoint/2010/main" xmlns="" val="469135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Suggested script/ verbal description</a:t>
            </a:r>
            <a:r>
              <a:rPr lang="en-US" sz="1200" kern="1200" dirty="0" smtClean="0">
                <a:solidFill>
                  <a:srgbClr val="C00000"/>
                </a:solidFill>
                <a:effectLst/>
                <a:latin typeface="+mn-lt"/>
                <a:ea typeface="+mn-ea"/>
                <a:cs typeface="+mn-cs"/>
              </a:rPr>
              <a:t>: Choose one of the following</a:t>
            </a:r>
            <a:r>
              <a:rPr lang="en-US" sz="1200" kern="1200" baseline="0" dirty="0" smtClean="0">
                <a:solidFill>
                  <a:srgbClr val="C00000"/>
                </a:solidFill>
                <a:effectLst/>
                <a:latin typeface="+mn-lt"/>
                <a:ea typeface="+mn-ea"/>
                <a:cs typeface="+mn-cs"/>
              </a:rPr>
              <a:t> options and record your gains. Please note, that you must have at least three existing wellness credits in order to choose Option E. If you choose option E, you permanently lose three of your experience credits in exchange for a gain of 5 money boxes. </a:t>
            </a:r>
          </a:p>
          <a:p>
            <a:pPr marL="0" indent="0">
              <a:buNone/>
            </a:pPr>
            <a:r>
              <a:rPr lang="en-US" b="1" dirty="0" smtClean="0"/>
              <a:t>A</a:t>
            </a:r>
            <a:r>
              <a:rPr lang="en-US" dirty="0" smtClean="0"/>
              <a:t>: Rest, relax, and recreate. Gain </a:t>
            </a:r>
            <a:r>
              <a:rPr lang="en-US" b="1" dirty="0" smtClean="0"/>
              <a:t>1 wellness credit</a:t>
            </a:r>
            <a:r>
              <a:rPr lang="en-US" dirty="0" smtClean="0"/>
              <a:t> (</a:t>
            </a:r>
            <a:r>
              <a:rPr lang="en-US" dirty="0" smtClean="0">
                <a:sym typeface="Wingdings 3" panose="05040102010807070707" pitchFamily="18" charset="2"/>
              </a:rPr>
              <a:t></a:t>
            </a:r>
            <a:r>
              <a:rPr lang="en-US" dirty="0" smtClean="0"/>
              <a:t>).</a:t>
            </a:r>
          </a:p>
          <a:p>
            <a:pPr marL="0" indent="0">
              <a:buNone/>
            </a:pPr>
            <a:r>
              <a:rPr lang="en-US" b="1" dirty="0" smtClean="0"/>
              <a:t>B</a:t>
            </a:r>
            <a:r>
              <a:rPr lang="en-US" dirty="0" smtClean="0"/>
              <a:t>: #Unpaid internship! Exchange </a:t>
            </a:r>
            <a:r>
              <a:rPr lang="en-US" dirty="0" smtClean="0">
                <a:sym typeface="Wingdings 3" panose="05040102010807070707" pitchFamily="18" charset="2"/>
              </a:rPr>
              <a:t>5 </a:t>
            </a:r>
            <a:r>
              <a:rPr lang="en-US" b="1" dirty="0" smtClean="0"/>
              <a:t>$</a:t>
            </a:r>
            <a:r>
              <a:rPr lang="en-US" b="1" dirty="0" smtClean="0">
                <a:sym typeface="Wingdings 2" panose="05020102010507070707" pitchFamily="18" charset="2"/>
              </a:rPr>
              <a:t>s </a:t>
            </a:r>
            <a:r>
              <a:rPr lang="en-US" dirty="0" smtClean="0"/>
              <a:t>to gain </a:t>
            </a:r>
            <a:r>
              <a:rPr lang="en-US" b="1" dirty="0" smtClean="0"/>
              <a:t>3 experience credits</a:t>
            </a:r>
            <a:r>
              <a:rPr lang="en-US" dirty="0" smtClean="0"/>
              <a:t> (</a:t>
            </a:r>
            <a:r>
              <a:rPr lang="en-US" dirty="0" smtClean="0">
                <a:sym typeface="Wingdings 2" panose="05020102010507070707" pitchFamily="18" charset="2"/>
              </a:rPr>
              <a:t>  </a:t>
            </a:r>
            <a:r>
              <a:rPr lang="en-US" dirty="0" smtClean="0"/>
              <a:t>).</a:t>
            </a:r>
          </a:p>
          <a:p>
            <a:pPr marL="0" indent="0">
              <a:buNone/>
            </a:pPr>
            <a:r>
              <a:rPr lang="en-US" b="1" dirty="0" smtClean="0"/>
              <a:t>C</a:t>
            </a:r>
            <a:r>
              <a:rPr lang="en-US" dirty="0" smtClean="0"/>
              <a:t>: Part time work. Gain </a:t>
            </a:r>
            <a:r>
              <a:rPr lang="en-US" b="1" dirty="0" smtClean="0"/>
              <a:t>3 $</a:t>
            </a:r>
            <a:r>
              <a:rPr lang="en-US" b="1" dirty="0" smtClean="0">
                <a:sym typeface="Wingdings 2" panose="05020102010507070707" pitchFamily="18" charset="2"/>
              </a:rPr>
              <a:t>s.</a:t>
            </a:r>
            <a:endParaRPr lang="en-US" dirty="0" smtClean="0"/>
          </a:p>
          <a:p>
            <a:pPr marL="0" indent="0">
              <a:buNone/>
            </a:pPr>
            <a:r>
              <a:rPr lang="en-US" b="1" dirty="0" smtClean="0"/>
              <a:t>D</a:t>
            </a:r>
            <a:r>
              <a:rPr lang="en-US" dirty="0" smtClean="0"/>
              <a:t>: Build your leadership skills. Gain </a:t>
            </a:r>
            <a:r>
              <a:rPr lang="en-US" b="1" dirty="0" smtClean="0"/>
              <a:t>1 bonus (</a:t>
            </a:r>
            <a:r>
              <a:rPr lang="en-US" b="1" dirty="0" smtClean="0">
                <a:sym typeface="Wingdings 2" panose="05020102010507070707" pitchFamily="18" charset="2"/>
              </a:rPr>
              <a:t></a:t>
            </a:r>
            <a:r>
              <a:rPr lang="en-US" b="1" dirty="0" smtClean="0"/>
              <a:t>)</a:t>
            </a:r>
            <a:r>
              <a:rPr lang="en-US" dirty="0" smtClean="0"/>
              <a:t>.</a:t>
            </a:r>
          </a:p>
          <a:p>
            <a:pPr marL="0" indent="0">
              <a:buNone/>
            </a:pPr>
            <a:r>
              <a:rPr lang="en-US" b="1" dirty="0" smtClean="0"/>
              <a:t>E</a:t>
            </a:r>
            <a:r>
              <a:rPr lang="en-US" dirty="0" smtClean="0"/>
              <a:t>: Give up 3 experience credits (</a:t>
            </a:r>
            <a:r>
              <a:rPr lang="en-US" u="dotted" strike="dblStrike" dirty="0" smtClean="0">
                <a:sym typeface="Wingdings 2" panose="05020102010507070707" pitchFamily="18" charset="2"/>
              </a:rPr>
              <a:t></a:t>
            </a:r>
            <a:r>
              <a:rPr lang="en-US" u="dotted" dirty="0" smtClean="0">
                <a:sym typeface="Wingdings 2" panose="05020102010507070707" pitchFamily="18" charset="2"/>
              </a:rPr>
              <a:t> </a:t>
            </a:r>
            <a:r>
              <a:rPr lang="en-US" u="dotted" strike="dblStrike" dirty="0" smtClean="0">
                <a:sym typeface="Wingdings 2" panose="05020102010507070707" pitchFamily="18" charset="2"/>
              </a:rPr>
              <a:t></a:t>
            </a:r>
            <a:r>
              <a:rPr lang="en-US" dirty="0" smtClean="0">
                <a:sym typeface="Wingdings 2" panose="05020102010507070707" pitchFamily="18" charset="2"/>
              </a:rPr>
              <a:t> </a:t>
            </a:r>
            <a:r>
              <a:rPr lang="en-US" u="dotted" strike="dblStrike" dirty="0" smtClean="0">
                <a:sym typeface="Wingdings 2" panose="05020102010507070707" pitchFamily="18" charset="2"/>
              </a:rPr>
              <a:t></a:t>
            </a:r>
            <a:r>
              <a:rPr lang="en-US" dirty="0" smtClean="0">
                <a:sym typeface="Wingdings 3" panose="05040102010807070707" pitchFamily="18" charset="2"/>
              </a:rPr>
              <a:t>) to drop out of school and work full time, gain 5 </a:t>
            </a:r>
            <a:r>
              <a:rPr lang="en-US" b="1" dirty="0" smtClean="0"/>
              <a:t>$</a:t>
            </a:r>
            <a:r>
              <a:rPr lang="en-US" b="1" dirty="0" smtClean="0">
                <a:sym typeface="Wingdings 2" panose="05020102010507070707" pitchFamily="18" charset="2"/>
              </a:rPr>
              <a:t>s. </a:t>
            </a:r>
            <a:endParaRPr lang="en-US" dirty="0"/>
          </a:p>
        </p:txBody>
      </p:sp>
      <p:sp>
        <p:nvSpPr>
          <p:cNvPr id="4" name="Slide Number Placeholder 3"/>
          <p:cNvSpPr>
            <a:spLocks noGrp="1"/>
          </p:cNvSpPr>
          <p:nvPr>
            <p:ph type="sldNum" sz="quarter" idx="10"/>
          </p:nvPr>
        </p:nvSpPr>
        <p:spPr/>
        <p:txBody>
          <a:bodyPr/>
          <a:lstStyle/>
          <a:p>
            <a:fld id="{832D6C36-E5E0-4788-AAED-F53879FCABCE}" type="slidenum">
              <a:rPr lang="en-US" smtClean="0"/>
              <a:pPr/>
              <a:t>22</a:t>
            </a:fld>
            <a:endParaRPr lang="en-US"/>
          </a:p>
        </p:txBody>
      </p:sp>
    </p:spTree>
    <p:extLst>
      <p:ext uri="{BB962C8B-B14F-4D97-AF65-F5344CB8AC3E}">
        <p14:creationId xmlns:p14="http://schemas.microsoft.com/office/powerpoint/2010/main" xmlns="" val="21182906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1" kern="1200" dirty="0" smtClean="0">
                <a:solidFill>
                  <a:schemeClr val="tx1"/>
                </a:solidFill>
                <a:effectLst/>
                <a:latin typeface="+mn-lt"/>
                <a:ea typeface="+mn-ea"/>
                <a:cs typeface="+mn-cs"/>
              </a:rPr>
              <a:t>Suggested script/ verbal description</a:t>
            </a:r>
            <a:r>
              <a:rPr lang="en-US" sz="1200" kern="1200" dirty="0" smtClean="0">
                <a:solidFill>
                  <a:srgbClr val="C00000"/>
                </a:solidFill>
                <a:effectLst/>
                <a:latin typeface="+mn-lt"/>
                <a:ea typeface="+mn-ea"/>
                <a:cs typeface="+mn-cs"/>
              </a:rPr>
              <a:t>: </a:t>
            </a:r>
            <a:r>
              <a:rPr lang="en-US" sz="1200" dirty="0" smtClean="0"/>
              <a:t>An environmental contaminant that causes severe respiratory illness is discovered in the building materials of some neighborhoods.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a:t>
            </a:r>
            <a:r>
              <a:rPr lang="en-US" baseline="0" dirty="0" smtClean="0"/>
              <a:t> you are part of </a:t>
            </a:r>
            <a:r>
              <a:rPr lang="en-US" sz="1200" dirty="0" smtClean="0"/>
              <a:t>Neighborhood A or B: Your neighborhood is not affected!</a:t>
            </a:r>
            <a:r>
              <a:rPr lang="en-US" sz="1200" baseline="0" dirty="0" smtClean="0"/>
              <a:t> There is no loss.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indent="0">
              <a:buNone/>
            </a:pPr>
            <a:r>
              <a:rPr lang="en-US" sz="1200" dirty="0" smtClean="0">
                <a:solidFill>
                  <a:schemeClr val="tx1"/>
                </a:solidFill>
                <a:latin typeface="Times New Roman" pitchFamily="18" charset="0"/>
                <a:cs typeface="Times New Roman" pitchFamily="18" charset="0"/>
              </a:rPr>
              <a:t>If you live in Neighborhood C, D, or E </a:t>
            </a:r>
            <a:r>
              <a:rPr lang="en-US" sz="1200" baseline="0" dirty="0" smtClean="0">
                <a:solidFill>
                  <a:schemeClr val="tx1"/>
                </a:solidFill>
                <a:latin typeface="Times New Roman" pitchFamily="18" charset="0"/>
                <a:cs typeface="Times New Roman" pitchFamily="18" charset="0"/>
              </a:rPr>
              <a:t>and you have five or more health credits</a:t>
            </a:r>
            <a:r>
              <a:rPr lang="en-US" sz="1200" baseline="0" dirty="0" smtClean="0"/>
              <a:t>: </a:t>
            </a:r>
            <a:r>
              <a:rPr lang="en-US" sz="1200" b="0" dirty="0" smtClean="0"/>
              <a:t>You</a:t>
            </a:r>
            <a:r>
              <a:rPr lang="en-US" sz="1200" b="0" baseline="0" dirty="0" smtClean="0"/>
              <a:t>r body is well enough to fight the illness. You are immune. There is no loss. </a:t>
            </a:r>
            <a:endParaRPr lang="en-US" sz="1200"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1"/>
                </a:solidFill>
                <a:latin typeface="Times New Roman" pitchFamily="18" charset="0"/>
                <a:cs typeface="Times New Roman" pitchFamily="18" charset="0"/>
              </a:rPr>
              <a:t>If you live in Neighborhood C, D, or E and you have</a:t>
            </a:r>
            <a:r>
              <a:rPr lang="en-US" sz="1200" baseline="0" dirty="0" smtClean="0">
                <a:solidFill>
                  <a:schemeClr val="tx1"/>
                </a:solidFill>
                <a:latin typeface="Times New Roman" pitchFamily="18" charset="0"/>
                <a:cs typeface="Times New Roman" pitchFamily="18" charset="0"/>
              </a:rPr>
              <a:t> four or fewer health credits</a:t>
            </a:r>
            <a:r>
              <a:rPr lang="en-US" sz="1200" baseline="0" dirty="0" smtClean="0"/>
              <a:t>:</a:t>
            </a:r>
          </a:p>
          <a:p>
            <a:pPr marL="0" indent="0">
              <a:buNone/>
            </a:pPr>
            <a:r>
              <a:rPr lang="en-US" sz="1200" b="1" dirty="0" smtClean="0"/>
              <a:t>C</a:t>
            </a:r>
            <a:r>
              <a:rPr lang="en-US" sz="1200" dirty="0" smtClean="0"/>
              <a:t>: Use 2 bonuses (</a:t>
            </a:r>
            <a:r>
              <a:rPr lang="en-US" sz="1200" dirty="0" smtClean="0">
                <a:sym typeface="Wingdings 2" panose="05020102010507070707" pitchFamily="18" charset="2"/>
              </a:rPr>
              <a:t></a:t>
            </a:r>
            <a:r>
              <a:rPr lang="en-US" sz="1200" dirty="0" smtClean="0"/>
              <a:t>) to use employee-provided medical leave while you recover from illness. </a:t>
            </a:r>
          </a:p>
          <a:p>
            <a:pPr marL="0" indent="0">
              <a:buNone/>
            </a:pPr>
            <a:r>
              <a:rPr lang="en-US" sz="1200" b="1" dirty="0" smtClean="0"/>
              <a:t>D</a:t>
            </a:r>
            <a:r>
              <a:rPr lang="en-US" sz="1200" dirty="0" smtClean="0"/>
              <a:t>: Pay 10 $</a:t>
            </a:r>
            <a:r>
              <a:rPr lang="en-US" sz="1200" dirty="0" smtClean="0">
                <a:sym typeface="Wingdings" panose="05000000000000000000" pitchFamily="2" charset="2"/>
              </a:rPr>
              <a:t></a:t>
            </a:r>
            <a:r>
              <a:rPr lang="en-US" sz="1200" dirty="0" smtClean="0"/>
              <a:t>s in associated costs while you recover from illness#.</a:t>
            </a:r>
          </a:p>
          <a:p>
            <a:pPr marL="0" indent="0">
              <a:buNone/>
            </a:pPr>
            <a:r>
              <a:rPr lang="en-US" sz="1200" b="1" dirty="0" smtClean="0"/>
              <a:t>E</a:t>
            </a:r>
            <a:r>
              <a:rPr lang="en-US" sz="1200" dirty="0" smtClean="0"/>
              <a:t>: Lose six wellness credits (or gain illness credits) (</a:t>
            </a:r>
            <a:r>
              <a:rPr lang="en-US" sz="1200" strike="dblStrike" dirty="0" smtClean="0">
                <a:sym typeface="Wingdings 3" panose="05040102010807070707" pitchFamily="18" charset="2"/>
              </a:rPr>
              <a:t></a:t>
            </a:r>
            <a:r>
              <a:rPr lang="en-US" sz="1200" dirty="0" smtClean="0"/>
              <a:t>) and live with a chronic disorder.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lose more wellness credits than what you have, the difference must be indicated as illness in the illness box.</a:t>
            </a:r>
            <a:endParaRPr lang="en-US" sz="1200" dirty="0" smtClean="0"/>
          </a:p>
        </p:txBody>
      </p:sp>
      <p:sp>
        <p:nvSpPr>
          <p:cNvPr id="4" name="Slide Number Placeholder 3"/>
          <p:cNvSpPr>
            <a:spLocks noGrp="1"/>
          </p:cNvSpPr>
          <p:nvPr>
            <p:ph type="sldNum" sz="quarter" idx="10"/>
          </p:nvPr>
        </p:nvSpPr>
        <p:spPr/>
        <p:txBody>
          <a:bodyPr/>
          <a:lstStyle/>
          <a:p>
            <a:fld id="{832D6C36-E5E0-4788-AAED-F53879FCABCE}" type="slidenum">
              <a:rPr lang="en-US" smtClean="0"/>
              <a:pPr/>
              <a:t>23</a:t>
            </a:fld>
            <a:endParaRPr lang="en-US"/>
          </a:p>
        </p:txBody>
      </p:sp>
    </p:spTree>
    <p:extLst>
      <p:ext uri="{BB962C8B-B14F-4D97-AF65-F5344CB8AC3E}">
        <p14:creationId xmlns:p14="http://schemas.microsoft.com/office/powerpoint/2010/main" xmlns="" val="469135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Suggested script/ verbal description</a:t>
            </a:r>
            <a:r>
              <a:rPr lang="en-US" sz="1200" kern="1200" dirty="0" smtClean="0">
                <a:solidFill>
                  <a:srgbClr val="C00000"/>
                </a:solidFill>
                <a:effectLst/>
                <a:latin typeface="+mn-lt"/>
                <a:ea typeface="+mn-ea"/>
                <a:cs typeface="+mn-cs"/>
              </a:rPr>
              <a:t>: You have</a:t>
            </a:r>
            <a:r>
              <a:rPr lang="en-US" sz="1200" kern="1200" baseline="0" dirty="0" smtClean="0">
                <a:solidFill>
                  <a:srgbClr val="C00000"/>
                </a:solidFill>
                <a:effectLst/>
                <a:latin typeface="+mn-lt"/>
                <a:ea typeface="+mn-ea"/>
                <a:cs typeface="+mn-cs"/>
              </a:rPr>
              <a:t> reached early adulthood. From high school you could go on to earn a college degree (gain two experience credits), a university degree (gain three experience credits), or perhaps you will go onto graduate school after earning a university degree (gain four experience credits). Or, you might enter the work force right away, perhaps with a skilled internship (gain 5 money credits and one experience credit) or with an entry level, minimum wage position (gain 5 money credits). Your next steps will depend on your level of experience and your resources. First, count your existing experience credits. (Do not count any experience credits which you have permanently lost.) Now, find the column on the table that corresponds to your existing credits. Options indicated with a check mark (</a:t>
            </a:r>
            <a:r>
              <a:rPr lang="en-US" sz="1200" kern="1200" baseline="0" dirty="0" smtClean="0">
                <a:solidFill>
                  <a:srgbClr val="C00000"/>
                </a:solidFill>
                <a:effectLst/>
                <a:latin typeface="+mn-lt"/>
                <a:ea typeface="+mn-ea"/>
                <a:cs typeface="+mn-cs"/>
                <a:sym typeface="Wingdings"/>
              </a:rPr>
              <a:t>) are openly available to you, without the need to expend any resources. Options indicated with N/A indicate that the option is not available to you, no matter how many resources you spend. Other options may require that you spend money on tuition in order to pursue that option. Or you may have to use bonus credits to “call in a favor” to someone who can “put in a good word” on your behalf. </a:t>
            </a:r>
          </a:p>
          <a:p>
            <a:endParaRPr lang="en-US" sz="1200" kern="1200" baseline="0" dirty="0" smtClean="0">
              <a:solidFill>
                <a:srgbClr val="C00000"/>
              </a:solidFill>
              <a:effectLst/>
              <a:latin typeface="+mn-lt"/>
              <a:ea typeface="+mn-ea"/>
              <a:cs typeface="+mn-cs"/>
              <a:sym typeface="Wingdings"/>
            </a:endParaRPr>
          </a:p>
          <a:p>
            <a:r>
              <a:rPr lang="en-US" sz="1200" kern="1200" baseline="0" dirty="0" smtClean="0">
                <a:solidFill>
                  <a:srgbClr val="C00000"/>
                </a:solidFill>
                <a:effectLst/>
                <a:latin typeface="+mn-lt"/>
                <a:ea typeface="+mn-ea"/>
                <a:cs typeface="+mn-cs"/>
                <a:sym typeface="Wingdings"/>
              </a:rPr>
              <a:t>If you have 8 or more experience credits:</a:t>
            </a:r>
          </a:p>
          <a:p>
            <a:r>
              <a:rPr lang="en-US" sz="1200" kern="1200" baseline="0" dirty="0" smtClean="0">
                <a:solidFill>
                  <a:srgbClr val="C00000"/>
                </a:solidFill>
                <a:effectLst/>
                <a:latin typeface="+mn-lt"/>
                <a:ea typeface="+mn-ea"/>
                <a:cs typeface="+mn-cs"/>
                <a:sym typeface="Wingdings"/>
              </a:rPr>
              <a:t>All options are available to you, but you will need to spend 5 money credits if you wish to pursue graduate school.</a:t>
            </a:r>
          </a:p>
          <a:p>
            <a:endParaRPr lang="en-US" sz="1200" kern="1200" baseline="0" dirty="0" smtClean="0">
              <a:solidFill>
                <a:srgbClr val="C00000"/>
              </a:solidFill>
              <a:effectLst/>
              <a:latin typeface="+mn-lt"/>
              <a:ea typeface="+mn-ea"/>
              <a:cs typeface="+mn-cs"/>
              <a:sym typeface="Wingdings"/>
            </a:endParaRPr>
          </a:p>
          <a:p>
            <a:r>
              <a:rPr lang="en-US" sz="1200" kern="1200" baseline="0" dirty="0" smtClean="0">
                <a:solidFill>
                  <a:srgbClr val="C00000"/>
                </a:solidFill>
                <a:effectLst/>
                <a:latin typeface="+mn-lt"/>
                <a:ea typeface="+mn-ea"/>
                <a:cs typeface="+mn-cs"/>
                <a:sym typeface="Wingdings"/>
              </a:rPr>
              <a:t>If you have 6 or 7 experience credits:</a:t>
            </a:r>
          </a:p>
          <a:p>
            <a:r>
              <a:rPr lang="en-US" sz="1200" kern="1200" baseline="0" dirty="0" smtClean="0">
                <a:solidFill>
                  <a:srgbClr val="C00000"/>
                </a:solidFill>
                <a:effectLst/>
                <a:latin typeface="+mn-lt"/>
                <a:ea typeface="+mn-ea"/>
                <a:cs typeface="+mn-cs"/>
                <a:sym typeface="Wingdings"/>
              </a:rPr>
              <a:t>All options are available to you, but you will need to spend 5 money credits to go to university or 10 money credits to go to graduate school.</a:t>
            </a:r>
          </a:p>
          <a:p>
            <a:endParaRPr lang="en-US" sz="1200" kern="1200" baseline="0" dirty="0" smtClean="0">
              <a:solidFill>
                <a:srgbClr val="C00000"/>
              </a:solidFill>
              <a:effectLst/>
              <a:latin typeface="+mn-lt"/>
              <a:ea typeface="+mn-ea"/>
              <a:cs typeface="+mn-cs"/>
              <a:sym typeface="Wingdings"/>
            </a:endParaRPr>
          </a:p>
          <a:p>
            <a:r>
              <a:rPr lang="en-US" sz="1200" kern="1200" baseline="0" dirty="0" smtClean="0">
                <a:solidFill>
                  <a:srgbClr val="C00000"/>
                </a:solidFill>
                <a:effectLst/>
                <a:latin typeface="+mn-lt"/>
                <a:ea typeface="+mn-ea"/>
                <a:cs typeface="+mn-cs"/>
                <a:sym typeface="Wingdings"/>
              </a:rPr>
              <a:t>If you have 4 or 5 experience credits:</a:t>
            </a:r>
          </a:p>
          <a:p>
            <a:r>
              <a:rPr lang="en-US" sz="1200" kern="1200" baseline="0" dirty="0" smtClean="0">
                <a:solidFill>
                  <a:srgbClr val="C00000"/>
                </a:solidFill>
                <a:effectLst/>
                <a:latin typeface="+mn-lt"/>
                <a:ea typeface="+mn-ea"/>
                <a:cs typeface="+mn-cs"/>
                <a:sym typeface="Wingdings"/>
              </a:rPr>
              <a:t>All options are available to you, but you will need to use a bonus credit to acquire an apprenticeship, spend 5 money credits to go to college, spend 10 money credits to go to university, or spend 20 money credits to go to graduate school. </a:t>
            </a:r>
          </a:p>
          <a:p>
            <a:endParaRPr lang="en-US" sz="1200" kern="1200" baseline="0" dirty="0" smtClean="0">
              <a:solidFill>
                <a:srgbClr val="C00000"/>
              </a:solidFill>
              <a:effectLst/>
              <a:latin typeface="+mn-lt"/>
              <a:ea typeface="+mn-ea"/>
              <a:cs typeface="+mn-cs"/>
              <a:sym typeface="Wingdings"/>
            </a:endParaRPr>
          </a:p>
          <a:p>
            <a:r>
              <a:rPr lang="en-US" sz="1200" kern="1200" baseline="0" dirty="0" smtClean="0">
                <a:solidFill>
                  <a:srgbClr val="C00000"/>
                </a:solidFill>
                <a:effectLst/>
                <a:latin typeface="+mn-lt"/>
                <a:ea typeface="+mn-ea"/>
                <a:cs typeface="+mn-cs"/>
                <a:sym typeface="Wingdings"/>
              </a:rPr>
              <a:t>If you have 2 or 3 experience credits: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rgbClr val="C00000"/>
                </a:solidFill>
                <a:effectLst/>
                <a:latin typeface="+mn-lt"/>
                <a:ea typeface="+mn-ea"/>
                <a:cs typeface="+mn-cs"/>
                <a:sym typeface="Wingdings"/>
              </a:rPr>
              <a:t>You can start entry level work, or use two bonus credits to acquire an apprenticeship, spend 10 money credits to go to college, or spend 20 money credits to go to university. You do not have enough experience to pursue graduate school.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rgbClr val="C00000"/>
              </a:solidFill>
              <a:effectLst/>
              <a:latin typeface="+mn-lt"/>
              <a:ea typeface="+mn-ea"/>
              <a:cs typeface="+mn-cs"/>
              <a:sym typeface="Wingding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rgbClr val="C00000"/>
                </a:solidFill>
                <a:effectLst/>
                <a:latin typeface="+mn-lt"/>
                <a:ea typeface="+mn-ea"/>
                <a:cs typeface="+mn-cs"/>
                <a:sym typeface="Wingdings"/>
              </a:rPr>
              <a:t>If you have 0 or 1 experience credits: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rgbClr val="C00000"/>
                </a:solidFill>
                <a:effectLst/>
                <a:latin typeface="+mn-lt"/>
                <a:ea typeface="+mn-ea"/>
                <a:cs typeface="+mn-cs"/>
                <a:sym typeface="Wingdings"/>
              </a:rPr>
              <a:t>You can start entry level work, or use three bonus credits to acquire an apprenticeship or spend 20 money credits to go to college. You do not have enough experience to pursue a university degree or graduate school.</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32D6C36-E5E0-4788-AAED-F53879FCABCE}" type="slidenum">
              <a:rPr lang="en-US" smtClean="0"/>
              <a:pPr/>
              <a:t>24</a:t>
            </a:fld>
            <a:endParaRPr lang="en-US"/>
          </a:p>
        </p:txBody>
      </p:sp>
    </p:spTree>
    <p:extLst>
      <p:ext uri="{BB962C8B-B14F-4D97-AF65-F5344CB8AC3E}">
        <p14:creationId xmlns:p14="http://schemas.microsoft.com/office/powerpoint/2010/main" xmlns="" val="18074610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Suggested script/ verbal description</a:t>
            </a:r>
            <a:r>
              <a:rPr lang="en-US" sz="1200" kern="1200" dirty="0" smtClean="0">
                <a:solidFill>
                  <a:srgbClr val="C00000"/>
                </a:solidFill>
                <a:effectLst/>
                <a:latin typeface="+mn-lt"/>
                <a:ea typeface="+mn-ea"/>
                <a:cs typeface="+mn-cs"/>
              </a:rPr>
              <a:t>: This</a:t>
            </a:r>
            <a:r>
              <a:rPr lang="en-US" sz="1200" kern="1200" baseline="0" dirty="0" smtClean="0">
                <a:solidFill>
                  <a:srgbClr val="C00000"/>
                </a:solidFill>
                <a:effectLst/>
                <a:latin typeface="+mn-lt"/>
                <a:ea typeface="+mn-ea"/>
                <a:cs typeface="+mn-cs"/>
              </a:rPr>
              <a:t> next</a:t>
            </a:r>
            <a:r>
              <a:rPr lang="en-US" sz="1200" kern="1200" dirty="0" smtClean="0">
                <a:solidFill>
                  <a:srgbClr val="C00000"/>
                </a:solidFill>
                <a:effectLst/>
                <a:latin typeface="+mn-lt"/>
                <a:ea typeface="+mn-ea"/>
                <a:cs typeface="+mn-cs"/>
              </a:rPr>
              <a:t> decision is a collective decision. As a class,</a:t>
            </a:r>
            <a:r>
              <a:rPr lang="en-US" sz="1200" kern="1200" baseline="0" dirty="0" smtClean="0">
                <a:solidFill>
                  <a:srgbClr val="C00000"/>
                </a:solidFill>
                <a:effectLst/>
                <a:latin typeface="+mn-lt"/>
                <a:ea typeface="+mn-ea"/>
                <a:cs typeface="+mn-cs"/>
              </a:rPr>
              <a:t> those who choose to participate will make their vote. The winning option will apply to ALL of the class members. The scenario is as follows: </a:t>
            </a:r>
            <a:r>
              <a:rPr lang="en-US" sz="1200" dirty="0" smtClean="0"/>
              <a:t>It is election time. </a:t>
            </a:r>
            <a:r>
              <a:rPr lang="en-US" sz="1200" b="1" u="sng" dirty="0" smtClean="0"/>
              <a:t>IF you are eligible to vote</a:t>
            </a:r>
            <a:r>
              <a:rPr lang="en-US" sz="1200" dirty="0" smtClean="0"/>
              <a:t> (see the vote box) you can spent 2 money credits </a:t>
            </a:r>
            <a:r>
              <a:rPr lang="en-US" sz="1200" dirty="0" smtClean="0">
                <a:sym typeface="Wingdings 2" panose="05020102010507070707" pitchFamily="18" charset="2"/>
              </a:rPr>
              <a:t>to secure the proper voting documents</a:t>
            </a:r>
            <a:r>
              <a:rPr lang="en-US" sz="1200" dirty="0" smtClean="0"/>
              <a:t> OR use 1</a:t>
            </a:r>
            <a:r>
              <a:rPr lang="en-US" sz="1200" baseline="0" dirty="0" smtClean="0"/>
              <a:t> bonus credit </a:t>
            </a:r>
            <a:r>
              <a:rPr lang="en-US" sz="1200" dirty="0" smtClean="0">
                <a:sym typeface="Wingdings 2" panose="05020102010507070707" pitchFamily="18" charset="2"/>
              </a:rPr>
              <a:t>to advocate for your right to vote</a:t>
            </a:r>
            <a:r>
              <a:rPr lang="en-US" sz="1200" dirty="0" smtClean="0"/>
              <a:t>. If you</a:t>
            </a:r>
            <a:r>
              <a:rPr lang="en-US" sz="1200" baseline="0" dirty="0" smtClean="0"/>
              <a:t> are not eligible to vote or cannot or do not want to spend 2 money boxes or 1 bonus credit to vote</a:t>
            </a:r>
            <a:r>
              <a:rPr lang="en-US" sz="1200" dirty="0" smtClean="0"/>
              <a:t>, then</a:t>
            </a:r>
            <a:r>
              <a:rPr lang="en-US" sz="1200" baseline="0" dirty="0" smtClean="0"/>
              <a:t> you cannot vote in this election. The winning option will apply to everyone in the class, regardless of whether you voted or not.</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are eligible to vote and choose to vote, cross out two money credits OR one bonus and choose one of the following options:</a:t>
            </a:r>
          </a:p>
          <a:p>
            <a:pPr marL="0" indent="0">
              <a:lnSpc>
                <a:spcPct val="120000"/>
              </a:lnSpc>
              <a:spcBef>
                <a:spcPts val="1200"/>
              </a:spcBef>
              <a:buNone/>
            </a:pPr>
            <a:r>
              <a:rPr lang="en-US" sz="1200" b="1" u="sng" dirty="0" smtClean="0"/>
              <a:t>Candidate A </a:t>
            </a:r>
            <a:r>
              <a:rPr lang="en-US" sz="1200" dirty="0" smtClean="0"/>
              <a:t>wants to increase the minimum wage. This candidate advocates an increase in taxes for wealthier individuals</a:t>
            </a:r>
            <a:r>
              <a:rPr lang="en-US" sz="1200" baseline="0" dirty="0" smtClean="0"/>
              <a:t> </a:t>
            </a:r>
            <a:r>
              <a:rPr lang="en-US" sz="1200" dirty="0" smtClean="0"/>
              <a:t>to pay for the increase. If this candidate wins, those with 20 or more unused money credits will lose 5 money credits (to pay for taxes). Those with 5 or less money</a:t>
            </a:r>
            <a:r>
              <a:rPr lang="en-US" sz="1200" baseline="0" dirty="0" smtClean="0"/>
              <a:t> credits will gain 3 money credits due to the increase in minimum wage. </a:t>
            </a:r>
            <a:r>
              <a:rPr lang="en-US" sz="1200" dirty="0" smtClean="0"/>
              <a:t> </a:t>
            </a:r>
            <a:endParaRPr lang="en-US" sz="1200" b="1" u="sng" dirty="0" smtClean="0"/>
          </a:p>
          <a:p>
            <a:pPr marL="0" indent="0">
              <a:lnSpc>
                <a:spcPct val="120000"/>
              </a:lnSpc>
              <a:spcBef>
                <a:spcPts val="1200"/>
              </a:spcBef>
              <a:buNone/>
            </a:pPr>
            <a:r>
              <a:rPr lang="en-US" sz="1200" b="1" u="sng" dirty="0" smtClean="0"/>
              <a:t>Candidate B </a:t>
            </a:r>
            <a:r>
              <a:rPr lang="en-US" sz="1200" dirty="0" smtClean="0"/>
              <a:t>wants to protect the country from government involvement. This candidate will cut taxes and decrease government programs. If this candidate wins, those with greater than 15 money credits will gain 3 money credits in</a:t>
            </a:r>
            <a:r>
              <a:rPr lang="en-US" sz="1200" baseline="0" dirty="0" smtClean="0"/>
              <a:t> tax breaks</a:t>
            </a:r>
            <a:r>
              <a:rPr lang="en-US" sz="1200" dirty="0" smtClean="0"/>
              <a:t>. Those with less than 5 credits will lose 3 wellness credits due to the loss of government programs. </a:t>
            </a:r>
            <a:endParaRPr lang="en-US" sz="1200" b="1" u="sng" dirty="0" smtClean="0"/>
          </a:p>
          <a:p>
            <a:pPr marL="0" indent="0">
              <a:lnSpc>
                <a:spcPct val="120000"/>
              </a:lnSpc>
              <a:spcBef>
                <a:spcPts val="1200"/>
              </a:spcBef>
              <a:buNone/>
            </a:pPr>
            <a:r>
              <a:rPr lang="en-US" sz="1200" b="1" u="sng" dirty="0" smtClean="0"/>
              <a:t>Candidate C</a:t>
            </a:r>
            <a:r>
              <a:rPr lang="en-US" sz="1200" dirty="0" smtClean="0"/>
              <a:t> is concerned about creating equal opportunity. If this candidate wins, everyone in the game will lose all of their bonus credits</a:t>
            </a:r>
            <a:r>
              <a:rPr lang="en-US" sz="1200" dirty="0" smtClean="0">
                <a:sym typeface="Wingdings 2" panose="05020102010507070707" pitchFamily="18" charset="2"/>
              </a:rPr>
              <a:t> (</a:t>
            </a:r>
            <a:r>
              <a:rPr lang="en-US" sz="1200" dirty="0" smtClean="0">
                <a:sym typeface="Wingdings 2"/>
              </a:rPr>
              <a:t></a:t>
            </a:r>
            <a:r>
              <a:rPr lang="en-US" sz="1200" dirty="0" smtClean="0">
                <a:sym typeface="Wingdings 2" panose="05020102010507070707" pitchFamily="18" charset="2"/>
              </a:rPr>
              <a:t>) ensuring that no one in the game receives special favors, above and beyond the experience they actually have. </a:t>
            </a:r>
            <a:endParaRPr lang="en-US" sz="1200" b="1" u="sng" dirty="0" smtClean="0"/>
          </a:p>
          <a:p>
            <a:pPr marL="0" indent="0">
              <a:lnSpc>
                <a:spcPct val="120000"/>
              </a:lnSpc>
              <a:spcBef>
                <a:spcPts val="1200"/>
              </a:spcBef>
              <a:buNone/>
            </a:pPr>
            <a:r>
              <a:rPr lang="en-US" sz="1200" b="1" u="sng" dirty="0" smtClean="0"/>
              <a:t>Candidate D</a:t>
            </a:r>
            <a:r>
              <a:rPr lang="en-US" sz="1200" dirty="0" smtClean="0"/>
              <a:t> is concerned about reparations for past oppression. If this candidate wins, members of Group P, Q, and S will gain 1 bonus credit </a:t>
            </a:r>
            <a:r>
              <a:rPr lang="en-US" sz="1200" dirty="0" smtClean="0">
                <a:sym typeface="Wingdings 2" panose="05020102010507070707" pitchFamily="18" charset="2"/>
              </a:rPr>
              <a:t>()</a:t>
            </a:r>
            <a:r>
              <a:rPr lang="en-US" sz="1200" dirty="0" smtClean="0"/>
              <a:t>.</a:t>
            </a:r>
            <a:endParaRPr lang="en-US" sz="1200" b="1" u="sng" dirty="0" smtClean="0"/>
          </a:p>
          <a:p>
            <a:pPr marL="0" indent="0">
              <a:lnSpc>
                <a:spcPct val="120000"/>
              </a:lnSpc>
              <a:spcBef>
                <a:spcPts val="1200"/>
              </a:spcBef>
              <a:buNone/>
            </a:pPr>
            <a:r>
              <a:rPr lang="en-US" sz="1200" b="1" u="sng" dirty="0" smtClean="0"/>
              <a:t>Candidate E</a:t>
            </a:r>
            <a:r>
              <a:rPr lang="en-US" sz="1200" b="1" dirty="0" smtClean="0"/>
              <a:t> </a:t>
            </a:r>
            <a:r>
              <a:rPr lang="en-US" sz="1200" dirty="0" smtClean="0"/>
              <a:t>is happy with the status quo. If this candidate wins, everything in the game will stay the same as it currently is. </a:t>
            </a:r>
          </a:p>
          <a:p>
            <a:pPr marL="0" indent="0">
              <a:buNone/>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i="1" dirty="0" smtClean="0"/>
              <a:t>Instructor note</a:t>
            </a:r>
            <a:r>
              <a:rPr lang="en-US" dirty="0" smtClean="0"/>
              <a:t>: If you are using an in-class response</a:t>
            </a:r>
            <a:r>
              <a:rPr lang="en-US" baseline="0" dirty="0" smtClean="0"/>
              <a:t> system, use it to collect votes from those who choose to participate. If possible, display the resulting vote on the screen. If you do not use an in-class response system, you will need to choose another method to collect votes. If logistics allow it, you can collect a secret ballot. If not, do a hand count of those who wish to vote for Candidate A, B, C, D, or E. Whatever the majority is, the vote stands. The consequences apply to everyone in the class, whether they chose to vote or not. (If Option A wins, everyone that currently has more than 20 unused money boxes will lose 5 of those money boxes and everyone with less than 5 money boxes will gain three money </a:t>
            </a:r>
            <a:r>
              <a:rPr lang="en-US" baseline="0" dirty="0" smtClean="0"/>
              <a:t>boxes.)</a:t>
            </a:r>
            <a:endParaRPr lang="en-US" dirty="0"/>
          </a:p>
        </p:txBody>
      </p:sp>
      <p:sp>
        <p:nvSpPr>
          <p:cNvPr id="4" name="Slide Number Placeholder 3"/>
          <p:cNvSpPr>
            <a:spLocks noGrp="1"/>
          </p:cNvSpPr>
          <p:nvPr>
            <p:ph type="sldNum" sz="quarter" idx="10"/>
          </p:nvPr>
        </p:nvSpPr>
        <p:spPr/>
        <p:txBody>
          <a:bodyPr/>
          <a:lstStyle/>
          <a:p>
            <a:fld id="{832D6C36-E5E0-4788-AAED-F53879FCABCE}" type="slidenum">
              <a:rPr lang="en-US" smtClean="0"/>
              <a:pPr/>
              <a:t>25</a:t>
            </a:fld>
            <a:endParaRPr lang="en-US"/>
          </a:p>
        </p:txBody>
      </p:sp>
    </p:spTree>
    <p:extLst>
      <p:ext uri="{BB962C8B-B14F-4D97-AF65-F5344CB8AC3E}">
        <p14:creationId xmlns:p14="http://schemas.microsoft.com/office/powerpoint/2010/main" xmlns="" val="6935734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Suggested script/ verbal description</a:t>
            </a:r>
            <a:r>
              <a:rPr lang="en-US" sz="1200" kern="1200" dirty="0" smtClean="0">
                <a:solidFill>
                  <a:srgbClr val="C00000"/>
                </a:solidFill>
                <a:effectLst/>
                <a:latin typeface="+mn-lt"/>
                <a:ea typeface="+mn-ea"/>
                <a:cs typeface="+mn-cs"/>
              </a:rPr>
              <a:t>: How do you want to use your free time? Choose one of the following</a:t>
            </a:r>
            <a:r>
              <a:rPr lang="en-US" sz="1200" kern="1200" baseline="0" dirty="0" smtClean="0">
                <a:solidFill>
                  <a:srgbClr val="C00000"/>
                </a:solidFill>
                <a:effectLst/>
                <a:latin typeface="+mn-lt"/>
                <a:ea typeface="+mn-ea"/>
                <a:cs typeface="+mn-cs"/>
              </a:rPr>
              <a:t> options and record your gains. Please note, that you must have at least three existing wellness credits in order to choose Option E (you cannot experience an increase in illness credits to choose this option). If you choose option E, you permanently lose three of your wellness credits in exchange for a gain of 5 money boxes. </a:t>
            </a:r>
          </a:p>
          <a:p>
            <a:pPr marL="0" indent="0">
              <a:buNone/>
            </a:pPr>
            <a:r>
              <a:rPr lang="en-US" b="1" dirty="0" smtClean="0"/>
              <a:t>A</a:t>
            </a:r>
            <a:r>
              <a:rPr lang="en-US" dirty="0" smtClean="0"/>
              <a:t>: Healthy living. Gain </a:t>
            </a:r>
            <a:r>
              <a:rPr lang="en-US" b="1" dirty="0" smtClean="0"/>
              <a:t>1 wellness credit</a:t>
            </a:r>
            <a:r>
              <a:rPr lang="en-US" dirty="0" smtClean="0"/>
              <a:t> (</a:t>
            </a:r>
            <a:r>
              <a:rPr lang="en-US" dirty="0" smtClean="0">
                <a:sym typeface="Wingdings 3" panose="05040102010807070707" pitchFamily="18" charset="2"/>
              </a:rPr>
              <a:t></a:t>
            </a:r>
            <a:r>
              <a:rPr lang="en-US" dirty="0" smtClean="0"/>
              <a:t>).</a:t>
            </a:r>
          </a:p>
          <a:p>
            <a:pPr marL="0" indent="0">
              <a:buNone/>
            </a:pPr>
            <a:r>
              <a:rPr lang="en-US" b="1" dirty="0" smtClean="0"/>
              <a:t>B</a:t>
            </a:r>
            <a:r>
              <a:rPr lang="en-US" dirty="0" smtClean="0"/>
              <a:t>: Study a lot. Gain </a:t>
            </a:r>
            <a:r>
              <a:rPr lang="en-US" b="1" dirty="0" smtClean="0"/>
              <a:t>1 experience credit</a:t>
            </a:r>
            <a:r>
              <a:rPr lang="en-US" dirty="0" smtClean="0"/>
              <a:t> (</a:t>
            </a:r>
            <a:r>
              <a:rPr lang="en-US" dirty="0" smtClean="0">
                <a:sym typeface="Wingdings 2" panose="05020102010507070707" pitchFamily="18" charset="2"/>
              </a:rPr>
              <a:t></a:t>
            </a:r>
            <a:r>
              <a:rPr lang="en-US" dirty="0" smtClean="0"/>
              <a:t>).</a:t>
            </a:r>
          </a:p>
          <a:p>
            <a:pPr marL="0" indent="0">
              <a:buNone/>
            </a:pPr>
            <a:r>
              <a:rPr lang="en-US" b="1" dirty="0" smtClean="0"/>
              <a:t>C</a:t>
            </a:r>
            <a:r>
              <a:rPr lang="en-US" dirty="0" smtClean="0"/>
              <a:t>: Part time work. Gain </a:t>
            </a:r>
            <a:r>
              <a:rPr lang="en-US" b="1" dirty="0" smtClean="0"/>
              <a:t>3 $</a:t>
            </a:r>
            <a:r>
              <a:rPr lang="en-US" b="1" dirty="0" smtClean="0">
                <a:sym typeface="Wingdings 2" panose="05020102010507070707" pitchFamily="18" charset="2"/>
              </a:rPr>
              <a:t></a:t>
            </a:r>
            <a:r>
              <a:rPr lang="en-US" b="1" dirty="0" smtClean="0"/>
              <a:t>s</a:t>
            </a:r>
            <a:r>
              <a:rPr lang="en-US" dirty="0" smtClean="0"/>
              <a:t>.</a:t>
            </a:r>
          </a:p>
          <a:p>
            <a:pPr marL="0" indent="0">
              <a:buNone/>
            </a:pPr>
            <a:r>
              <a:rPr lang="en-US" b="1" dirty="0" smtClean="0"/>
              <a:t>D</a:t>
            </a:r>
            <a:r>
              <a:rPr lang="en-US" dirty="0" smtClean="0"/>
              <a:t>: Build leadership skills. Gain </a:t>
            </a:r>
            <a:r>
              <a:rPr lang="en-US" b="1" dirty="0" smtClean="0"/>
              <a:t>1 bonus (</a:t>
            </a:r>
            <a:r>
              <a:rPr lang="en-US" b="1" dirty="0" smtClean="0">
                <a:sym typeface="Wingdings 2" panose="05020102010507070707" pitchFamily="18" charset="2"/>
              </a:rPr>
              <a:t></a:t>
            </a:r>
            <a:r>
              <a:rPr lang="en-US" b="1" dirty="0" smtClean="0"/>
              <a:t>)</a:t>
            </a:r>
            <a:r>
              <a:rPr lang="en-US" dirty="0" smtClean="0"/>
              <a:t>.</a:t>
            </a:r>
          </a:p>
          <a:p>
            <a:pPr marL="0" indent="0">
              <a:buNone/>
            </a:pPr>
            <a:r>
              <a:rPr lang="en-US" b="1" dirty="0" smtClean="0"/>
              <a:t>E</a:t>
            </a:r>
            <a:r>
              <a:rPr lang="en-US" dirty="0" smtClean="0"/>
              <a:t>: Sacrifice 3 wellness credits (</a:t>
            </a:r>
            <a:r>
              <a:rPr lang="en-US" strike="dblStrike" dirty="0" smtClean="0">
                <a:sym typeface="Wingdings 3" panose="05040102010807070707" pitchFamily="18" charset="2"/>
              </a:rPr>
              <a:t></a:t>
            </a:r>
            <a:r>
              <a:rPr lang="en-US" dirty="0" smtClean="0">
                <a:sym typeface="Wingdings 3" panose="05040102010807070707" pitchFamily="18" charset="2"/>
              </a:rPr>
              <a:t>) to earn 5 </a:t>
            </a:r>
            <a:r>
              <a:rPr lang="en-US" b="1" dirty="0" smtClean="0"/>
              <a:t>$</a:t>
            </a:r>
            <a:r>
              <a:rPr lang="en-US" b="1" dirty="0" smtClean="0">
                <a:sym typeface="Wingdings 2" panose="05020102010507070707" pitchFamily="18" charset="2"/>
              </a:rPr>
              <a:t></a:t>
            </a:r>
            <a:r>
              <a:rPr lang="en-US" b="1" dirty="0" smtClean="0"/>
              <a:t>s</a:t>
            </a:r>
            <a:r>
              <a:rPr lang="en-US" dirty="0" smtClean="0"/>
              <a:t>.</a:t>
            </a:r>
          </a:p>
        </p:txBody>
      </p:sp>
      <p:sp>
        <p:nvSpPr>
          <p:cNvPr id="4" name="Slide Number Placeholder 3"/>
          <p:cNvSpPr>
            <a:spLocks noGrp="1"/>
          </p:cNvSpPr>
          <p:nvPr>
            <p:ph type="sldNum" sz="quarter" idx="10"/>
          </p:nvPr>
        </p:nvSpPr>
        <p:spPr/>
        <p:txBody>
          <a:bodyPr/>
          <a:lstStyle/>
          <a:p>
            <a:fld id="{832D6C36-E5E0-4788-AAED-F53879FCABCE}" type="slidenum">
              <a:rPr lang="en-US" smtClean="0"/>
              <a:pPr/>
              <a:t>26</a:t>
            </a:fld>
            <a:endParaRPr lang="en-US"/>
          </a:p>
        </p:txBody>
      </p:sp>
    </p:spTree>
    <p:extLst>
      <p:ext uri="{BB962C8B-B14F-4D97-AF65-F5344CB8AC3E}">
        <p14:creationId xmlns:p14="http://schemas.microsoft.com/office/powerpoint/2010/main" xmlns="" val="36580317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Suggested script/ verbal description</a:t>
            </a:r>
            <a:r>
              <a:rPr lang="en-US" sz="1200" kern="1200" dirty="0" smtClean="0">
                <a:solidFill>
                  <a:srgbClr val="C00000"/>
                </a:solidFill>
                <a:effectLst/>
                <a:latin typeface="+mn-lt"/>
                <a:ea typeface="+mn-ea"/>
                <a:cs typeface="+mn-cs"/>
              </a:rPr>
              <a:t>: It is time to focus on your career. The</a:t>
            </a:r>
            <a:r>
              <a:rPr lang="en-US" sz="1200" kern="1200" baseline="0" dirty="0" smtClean="0">
                <a:solidFill>
                  <a:srgbClr val="C00000"/>
                </a:solidFill>
                <a:effectLst/>
                <a:latin typeface="+mn-lt"/>
                <a:ea typeface="+mn-ea"/>
                <a:cs typeface="+mn-cs"/>
              </a:rPr>
              <a:t> experience that you have acquired in the game so far will determine what options are available to you. First, count your existing experience credits. (Do not count any experience credits </a:t>
            </a:r>
            <a:r>
              <a:rPr lang="en-US" sz="1200" kern="1200" baseline="0" dirty="0" smtClean="0">
                <a:solidFill>
                  <a:srgbClr val="C00000"/>
                </a:solidFill>
                <a:effectLst/>
                <a:latin typeface="+mn-lt"/>
                <a:ea typeface="+mn-ea"/>
                <a:cs typeface="+mn-cs"/>
              </a:rPr>
              <a:t>that </a:t>
            </a:r>
            <a:r>
              <a:rPr lang="en-US" sz="1200" kern="1200" baseline="0" dirty="0" smtClean="0">
                <a:solidFill>
                  <a:srgbClr val="C00000"/>
                </a:solidFill>
                <a:effectLst/>
                <a:latin typeface="+mn-lt"/>
                <a:ea typeface="+mn-ea"/>
                <a:cs typeface="+mn-cs"/>
              </a:rPr>
              <a:t>you have permanently lost.) Now, find the column on the table that corresponds to your existing credits. Options indicated with a check mark (</a:t>
            </a:r>
            <a:r>
              <a:rPr lang="en-US" sz="1200" kern="1200" baseline="0" dirty="0" smtClean="0">
                <a:solidFill>
                  <a:srgbClr val="C00000"/>
                </a:solidFill>
                <a:effectLst/>
                <a:latin typeface="+mn-lt"/>
                <a:ea typeface="+mn-ea"/>
                <a:cs typeface="+mn-cs"/>
                <a:sym typeface="Wingdings"/>
              </a:rPr>
              <a:t>) are openly available to you, without the need to expend any resources. Options indicated with N/A indicate that the option is not available to you, no matter how many resources you spend. Other options may require that you use bonus credits to “call in a favor” to someone who can give you a good professional reference. Your career options might include working as a professional (associated with a gain in 20 money credits and 3 wellness credits), a skilled worker (associated with a gain of 10 money credits and 2 health credits), a white collar worker (associated with 5 money credits and one health credit), a blue collar worker (associated with two money credits), or a minimum wage worker (associated with 1 money credit).</a:t>
            </a:r>
          </a:p>
          <a:p>
            <a:endParaRPr lang="en-US" sz="1200" kern="1200" baseline="0" dirty="0" smtClean="0">
              <a:solidFill>
                <a:srgbClr val="C00000"/>
              </a:solidFill>
              <a:effectLst/>
              <a:latin typeface="+mn-lt"/>
              <a:ea typeface="+mn-ea"/>
              <a:cs typeface="+mn-cs"/>
              <a:sym typeface="Wingdings"/>
            </a:endParaRPr>
          </a:p>
          <a:p>
            <a:r>
              <a:rPr lang="en-US" sz="1200" kern="1200" baseline="0" dirty="0" smtClean="0">
                <a:solidFill>
                  <a:srgbClr val="C00000"/>
                </a:solidFill>
                <a:effectLst/>
                <a:latin typeface="+mn-lt"/>
                <a:ea typeface="+mn-ea"/>
                <a:cs typeface="+mn-cs"/>
                <a:sym typeface="Wingdings"/>
              </a:rPr>
              <a:t>If you have 13 or more experience credits:</a:t>
            </a:r>
          </a:p>
          <a:p>
            <a:r>
              <a:rPr lang="en-US" sz="1200" kern="1200" baseline="0" dirty="0" smtClean="0">
                <a:solidFill>
                  <a:srgbClr val="C00000"/>
                </a:solidFill>
                <a:effectLst/>
                <a:latin typeface="+mn-lt"/>
                <a:ea typeface="+mn-ea"/>
                <a:cs typeface="+mn-cs"/>
                <a:sym typeface="Wingdings"/>
              </a:rPr>
              <a:t>All options are available to you, but you will need to use one bonus if you wish to pursue a professional career.</a:t>
            </a:r>
          </a:p>
          <a:p>
            <a:endParaRPr lang="en-US" sz="1200" kern="1200" baseline="0" dirty="0" smtClean="0">
              <a:solidFill>
                <a:srgbClr val="C00000"/>
              </a:solidFill>
              <a:effectLst/>
              <a:latin typeface="+mn-lt"/>
              <a:ea typeface="+mn-ea"/>
              <a:cs typeface="+mn-cs"/>
              <a:sym typeface="Wingdings"/>
            </a:endParaRPr>
          </a:p>
          <a:p>
            <a:r>
              <a:rPr lang="en-US" sz="1200" kern="1200" baseline="0" dirty="0" smtClean="0">
                <a:solidFill>
                  <a:srgbClr val="C00000"/>
                </a:solidFill>
                <a:effectLst/>
                <a:latin typeface="+mn-lt"/>
                <a:ea typeface="+mn-ea"/>
                <a:cs typeface="+mn-cs"/>
                <a:sym typeface="Wingdings"/>
              </a:rPr>
              <a:t>If you have 10 to 12 experience credits:</a:t>
            </a:r>
          </a:p>
          <a:p>
            <a:r>
              <a:rPr lang="en-US" sz="1200" kern="1200" baseline="0" dirty="0" smtClean="0">
                <a:solidFill>
                  <a:srgbClr val="C00000"/>
                </a:solidFill>
                <a:effectLst/>
                <a:latin typeface="+mn-lt"/>
                <a:ea typeface="+mn-ea"/>
                <a:cs typeface="+mn-cs"/>
                <a:sym typeface="Wingdings"/>
              </a:rPr>
              <a:t>All options are available to you, but you will need to spend one bonus if you wish to pursue a skilled profession, or two bonuses to work as a professional. </a:t>
            </a:r>
          </a:p>
          <a:p>
            <a:endParaRPr lang="en-US" sz="1200" kern="1200" baseline="0" dirty="0" smtClean="0">
              <a:solidFill>
                <a:srgbClr val="C00000"/>
              </a:solidFill>
              <a:effectLst/>
              <a:latin typeface="+mn-lt"/>
              <a:ea typeface="+mn-ea"/>
              <a:cs typeface="+mn-cs"/>
              <a:sym typeface="Wingdings"/>
            </a:endParaRPr>
          </a:p>
          <a:p>
            <a:r>
              <a:rPr lang="en-US" sz="1200" kern="1200" baseline="0" dirty="0" smtClean="0">
                <a:solidFill>
                  <a:srgbClr val="C00000"/>
                </a:solidFill>
                <a:effectLst/>
                <a:latin typeface="+mn-lt"/>
                <a:ea typeface="+mn-ea"/>
                <a:cs typeface="+mn-cs"/>
                <a:sym typeface="Wingdings"/>
              </a:rPr>
              <a:t>If you have 7 to 9 experience credits:</a:t>
            </a:r>
          </a:p>
          <a:p>
            <a:r>
              <a:rPr lang="en-US" sz="1200" kern="1200" baseline="0" dirty="0" smtClean="0">
                <a:solidFill>
                  <a:srgbClr val="C00000"/>
                </a:solidFill>
                <a:effectLst/>
                <a:latin typeface="+mn-lt"/>
                <a:ea typeface="+mn-ea"/>
                <a:cs typeface="+mn-cs"/>
                <a:sym typeface="Wingdings"/>
              </a:rPr>
              <a:t>All options are available to you, but you will need to use a bonus credit to secure a white collar position, two bonuses to work in a skilled profession, or three bonuses to work as a professional. </a:t>
            </a:r>
          </a:p>
          <a:p>
            <a:endParaRPr lang="en-US" sz="1200" kern="1200" baseline="0" dirty="0" smtClean="0">
              <a:solidFill>
                <a:srgbClr val="C00000"/>
              </a:solidFill>
              <a:effectLst/>
              <a:latin typeface="+mn-lt"/>
              <a:ea typeface="+mn-ea"/>
              <a:cs typeface="+mn-cs"/>
              <a:sym typeface="Wingdings"/>
            </a:endParaRPr>
          </a:p>
          <a:p>
            <a:r>
              <a:rPr lang="en-US" sz="1200" kern="1200" baseline="0" dirty="0" smtClean="0">
                <a:solidFill>
                  <a:srgbClr val="C00000"/>
                </a:solidFill>
                <a:effectLst/>
                <a:latin typeface="+mn-lt"/>
                <a:ea typeface="+mn-ea"/>
                <a:cs typeface="+mn-cs"/>
                <a:sym typeface="Wingdings"/>
              </a:rPr>
              <a:t>If you have 4 to 6 experience credits: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rgbClr val="C00000"/>
                </a:solidFill>
                <a:effectLst/>
                <a:latin typeface="+mn-lt"/>
                <a:ea typeface="+mn-ea"/>
                <a:cs typeface="+mn-cs"/>
                <a:sym typeface="Wingdings"/>
              </a:rPr>
              <a:t>You can freely choose to work as a minimum wage worker, but you will need to use a bonus credit to secure a blue collar position, two bonuses to secure a white collar position, or three bonuses to work in a skilled profession. You do not have the experience needed to become a professional.</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rgbClr val="C00000"/>
              </a:solidFill>
              <a:effectLst/>
              <a:latin typeface="+mn-lt"/>
              <a:ea typeface="+mn-ea"/>
              <a:cs typeface="+mn-cs"/>
              <a:sym typeface="Wingding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rgbClr val="C00000"/>
                </a:solidFill>
                <a:effectLst/>
                <a:latin typeface="+mn-lt"/>
                <a:ea typeface="+mn-ea"/>
                <a:cs typeface="+mn-cs"/>
                <a:sym typeface="Wingdings"/>
              </a:rPr>
              <a:t>If you have 0 to 3 experience credits:</a:t>
            </a:r>
          </a:p>
          <a:p>
            <a:r>
              <a:rPr lang="en-US" sz="1200" kern="1200" baseline="0" dirty="0" smtClean="0">
                <a:solidFill>
                  <a:srgbClr val="C00000"/>
                </a:solidFill>
                <a:effectLst/>
                <a:latin typeface="+mn-lt"/>
                <a:ea typeface="+mn-ea"/>
                <a:cs typeface="+mn-cs"/>
                <a:sym typeface="Wingdings"/>
              </a:rPr>
              <a:t>You can freely choose to work as a minimum wage worker, but you will need to use two bonus credits to secure a blue collar position or three bonuses to secure a white collar position. You do not have the experienced needed to become a skilled worker or a professional </a:t>
            </a:r>
          </a:p>
        </p:txBody>
      </p:sp>
      <p:sp>
        <p:nvSpPr>
          <p:cNvPr id="4" name="Slide Number Placeholder 3"/>
          <p:cNvSpPr>
            <a:spLocks noGrp="1"/>
          </p:cNvSpPr>
          <p:nvPr>
            <p:ph type="sldNum" sz="quarter" idx="10"/>
          </p:nvPr>
        </p:nvSpPr>
        <p:spPr/>
        <p:txBody>
          <a:bodyPr/>
          <a:lstStyle/>
          <a:p>
            <a:fld id="{832D6C36-E5E0-4788-AAED-F53879FCABCE}" type="slidenum">
              <a:rPr lang="en-US" smtClean="0"/>
              <a:pPr/>
              <a:t>27</a:t>
            </a:fld>
            <a:endParaRPr lang="en-US"/>
          </a:p>
        </p:txBody>
      </p:sp>
    </p:spTree>
    <p:extLst>
      <p:ext uri="{BB962C8B-B14F-4D97-AF65-F5344CB8AC3E}">
        <p14:creationId xmlns:p14="http://schemas.microsoft.com/office/powerpoint/2010/main" xmlns="" val="18468863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Suggested script/ verbal description</a:t>
            </a:r>
            <a:r>
              <a:rPr lang="en-US" sz="1200" kern="1200" dirty="0" smtClean="0">
                <a:solidFill>
                  <a:srgbClr val="C00000"/>
                </a:solidFill>
                <a:effectLst/>
                <a:latin typeface="+mn-lt"/>
                <a:ea typeface="+mn-ea"/>
                <a:cs typeface="+mn-cs"/>
              </a:rPr>
              <a:t>: Illness strikes.</a:t>
            </a:r>
            <a:r>
              <a:rPr lang="en-US" sz="1200" kern="1200" baseline="0" dirty="0" smtClean="0">
                <a:solidFill>
                  <a:srgbClr val="C00000"/>
                </a:solidFill>
                <a:effectLst/>
                <a:latin typeface="+mn-lt"/>
                <a:ea typeface="+mn-ea"/>
                <a:cs typeface="+mn-cs"/>
              </a:rPr>
              <a:t> Choose one option:</a:t>
            </a:r>
          </a:p>
          <a:p>
            <a:pPr marL="0" indent="0">
              <a:buNone/>
            </a:pPr>
            <a:r>
              <a:rPr lang="en-US" b="1" dirty="0" smtClean="0"/>
              <a:t>A</a:t>
            </a:r>
            <a:r>
              <a:rPr lang="en-US" dirty="0" smtClean="0"/>
              <a:t>: If you have 4 or more existing wellness credits (4</a:t>
            </a:r>
            <a:r>
              <a:rPr lang="en-US" dirty="0" smtClean="0">
                <a:sym typeface="Wingdings 3" panose="05040102010807070707" pitchFamily="18" charset="2"/>
              </a:rPr>
              <a:t></a:t>
            </a:r>
            <a:r>
              <a:rPr lang="en-US" dirty="0" smtClean="0"/>
              <a:t>s), you recover quickly. No loss. </a:t>
            </a:r>
          </a:p>
          <a:p>
            <a:pPr marL="0" indent="0">
              <a:buNone/>
            </a:pPr>
            <a:r>
              <a:rPr lang="en-US" b="1" dirty="0" smtClean="0"/>
              <a:t>B</a:t>
            </a:r>
            <a:r>
              <a:rPr lang="en-US" dirty="0" smtClean="0"/>
              <a:t>: Use 1 bonus (</a:t>
            </a:r>
            <a:r>
              <a:rPr lang="en-US" dirty="0" smtClean="0">
                <a:sym typeface="Wingdings 2" panose="05020102010507070707" pitchFamily="18" charset="2"/>
              </a:rPr>
              <a:t></a:t>
            </a:r>
            <a:r>
              <a:rPr lang="en-US" dirty="0" smtClean="0"/>
              <a:t>) to use employee-provided sick days to take a few days off for recovery.  </a:t>
            </a:r>
          </a:p>
          <a:p>
            <a:pPr marL="0" indent="0">
              <a:buNone/>
            </a:pPr>
            <a:r>
              <a:rPr lang="en-US" b="1" dirty="0" smtClean="0"/>
              <a:t>C</a:t>
            </a:r>
            <a:r>
              <a:rPr lang="en-US" dirty="0" smtClean="0"/>
              <a:t>: Pay 5 $</a:t>
            </a:r>
            <a:r>
              <a:rPr lang="en-US" dirty="0" smtClean="0">
                <a:sym typeface="Wingdings" panose="05000000000000000000" pitchFamily="2" charset="2"/>
              </a:rPr>
              <a:t></a:t>
            </a:r>
            <a:r>
              <a:rPr lang="en-US" dirty="0" smtClean="0"/>
              <a:t>s to pay for medication and medical costs to help you recover from illness#.</a:t>
            </a:r>
          </a:p>
          <a:p>
            <a:pPr marL="0" indent="0">
              <a:buNone/>
            </a:pPr>
            <a:r>
              <a:rPr lang="en-US" b="1" dirty="0" smtClean="0"/>
              <a:t>D</a:t>
            </a:r>
            <a:r>
              <a:rPr lang="en-US" dirty="0" smtClean="0"/>
              <a:t>: Lose 2 experience credits (</a:t>
            </a:r>
            <a:r>
              <a:rPr lang="en-US" dirty="0" smtClean="0">
                <a:sym typeface="Wingdings 2" panose="05020102010507070707" pitchFamily="18" charset="2"/>
              </a:rPr>
              <a:t></a:t>
            </a:r>
            <a:r>
              <a:rPr lang="en-US" dirty="0" smtClean="0"/>
              <a:t> </a:t>
            </a:r>
            <a:r>
              <a:rPr lang="en-US" dirty="0" smtClean="0">
                <a:sym typeface="Wingdings 2" panose="05020102010507070707" pitchFamily="18" charset="2"/>
              </a:rPr>
              <a:t></a:t>
            </a:r>
            <a:r>
              <a:rPr lang="en-US" dirty="0" smtClean="0"/>
              <a:t>) as you miss work to recover from your illness.</a:t>
            </a:r>
          </a:p>
          <a:p>
            <a:pPr marL="0" indent="0">
              <a:buNone/>
            </a:pPr>
            <a:r>
              <a:rPr lang="en-US" b="1" dirty="0" smtClean="0"/>
              <a:t>E</a:t>
            </a:r>
            <a:r>
              <a:rPr lang="en-US" dirty="0" smtClean="0"/>
              <a:t>: Carry on, but lose four wellness credits (</a:t>
            </a:r>
            <a:r>
              <a:rPr lang="en-US" strike="dblStrike" dirty="0" smtClean="0">
                <a:sym typeface="Wingdings 3" panose="05040102010807070707" pitchFamily="18" charset="2"/>
              </a:rPr>
              <a:t></a:t>
            </a:r>
            <a:r>
              <a:rPr lang="en-US" dirty="0" smtClean="0"/>
              <a:t>) as your condition worsens.</a:t>
            </a:r>
          </a:p>
          <a:p>
            <a:pPr marL="0" indent="0">
              <a:buNone/>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You can use a credit card</a:t>
            </a:r>
            <a:r>
              <a:rPr lang="en-US" sz="1200" baseline="0" dirty="0" smtClean="0"/>
              <a:t> to pay for associated medical costs</a:t>
            </a:r>
            <a:r>
              <a:rPr lang="en-US" sz="1200" dirty="0" smtClean="0"/>
              <a:t>, but interest penalties</a:t>
            </a:r>
            <a:r>
              <a:rPr lang="en-US" sz="1200" baseline="0" dirty="0" smtClean="0"/>
              <a:t> apply. Make sure that you do not exceed your credit limit. </a:t>
            </a:r>
            <a:r>
              <a:rPr lang="en-US" baseline="0" dirty="0" smtClean="0"/>
              <a:t>If you lose more wellness credits than you have, the difference must be indicated as illness in the illness box.</a:t>
            </a:r>
            <a:endParaRPr lang="en-US" sz="1200" dirty="0" smtClean="0"/>
          </a:p>
          <a:p>
            <a:pPr marL="0" indent="0">
              <a:buNone/>
            </a:pPr>
            <a:endParaRPr lang="en-US" dirty="0" smtClean="0"/>
          </a:p>
          <a:p>
            <a:pPr marL="0" indent="0">
              <a:buNone/>
            </a:pPr>
            <a:endParaRPr lang="en-US" dirty="0" smtClean="0"/>
          </a:p>
          <a:p>
            <a:pPr marL="0" indent="0">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832D6C36-E5E0-4788-AAED-F53879FCABCE}" type="slidenum">
              <a:rPr lang="en-US" smtClean="0"/>
              <a:pPr/>
              <a:t>28</a:t>
            </a:fld>
            <a:endParaRPr lang="en-US"/>
          </a:p>
        </p:txBody>
      </p:sp>
    </p:spTree>
    <p:extLst>
      <p:ext uri="{BB962C8B-B14F-4D97-AF65-F5344CB8AC3E}">
        <p14:creationId xmlns:p14="http://schemas.microsoft.com/office/powerpoint/2010/main" xmlns="" val="19073158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Suggested script/ verbal description</a:t>
            </a:r>
            <a:r>
              <a:rPr lang="en-US" sz="1200" kern="1200" dirty="0" smtClean="0">
                <a:solidFill>
                  <a:srgbClr val="C00000"/>
                </a:solidFill>
                <a:effectLst/>
                <a:latin typeface="+mn-lt"/>
                <a:ea typeface="+mn-ea"/>
                <a:cs typeface="+mn-cs"/>
              </a:rPr>
              <a:t>: </a:t>
            </a:r>
          </a:p>
          <a:p>
            <a:pPr marL="0" indent="0">
              <a:buNone/>
            </a:pPr>
            <a:r>
              <a:rPr lang="en-US" b="1" dirty="0" smtClean="0"/>
              <a:t>A</a:t>
            </a:r>
            <a:r>
              <a:rPr lang="en-US" dirty="0" smtClean="0"/>
              <a:t>: If you are a member of Group M, dating is not always easy, but you almost never fear for your safety. Gain two wellness credits (</a:t>
            </a:r>
            <a:r>
              <a:rPr lang="en-US" dirty="0" smtClean="0">
                <a:sym typeface="Wingdings 3" panose="05040102010807070707" pitchFamily="18" charset="2"/>
              </a:rPr>
              <a:t>). </a:t>
            </a:r>
            <a:endParaRPr lang="en-US" dirty="0" smtClean="0"/>
          </a:p>
          <a:p>
            <a:pPr marL="0" indent="0">
              <a:buNone/>
            </a:pPr>
            <a:r>
              <a:rPr lang="en-US" b="1" dirty="0" smtClean="0"/>
              <a:t>B</a:t>
            </a:r>
            <a:r>
              <a:rPr lang="en-US" dirty="0" smtClean="0"/>
              <a:t>: If you are a member of Group N (but not S or</a:t>
            </a:r>
            <a:r>
              <a:rPr lang="en-US" baseline="0" dirty="0" smtClean="0"/>
              <a:t> P)</a:t>
            </a:r>
            <a:r>
              <a:rPr lang="en-US" dirty="0" smtClean="0"/>
              <a:t>, safety is often in the back of your head when dating. Lose one wellness credit (</a:t>
            </a:r>
            <a:r>
              <a:rPr lang="en-US" strike="dblStrike" dirty="0" smtClean="0">
                <a:sym typeface="Wingdings 3" panose="05040102010807070707" pitchFamily="18" charset="2"/>
              </a:rPr>
              <a:t></a:t>
            </a:r>
            <a:r>
              <a:rPr lang="en-US" dirty="0" smtClean="0">
                <a:sym typeface="Wingdings 3" panose="05040102010807070707" pitchFamily="18" charset="2"/>
              </a:rPr>
              <a:t>)</a:t>
            </a:r>
            <a:r>
              <a:rPr lang="en-US" dirty="0" smtClean="0"/>
              <a:t>. [</a:t>
            </a:r>
            <a:r>
              <a:rPr lang="en-US" i="1" dirty="0" smtClean="0"/>
              <a:t>Only choose option B if options C, D, or E do not </a:t>
            </a:r>
            <a:r>
              <a:rPr lang="en-US" i="1" dirty="0" smtClean="0"/>
              <a:t>apply.</a:t>
            </a:r>
            <a:r>
              <a:rPr lang="en-US" dirty="0" smtClean="0"/>
              <a:t>]</a:t>
            </a:r>
            <a:endParaRPr lang="en-US" dirty="0" smtClean="0"/>
          </a:p>
          <a:p>
            <a:pPr marL="0" indent="0">
              <a:buNone/>
            </a:pPr>
            <a:r>
              <a:rPr lang="en-US" b="1" dirty="0" smtClean="0"/>
              <a:t>C</a:t>
            </a:r>
            <a:r>
              <a:rPr lang="en-US" dirty="0" smtClean="0"/>
              <a:t>: If you are a member of Group S (but not P), it is difficult to find dating partners and you are often not taken serious as a sexual person. Lose three wellness credits (</a:t>
            </a:r>
            <a:r>
              <a:rPr lang="en-US" strike="dblStrike" dirty="0" smtClean="0">
                <a:sym typeface="Wingdings 3" panose="05040102010807070707" pitchFamily="18" charset="2"/>
              </a:rPr>
              <a:t></a:t>
            </a:r>
            <a:r>
              <a:rPr lang="en-US" dirty="0" smtClean="0">
                <a:sym typeface="Wingdings 3" panose="05040102010807070707" pitchFamily="18" charset="2"/>
              </a:rPr>
              <a:t>).</a:t>
            </a:r>
          </a:p>
          <a:p>
            <a:pPr marL="0" indent="0">
              <a:buNone/>
            </a:pPr>
            <a:r>
              <a:rPr lang="en-US" b="1" dirty="0" smtClean="0">
                <a:sym typeface="Wingdings 3" panose="05040102010807070707" pitchFamily="18" charset="2"/>
              </a:rPr>
              <a:t>D</a:t>
            </a:r>
            <a:r>
              <a:rPr lang="en-US" dirty="0" smtClean="0">
                <a:sym typeface="Wingdings 3" panose="05040102010807070707" pitchFamily="18" charset="2"/>
              </a:rPr>
              <a:t>: If you are a member of Group P (but not S), you often do not feel safe expressing your affection in public. </a:t>
            </a:r>
            <a:r>
              <a:rPr lang="en-US" dirty="0" smtClean="0"/>
              <a:t>Lose three wellness credits (</a:t>
            </a:r>
            <a:r>
              <a:rPr lang="en-US" strike="dblStrike" dirty="0" smtClean="0">
                <a:sym typeface="Wingdings 3" panose="05040102010807070707" pitchFamily="18" charset="2"/>
              </a:rPr>
              <a:t></a:t>
            </a:r>
            <a:r>
              <a:rPr lang="en-US" dirty="0" smtClean="0">
                <a:sym typeface="Wingdings 3" panose="05040102010807070707" pitchFamily="18" charset="2"/>
              </a:rPr>
              <a:t>).</a:t>
            </a:r>
            <a:endParaRPr lang="en-US" dirty="0" smtClean="0"/>
          </a:p>
          <a:p>
            <a:pPr marL="0" indent="0">
              <a:buNone/>
            </a:pPr>
            <a:r>
              <a:rPr lang="en-US" b="1" dirty="0" smtClean="0"/>
              <a:t>E</a:t>
            </a:r>
            <a:r>
              <a:rPr lang="en-US" dirty="0" smtClean="0"/>
              <a:t>: If you are a member of Group S </a:t>
            </a:r>
            <a:r>
              <a:rPr lang="en-US" i="1" u="sng" dirty="0" smtClean="0"/>
              <a:t>and</a:t>
            </a:r>
            <a:r>
              <a:rPr lang="en-US" dirty="0" smtClean="0"/>
              <a:t> P lose 5 wellness credits (</a:t>
            </a:r>
            <a:r>
              <a:rPr lang="en-US" strike="dblStrike" dirty="0" smtClean="0">
                <a:sym typeface="Wingdings 3" panose="05040102010807070707" pitchFamily="18" charset="2"/>
              </a:rPr>
              <a:t></a:t>
            </a:r>
            <a:r>
              <a:rPr lang="en-US" dirty="0" smtClean="0">
                <a:sym typeface="Wingdings 3" panose="05040102010807070707" pitchFamily="18" charset="2"/>
              </a:rPr>
              <a:t>)</a:t>
            </a:r>
            <a:r>
              <a:rPr lang="en-US" dirty="0" smtClean="0"/>
              <a:t>. </a:t>
            </a:r>
          </a:p>
          <a:p>
            <a:endParaRPr lang="en-US" dirty="0"/>
          </a:p>
        </p:txBody>
      </p:sp>
      <p:sp>
        <p:nvSpPr>
          <p:cNvPr id="4" name="Slide Number Placeholder 3"/>
          <p:cNvSpPr>
            <a:spLocks noGrp="1"/>
          </p:cNvSpPr>
          <p:nvPr>
            <p:ph type="sldNum" sz="quarter" idx="10"/>
          </p:nvPr>
        </p:nvSpPr>
        <p:spPr/>
        <p:txBody>
          <a:bodyPr/>
          <a:lstStyle/>
          <a:p>
            <a:fld id="{832D6C36-E5E0-4788-AAED-F53879FCABCE}" type="slidenum">
              <a:rPr lang="en-US" smtClean="0"/>
              <a:pPr/>
              <a:t>29</a:t>
            </a:fld>
            <a:endParaRPr lang="en-US"/>
          </a:p>
        </p:txBody>
      </p:sp>
    </p:spTree>
    <p:extLst>
      <p:ext uri="{BB962C8B-B14F-4D97-AF65-F5344CB8AC3E}">
        <p14:creationId xmlns:p14="http://schemas.microsoft.com/office/powerpoint/2010/main" xmlns="" val="461952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a:t>
            </a:r>
            <a:r>
              <a:rPr lang="en-US" baseline="0" dirty="0" smtClean="0"/>
              <a:t> activity: </a:t>
            </a:r>
            <a:r>
              <a:rPr lang="en-US" i="1" dirty="0" smtClean="0"/>
              <a:t>Distribute </a:t>
            </a:r>
            <a:r>
              <a:rPr lang="en-US" i="1" baseline="0" dirty="0" smtClean="0"/>
              <a:t>character profiles</a:t>
            </a:r>
            <a:r>
              <a:rPr lang="en-US" i="1" dirty="0" smtClean="0"/>
              <a:t>. </a:t>
            </a: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Suggested script/ verbal description</a:t>
            </a:r>
            <a:r>
              <a:rPr lang="en-US" sz="1200" kern="1200" dirty="0" smtClean="0">
                <a:solidFill>
                  <a:schemeClr val="tx1"/>
                </a:solidFill>
                <a:effectLst/>
                <a:latin typeface="+mn-lt"/>
                <a:ea typeface="+mn-ea"/>
                <a:cs typeface="+mn-cs"/>
              </a:rPr>
              <a:t>: </a:t>
            </a:r>
            <a:r>
              <a:rPr lang="en-US" baseline="0" dirty="0" smtClean="0"/>
              <a:t>At this point, please look at your character profile. Your character profile will look similar to the one displayed on the board. On the next few slides we will quickly go through each section of the profile.</a:t>
            </a:r>
            <a:endParaRPr lang="en-US" dirty="0"/>
          </a:p>
        </p:txBody>
      </p:sp>
      <p:sp>
        <p:nvSpPr>
          <p:cNvPr id="4" name="Slide Number Placeholder 3"/>
          <p:cNvSpPr>
            <a:spLocks noGrp="1"/>
          </p:cNvSpPr>
          <p:nvPr>
            <p:ph type="sldNum" sz="quarter" idx="10"/>
          </p:nvPr>
        </p:nvSpPr>
        <p:spPr/>
        <p:txBody>
          <a:bodyPr/>
          <a:lstStyle/>
          <a:p>
            <a:fld id="{832D6C36-E5E0-4788-AAED-F53879FCABCE}" type="slidenum">
              <a:rPr lang="en-US" smtClean="0"/>
              <a:pPr/>
              <a:t>3</a:t>
            </a:fld>
            <a:endParaRPr lang="en-US"/>
          </a:p>
        </p:txBody>
      </p:sp>
    </p:spTree>
    <p:extLst>
      <p:ext uri="{BB962C8B-B14F-4D97-AF65-F5344CB8AC3E}">
        <p14:creationId xmlns:p14="http://schemas.microsoft.com/office/powerpoint/2010/main" xmlns="" val="7662448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Suggested script/ verbal description</a:t>
            </a:r>
            <a:r>
              <a:rPr lang="en-US" sz="1200" kern="1200" dirty="0" smtClean="0">
                <a:solidFill>
                  <a:srgbClr val="C00000"/>
                </a:solidFill>
                <a:effectLst/>
                <a:latin typeface="+mn-lt"/>
                <a:ea typeface="+mn-ea"/>
                <a:cs typeface="+mn-cs"/>
              </a:rPr>
              <a:t>: </a:t>
            </a:r>
          </a:p>
          <a:p>
            <a:pPr marL="0" indent="0">
              <a:buNone/>
            </a:pPr>
            <a:r>
              <a:rPr lang="en-US" dirty="0" smtClean="0"/>
              <a:t>Gain 5 $</a:t>
            </a:r>
            <a:r>
              <a:rPr lang="en-US" dirty="0" smtClean="0">
                <a:sym typeface="Wingdings" panose="05000000000000000000" pitchFamily="2" charset="2"/>
              </a:rPr>
              <a:t></a:t>
            </a:r>
            <a:r>
              <a:rPr lang="en-US" dirty="0" smtClean="0"/>
              <a:t>s and 3 experience credits (*) </a:t>
            </a:r>
            <a:r>
              <a:rPr lang="en-US" dirty="0" smtClean="0"/>
              <a:t>if</a:t>
            </a:r>
            <a:endParaRPr lang="en-US" b="1" dirty="0" smtClean="0"/>
          </a:p>
          <a:p>
            <a:pPr marL="0" indent="0">
              <a:buNone/>
            </a:pPr>
            <a:r>
              <a:rPr lang="en-US" b="1" dirty="0" smtClean="0"/>
              <a:t>A</a:t>
            </a:r>
            <a:r>
              <a:rPr lang="en-US" dirty="0" smtClean="0"/>
              <a:t>: If you are a Member of Group V </a:t>
            </a:r>
            <a:r>
              <a:rPr lang="en-US" b="1" dirty="0" smtClean="0"/>
              <a:t>AND</a:t>
            </a:r>
            <a:r>
              <a:rPr lang="en-US" dirty="0" smtClean="0"/>
              <a:t> you use one (</a:t>
            </a:r>
            <a:r>
              <a:rPr lang="en-US" dirty="0" smtClean="0">
                <a:sym typeface="Wingdings 2" panose="05020102010507070707" pitchFamily="18" charset="2"/>
              </a:rPr>
              <a:t></a:t>
            </a:r>
            <a:r>
              <a:rPr lang="en-US" dirty="0" smtClean="0"/>
              <a:t>) bonus card to network with the people who will make the decision. </a:t>
            </a:r>
          </a:p>
          <a:p>
            <a:pPr marL="0" indent="0">
              <a:buNone/>
            </a:pPr>
            <a:r>
              <a:rPr lang="en-US" b="1" dirty="0" smtClean="0"/>
              <a:t>B</a:t>
            </a:r>
            <a:r>
              <a:rPr lang="en-US" dirty="0" smtClean="0"/>
              <a:t>: If you are a member of </a:t>
            </a:r>
            <a:r>
              <a:rPr lang="en-US" u="sng" dirty="0" smtClean="0"/>
              <a:t>one</a:t>
            </a:r>
            <a:r>
              <a:rPr lang="en-US" dirty="0" smtClean="0"/>
              <a:t> of the following: Group N or P or Q (but not </a:t>
            </a:r>
            <a:r>
              <a:rPr lang="en-US" dirty="0" smtClean="0"/>
              <a:t>Group </a:t>
            </a:r>
            <a:r>
              <a:rPr lang="en-US" dirty="0" smtClean="0"/>
              <a:t>S), </a:t>
            </a:r>
            <a:r>
              <a:rPr lang="en-US" b="1" dirty="0" smtClean="0"/>
              <a:t>use two (</a:t>
            </a:r>
            <a:r>
              <a:rPr lang="en-US" b="1" dirty="0" smtClean="0">
                <a:sym typeface="Wingdings 2" panose="05020102010507070707" pitchFamily="18" charset="2"/>
              </a:rPr>
              <a:t> </a:t>
            </a:r>
            <a:r>
              <a:rPr lang="en-US" b="1" dirty="0" smtClean="0"/>
              <a:t>) bonus cards </a:t>
            </a:r>
            <a:r>
              <a:rPr lang="en-US" dirty="0" smtClean="0"/>
              <a:t>to network and gain the promotion. </a:t>
            </a:r>
          </a:p>
          <a:p>
            <a:pPr marL="0" indent="0">
              <a:buNone/>
            </a:pPr>
            <a:r>
              <a:rPr lang="en-US" b="1" dirty="0" smtClean="0"/>
              <a:t>C</a:t>
            </a:r>
            <a:r>
              <a:rPr lang="en-US" dirty="0" smtClean="0"/>
              <a:t>: If you are a member of </a:t>
            </a:r>
            <a:r>
              <a:rPr lang="en-US" u="sng" dirty="0" smtClean="0"/>
              <a:t>two</a:t>
            </a:r>
            <a:r>
              <a:rPr lang="en-US" dirty="0" smtClean="0"/>
              <a:t> or more of the following: Group N or P or Q (but not </a:t>
            </a:r>
            <a:r>
              <a:rPr lang="en-US" dirty="0" smtClean="0"/>
              <a:t>Group </a:t>
            </a:r>
            <a:r>
              <a:rPr lang="en-US" dirty="0" smtClean="0"/>
              <a:t>S), </a:t>
            </a:r>
            <a:r>
              <a:rPr lang="en-US" b="1" dirty="0" smtClean="0"/>
              <a:t>use three (</a:t>
            </a:r>
            <a:r>
              <a:rPr lang="en-US" b="1" dirty="0" smtClean="0">
                <a:sym typeface="Wingdings 2" panose="05020102010507070707" pitchFamily="18" charset="2"/>
              </a:rPr>
              <a:t></a:t>
            </a:r>
            <a:r>
              <a:rPr lang="en-US" b="1" dirty="0" smtClean="0"/>
              <a:t>) bonus cards </a:t>
            </a:r>
            <a:r>
              <a:rPr lang="en-US" dirty="0" smtClean="0"/>
              <a:t>to network and gain the promotion.  </a:t>
            </a:r>
          </a:p>
          <a:p>
            <a:pPr marL="0" indent="0">
              <a:buNone/>
            </a:pPr>
            <a:r>
              <a:rPr lang="en-US" b="1" dirty="0" smtClean="0"/>
              <a:t>D</a:t>
            </a:r>
            <a:r>
              <a:rPr lang="en-US" dirty="0" smtClean="0"/>
              <a:t>: If you are a member of </a:t>
            </a:r>
            <a:r>
              <a:rPr lang="en-US" dirty="0" smtClean="0"/>
              <a:t>Group </a:t>
            </a:r>
            <a:r>
              <a:rPr lang="en-US" dirty="0" smtClean="0"/>
              <a:t>S, </a:t>
            </a:r>
            <a:r>
              <a:rPr lang="en-US" b="1" dirty="0" smtClean="0"/>
              <a:t>use four (</a:t>
            </a:r>
            <a:r>
              <a:rPr lang="en-US" b="1" dirty="0" smtClean="0">
                <a:sym typeface="Wingdings 2" panose="05020102010507070707" pitchFamily="18" charset="2"/>
              </a:rPr>
              <a:t></a:t>
            </a:r>
            <a:r>
              <a:rPr lang="en-US" b="1" dirty="0" smtClean="0"/>
              <a:t>) bonus cards </a:t>
            </a:r>
            <a:r>
              <a:rPr lang="en-US" dirty="0" smtClean="0"/>
              <a:t>to network with the people who will make the decision. </a:t>
            </a:r>
          </a:p>
          <a:p>
            <a:pPr marL="0" indent="0">
              <a:buNone/>
            </a:pPr>
            <a:r>
              <a:rPr lang="en-US" b="1" dirty="0" smtClean="0"/>
              <a:t>E</a:t>
            </a:r>
            <a:r>
              <a:rPr lang="en-US" dirty="0" smtClean="0"/>
              <a:t>: Don’t have the bonus cards? Miss out on a promotion. No gain.</a:t>
            </a:r>
            <a:endParaRPr lang="en-US" dirty="0"/>
          </a:p>
        </p:txBody>
      </p:sp>
      <p:sp>
        <p:nvSpPr>
          <p:cNvPr id="4" name="Slide Number Placeholder 3"/>
          <p:cNvSpPr>
            <a:spLocks noGrp="1"/>
          </p:cNvSpPr>
          <p:nvPr>
            <p:ph type="sldNum" sz="quarter" idx="10"/>
          </p:nvPr>
        </p:nvSpPr>
        <p:spPr/>
        <p:txBody>
          <a:bodyPr/>
          <a:lstStyle/>
          <a:p>
            <a:fld id="{832D6C36-E5E0-4788-AAED-F53879FCABCE}" type="slidenum">
              <a:rPr lang="en-US" smtClean="0"/>
              <a:pPr/>
              <a:t>30</a:t>
            </a:fld>
            <a:endParaRPr lang="en-US"/>
          </a:p>
        </p:txBody>
      </p:sp>
    </p:spTree>
    <p:extLst>
      <p:ext uri="{BB962C8B-B14F-4D97-AF65-F5344CB8AC3E}">
        <p14:creationId xmlns:p14="http://schemas.microsoft.com/office/powerpoint/2010/main" xmlns="" val="4902473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Suggested script/ verbal description</a:t>
            </a:r>
            <a:r>
              <a:rPr lang="en-US" sz="1200" kern="1200" dirty="0" smtClean="0">
                <a:solidFill>
                  <a:srgbClr val="C00000"/>
                </a:solidFill>
                <a:effectLst/>
                <a:latin typeface="+mn-lt"/>
                <a:ea typeface="+mn-ea"/>
                <a:cs typeface="+mn-cs"/>
              </a:rPr>
              <a:t>: This</a:t>
            </a:r>
            <a:r>
              <a:rPr lang="en-US" sz="1200" kern="1200" baseline="0" dirty="0" smtClean="0">
                <a:solidFill>
                  <a:srgbClr val="C00000"/>
                </a:solidFill>
                <a:effectLst/>
                <a:latin typeface="+mn-lt"/>
                <a:ea typeface="+mn-ea"/>
                <a:cs typeface="+mn-cs"/>
              </a:rPr>
              <a:t> next</a:t>
            </a:r>
            <a:r>
              <a:rPr lang="en-US" sz="1200" kern="1200" dirty="0" smtClean="0">
                <a:solidFill>
                  <a:srgbClr val="C00000"/>
                </a:solidFill>
                <a:effectLst/>
                <a:latin typeface="+mn-lt"/>
                <a:ea typeface="+mn-ea"/>
                <a:cs typeface="+mn-cs"/>
              </a:rPr>
              <a:t> decision is a collective decision. As a class,</a:t>
            </a:r>
            <a:r>
              <a:rPr lang="en-US" sz="1200" kern="1200" baseline="0" dirty="0" smtClean="0">
                <a:solidFill>
                  <a:srgbClr val="C00000"/>
                </a:solidFill>
                <a:effectLst/>
                <a:latin typeface="+mn-lt"/>
                <a:ea typeface="+mn-ea"/>
                <a:cs typeface="+mn-cs"/>
              </a:rPr>
              <a:t> those who choose to participate will make their vote. The winning option will apply to ALL of the class members. The scenario is as follows: </a:t>
            </a:r>
            <a:r>
              <a:rPr lang="en-US" sz="1200" dirty="0" smtClean="0"/>
              <a:t>It is election time. </a:t>
            </a:r>
            <a:r>
              <a:rPr lang="en-US" dirty="0" smtClean="0"/>
              <a:t>The organization that you work for is developing a new training program. </a:t>
            </a:r>
            <a:r>
              <a:rPr lang="en-US" b="1" dirty="0" smtClean="0"/>
              <a:t>If you have more than 9 experience credits vote for one of the following</a:t>
            </a:r>
            <a:r>
              <a:rPr lang="en-US" b="0" u="none" dirty="0" smtClean="0">
                <a:sym typeface="Wingdings 2" panose="05020102010507070707" pitchFamily="18" charset="2"/>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u="none" dirty="0" smtClean="0">
              <a:sym typeface="Wingdings 2" panose="05020102010507070707" pitchFamily="18"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u="none" dirty="0" smtClean="0">
                <a:sym typeface="Wingdings 2" panose="05020102010507070707" pitchFamily="18" charset="2"/>
              </a:rPr>
              <a:t>If</a:t>
            </a:r>
            <a:r>
              <a:rPr lang="en-US" b="0" u="none" baseline="0" dirty="0" smtClean="0">
                <a:sym typeface="Wingdings 2" panose="05020102010507070707" pitchFamily="18" charset="2"/>
              </a:rPr>
              <a:t> you do not have, or want to use two bonus credits, you cannot vote. Otherwise, cross off two bonus credits and choose one of the options:</a:t>
            </a:r>
            <a:endParaRPr lang="en-US" b="0" u="none" dirty="0" smtClean="0"/>
          </a:p>
          <a:p>
            <a:r>
              <a:rPr lang="en-US" b="1" dirty="0" smtClean="0"/>
              <a:t>A</a:t>
            </a:r>
            <a:r>
              <a:rPr lang="en-US" dirty="0" smtClean="0"/>
              <a:t>: </a:t>
            </a:r>
            <a:r>
              <a:rPr lang="en-US" b="1" dirty="0" smtClean="0"/>
              <a:t>Option A</a:t>
            </a:r>
            <a:r>
              <a:rPr lang="en-US" dirty="0" smtClean="0"/>
              <a:t> is for middle level management. Individuals with 6 or more experience credits will earn</a:t>
            </a:r>
            <a:r>
              <a:rPr lang="en-US" baseline="0" dirty="0" smtClean="0"/>
              <a:t> </a:t>
            </a:r>
            <a:r>
              <a:rPr lang="en-US" dirty="0" smtClean="0"/>
              <a:t>5 money credits and 2 experience credits (</a:t>
            </a:r>
            <a:r>
              <a:rPr lang="en-US" dirty="0" smtClean="0">
                <a:sym typeface="Wingdings 2" panose="05020102010507070707" pitchFamily="18" charset="2"/>
              </a:rPr>
              <a:t></a:t>
            </a:r>
            <a:r>
              <a:rPr lang="en-US" dirty="0" smtClean="0"/>
              <a:t>).</a:t>
            </a:r>
          </a:p>
          <a:p>
            <a:r>
              <a:rPr lang="en-US" b="1" dirty="0" smtClean="0"/>
              <a:t>B</a:t>
            </a:r>
            <a:r>
              <a:rPr lang="en-US" dirty="0" smtClean="0"/>
              <a:t>: </a:t>
            </a:r>
            <a:r>
              <a:rPr lang="en-US" b="1" dirty="0" smtClean="0"/>
              <a:t>Option B</a:t>
            </a:r>
            <a:r>
              <a:rPr lang="en-US" dirty="0" smtClean="0"/>
              <a:t> is a training program to advance the leadership skills of members of Group N. Members of Group N will earn 5 money credits and 2 experience credits (</a:t>
            </a:r>
            <a:r>
              <a:rPr lang="en-US" dirty="0" smtClean="0">
                <a:sym typeface="Wingdings 2" panose="05020102010507070707" pitchFamily="18" charset="2"/>
              </a:rPr>
              <a:t></a:t>
            </a:r>
            <a:r>
              <a:rPr lang="en-US" dirty="0" smtClean="0"/>
              <a:t>).</a:t>
            </a:r>
          </a:p>
          <a:p>
            <a:r>
              <a:rPr lang="en-US" b="1" dirty="0" smtClean="0"/>
              <a:t>C</a:t>
            </a:r>
            <a:r>
              <a:rPr lang="en-US" dirty="0" smtClean="0"/>
              <a:t>: </a:t>
            </a:r>
            <a:r>
              <a:rPr lang="en-US" b="1" dirty="0" smtClean="0"/>
              <a:t>Option C</a:t>
            </a:r>
            <a:r>
              <a:rPr lang="en-US" dirty="0" smtClean="0"/>
              <a:t> is a training program to advance the leadership skills of members of Group P. Members of Group P will earn 5 money credits and 2 experience credits (</a:t>
            </a:r>
            <a:r>
              <a:rPr lang="en-US" dirty="0" smtClean="0">
                <a:sym typeface="Wingdings 2" panose="05020102010507070707" pitchFamily="18" charset="2"/>
              </a:rPr>
              <a:t></a:t>
            </a:r>
            <a:r>
              <a:rPr lang="en-US" dirty="0" smtClean="0"/>
              <a:t>).</a:t>
            </a:r>
          </a:p>
          <a:p>
            <a:r>
              <a:rPr lang="en-US" b="1" dirty="0" smtClean="0"/>
              <a:t>D</a:t>
            </a:r>
            <a:r>
              <a:rPr lang="en-US" dirty="0" smtClean="0"/>
              <a:t>: </a:t>
            </a:r>
            <a:r>
              <a:rPr lang="en-US" b="1" dirty="0" smtClean="0"/>
              <a:t>Option D</a:t>
            </a:r>
            <a:r>
              <a:rPr lang="en-US" dirty="0" smtClean="0"/>
              <a:t> is a training program to advance the leadership skills of members of Group Q. Members of Group Q will earn 5 money credits and 2 experience credits (</a:t>
            </a:r>
            <a:r>
              <a:rPr lang="en-US" dirty="0" smtClean="0">
                <a:sym typeface="Wingdings 2" panose="05020102010507070707" pitchFamily="18" charset="2"/>
              </a:rPr>
              <a:t></a:t>
            </a:r>
            <a:r>
              <a:rPr lang="en-US" dirty="0" smtClean="0"/>
              <a:t>).</a:t>
            </a:r>
          </a:p>
          <a:p>
            <a:r>
              <a:rPr lang="en-US" b="1" dirty="0" smtClean="0"/>
              <a:t>E</a:t>
            </a:r>
            <a:r>
              <a:rPr lang="en-US" dirty="0" smtClean="0"/>
              <a:t>: </a:t>
            </a:r>
            <a:r>
              <a:rPr lang="en-US" b="1" dirty="0" smtClean="0"/>
              <a:t>Option E</a:t>
            </a:r>
            <a:r>
              <a:rPr lang="en-US" dirty="0" smtClean="0"/>
              <a:t> is a training program to advance the leadership skills of members of Group S. Members of Group S will earn a 5 money credits and 2 experience credits (</a:t>
            </a:r>
            <a:r>
              <a:rPr lang="en-US" dirty="0" smtClean="0">
                <a:sym typeface="Wingdings 2" panose="05020102010507070707" pitchFamily="18" charset="2"/>
              </a:rPr>
              <a:t></a:t>
            </a:r>
            <a:r>
              <a:rPr lang="en-US" dirty="0" smtClean="0"/>
              <a: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i="1" dirty="0" smtClean="0"/>
              <a:t>Instructor note</a:t>
            </a:r>
            <a:r>
              <a:rPr lang="en-US" dirty="0" smtClean="0"/>
              <a:t>: If you are using an in-class response</a:t>
            </a:r>
            <a:r>
              <a:rPr lang="en-US" baseline="0" dirty="0" smtClean="0"/>
              <a:t> system, use it to collect votes from those who choose to participate. If possible, display the resulting vote on the screen. If you do not use an in-class response system, you will need to choose another method to collect votes. If logistics allow it, you can collect a secret ballot. If not, do a hand count of those who wish to vote for Option A, B, C, D, or E. Whatever the majority is, the vote stands. The consequences apply to everyone in the class, whether they chose to vote or not. (If Option A wins, all </a:t>
            </a:r>
            <a:r>
              <a:rPr lang="en-US" dirty="0" smtClean="0"/>
              <a:t>individuals with 6 or more experience credits, whether they voted</a:t>
            </a:r>
            <a:r>
              <a:rPr lang="en-US" baseline="0" dirty="0" smtClean="0"/>
              <a:t> or not,</a:t>
            </a:r>
            <a:r>
              <a:rPr lang="en-US" dirty="0" smtClean="0"/>
              <a:t> will earn</a:t>
            </a:r>
            <a:r>
              <a:rPr lang="en-US" baseline="0" dirty="0" smtClean="0"/>
              <a:t> </a:t>
            </a:r>
            <a:r>
              <a:rPr lang="en-US" dirty="0" smtClean="0"/>
              <a:t>5 money credits and 2 experience credits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832D6C36-E5E0-4788-AAED-F53879FCABCE}" type="slidenum">
              <a:rPr lang="en-US" smtClean="0"/>
              <a:pPr/>
              <a:t>31</a:t>
            </a:fld>
            <a:endParaRPr lang="en-US"/>
          </a:p>
        </p:txBody>
      </p:sp>
    </p:spTree>
    <p:extLst>
      <p:ext uri="{BB962C8B-B14F-4D97-AF65-F5344CB8AC3E}">
        <p14:creationId xmlns:p14="http://schemas.microsoft.com/office/powerpoint/2010/main" xmlns="" val="15603787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1" kern="1200" dirty="0" smtClean="0">
                <a:solidFill>
                  <a:schemeClr val="tx1"/>
                </a:solidFill>
                <a:effectLst/>
                <a:latin typeface="+mn-lt"/>
                <a:ea typeface="+mn-ea"/>
                <a:cs typeface="+mn-cs"/>
              </a:rPr>
              <a:t>Suggested script/ verbal description</a:t>
            </a:r>
            <a:r>
              <a:rPr lang="en-US" sz="1200" kern="1200" dirty="0" smtClean="0">
                <a:solidFill>
                  <a:srgbClr val="C00000"/>
                </a:solidFill>
                <a:effectLst/>
                <a:latin typeface="+mn-lt"/>
                <a:ea typeface="+mn-ea"/>
                <a:cs typeface="+mn-cs"/>
              </a:rPr>
              <a:t>: </a:t>
            </a:r>
            <a:r>
              <a:rPr lang="en-US" dirty="0" smtClean="0"/>
              <a:t>Count up your unspent/ maintained money, bonuses, wellness, and experience credits.</a:t>
            </a:r>
          </a:p>
          <a:p>
            <a:r>
              <a:rPr lang="en-US" dirty="0" smtClean="0"/>
              <a:t>Each unspent $</a:t>
            </a:r>
            <a:r>
              <a:rPr lang="en-US" dirty="0" smtClean="0">
                <a:sym typeface="Wingdings 2" panose="05020102010507070707" pitchFamily="18" charset="2"/>
              </a:rPr>
              <a:t></a:t>
            </a:r>
            <a:r>
              <a:rPr lang="en-US" dirty="0" smtClean="0"/>
              <a:t> = 1 point (economic prosperity)</a:t>
            </a:r>
          </a:p>
          <a:p>
            <a:r>
              <a:rPr lang="en-US" dirty="0" smtClean="0"/>
              <a:t>Each unused bonus, </a:t>
            </a:r>
            <a:r>
              <a:rPr lang="en-US" dirty="0" smtClean="0">
                <a:sym typeface="Wingdings 2" panose="05020102010507070707" pitchFamily="18" charset="2"/>
              </a:rPr>
              <a:t></a:t>
            </a:r>
            <a:r>
              <a:rPr lang="en-US" dirty="0" smtClean="0"/>
              <a:t> = 1 point (prestige)</a:t>
            </a:r>
          </a:p>
          <a:p>
            <a:r>
              <a:rPr lang="en-US" dirty="0" smtClean="0"/>
              <a:t>Each maintained wellness credit, </a:t>
            </a:r>
            <a:r>
              <a:rPr lang="en-US" dirty="0" smtClean="0">
                <a:sym typeface="Wingdings 3" panose="05040102010807070707" pitchFamily="18" charset="2"/>
              </a:rPr>
              <a:t></a:t>
            </a:r>
            <a:r>
              <a:rPr lang="en-US" dirty="0" smtClean="0"/>
              <a:t> = 1 point (wellness)</a:t>
            </a:r>
          </a:p>
          <a:p>
            <a:r>
              <a:rPr lang="en-US" dirty="0" smtClean="0"/>
              <a:t>Each maintained experience credit, </a:t>
            </a:r>
            <a:r>
              <a:rPr lang="en-US" dirty="0" smtClean="0">
                <a:sym typeface="Wingdings 2" panose="05020102010507070707" pitchFamily="18" charset="2"/>
              </a:rPr>
              <a:t></a:t>
            </a:r>
            <a:r>
              <a:rPr lang="en-US" dirty="0" smtClean="0"/>
              <a:t> = 1 point (experience)</a:t>
            </a:r>
          </a:p>
          <a:p>
            <a:pPr>
              <a:buFont typeface="Wingdings" panose="05000000000000000000" pitchFamily="2" charset="2"/>
              <a:buChar char="à"/>
            </a:pPr>
            <a:r>
              <a:rPr lang="en-US" dirty="0" smtClean="0">
                <a:sym typeface="Wingdings" panose="05000000000000000000" pitchFamily="2" charset="2"/>
              </a:rPr>
              <a:t>Used or lost </a:t>
            </a:r>
            <a:r>
              <a:rPr lang="en-US" dirty="0" smtClean="0"/>
              <a:t> </a:t>
            </a:r>
            <a:r>
              <a:rPr lang="en-US" dirty="0" smtClean="0">
                <a:sym typeface="Wingdings 2" panose="05020102010507070707" pitchFamily="18" charset="2"/>
              </a:rPr>
              <a:t></a:t>
            </a:r>
            <a:r>
              <a:rPr lang="en-US" dirty="0" smtClean="0"/>
              <a:t> </a:t>
            </a:r>
            <a:r>
              <a:rPr lang="en-US" strike="dblStrike" dirty="0" smtClean="0">
                <a:sym typeface="Wingdings 3" panose="05040102010807070707" pitchFamily="18" charset="2"/>
              </a:rPr>
              <a:t></a:t>
            </a:r>
            <a:r>
              <a:rPr lang="en-US" dirty="0" smtClean="0"/>
              <a:t> and </a:t>
            </a:r>
            <a:r>
              <a:rPr lang="en-US" strike="dblStrike" dirty="0" smtClean="0">
                <a:sym typeface="Wingdings 2" panose="05020102010507070707" pitchFamily="18" charset="2"/>
              </a:rPr>
              <a:t></a:t>
            </a:r>
            <a:r>
              <a:rPr lang="en-US" dirty="0" smtClean="0"/>
              <a:t> do </a:t>
            </a:r>
            <a:r>
              <a:rPr lang="en-US" u="sng" dirty="0" smtClean="0"/>
              <a:t>not</a:t>
            </a:r>
            <a:r>
              <a:rPr lang="en-US" dirty="0" smtClean="0"/>
              <a:t> count for points</a:t>
            </a:r>
          </a:p>
          <a:p>
            <a:pPr>
              <a:buFont typeface="Wingdings" panose="05000000000000000000" pitchFamily="2" charset="2"/>
              <a:buChar char="à"/>
            </a:pPr>
            <a:r>
              <a:rPr lang="en-US" dirty="0" smtClean="0"/>
              <a:t>Financial debt and illness count </a:t>
            </a:r>
            <a:r>
              <a:rPr lang="en-US" u="sng" dirty="0" smtClean="0"/>
              <a:t>against</a:t>
            </a:r>
            <a:r>
              <a:rPr lang="en-US" dirty="0" smtClean="0"/>
              <a:t> the point total (subtract the total amount of debt and illness from any positive gains).</a:t>
            </a:r>
          </a:p>
          <a:p>
            <a:endParaRPr lang="en-US" dirty="0"/>
          </a:p>
        </p:txBody>
      </p:sp>
      <p:sp>
        <p:nvSpPr>
          <p:cNvPr id="4" name="Slide Number Placeholder 3"/>
          <p:cNvSpPr>
            <a:spLocks noGrp="1"/>
          </p:cNvSpPr>
          <p:nvPr>
            <p:ph type="sldNum" sz="quarter" idx="10"/>
          </p:nvPr>
        </p:nvSpPr>
        <p:spPr/>
        <p:txBody>
          <a:bodyPr/>
          <a:lstStyle/>
          <a:p>
            <a:fld id="{832D6C36-E5E0-4788-AAED-F53879FCABCE}" type="slidenum">
              <a:rPr lang="en-US" smtClean="0"/>
              <a:pPr/>
              <a:t>32</a:t>
            </a:fld>
            <a:endParaRPr lang="en-US"/>
          </a:p>
        </p:txBody>
      </p:sp>
    </p:spTree>
    <p:extLst>
      <p:ext uri="{BB962C8B-B14F-4D97-AF65-F5344CB8AC3E}">
        <p14:creationId xmlns:p14="http://schemas.microsoft.com/office/powerpoint/2010/main" xmlns="" val="1803744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Suggested script/ verbal description</a:t>
            </a:r>
            <a:r>
              <a:rPr lang="en-US" sz="1200" kern="1200" dirty="0" smtClean="0">
                <a:solidFill>
                  <a:schemeClr val="tx1"/>
                </a:solidFill>
                <a:effectLst/>
                <a:latin typeface="+mn-lt"/>
                <a:ea typeface="+mn-ea"/>
                <a:cs typeface="+mn-cs"/>
              </a:rPr>
              <a:t>: The first part of your profile indicates your character’s demographic characteristics. Like many people, your character identifies with a broad racial, gender, and sexual orientation category. Your character may or may not have a disability. And your character may come from a wealthy, middle class, working class, or poor family. Your character either is or is not eligible to vote. Based on these characteristics, your character will begin the game with a certain amount of money and bonuses that can be used as resources.</a:t>
            </a:r>
            <a:r>
              <a:rPr lang="en-US" sz="1200" kern="1200" baseline="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832D6C36-E5E0-4788-AAED-F53879FCABCE}" type="slidenum">
              <a:rPr lang="en-US" smtClean="0"/>
              <a:pPr/>
              <a:t>4</a:t>
            </a:fld>
            <a:endParaRPr lang="en-US"/>
          </a:p>
        </p:txBody>
      </p:sp>
    </p:spTree>
    <p:extLst>
      <p:ext uri="{BB962C8B-B14F-4D97-AF65-F5344CB8AC3E}">
        <p14:creationId xmlns:p14="http://schemas.microsoft.com/office/powerpoint/2010/main" xmlns="" val="3050667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pPr>
            <a:r>
              <a:rPr lang="en-US" sz="1200" b="1" kern="1200" dirty="0" smtClean="0">
                <a:solidFill>
                  <a:schemeClr val="tx1"/>
                </a:solidFill>
                <a:effectLst/>
                <a:latin typeface="+mn-lt"/>
                <a:ea typeface="+mn-ea"/>
                <a:cs typeface="+mn-cs"/>
              </a:rPr>
              <a:t>Suggested script/ verbal description</a:t>
            </a:r>
            <a:r>
              <a:rPr lang="en-US" sz="1200" kern="1200" dirty="0" smtClean="0">
                <a:solidFill>
                  <a:schemeClr val="tx1"/>
                </a:solidFill>
                <a:effectLst/>
                <a:latin typeface="+mn-lt"/>
                <a:ea typeface="+mn-ea"/>
                <a:cs typeface="+mn-cs"/>
              </a:rPr>
              <a:t>: </a:t>
            </a:r>
            <a:r>
              <a:rPr lang="en-US" dirty="0" smtClean="0"/>
              <a:t>Your profile sheet also includes a space for you to record</a:t>
            </a:r>
          </a:p>
          <a:p>
            <a:pPr lvl="1">
              <a:spcBef>
                <a:spcPts val="600"/>
              </a:spcBef>
            </a:pPr>
            <a:r>
              <a:rPr lang="en-US" dirty="0" smtClean="0"/>
              <a:t>Money ($</a:t>
            </a:r>
            <a:r>
              <a:rPr lang="en-US" dirty="0" smtClean="0">
                <a:sym typeface="Wingdings 2" panose="05020102010507070707" pitchFamily="18" charset="2"/>
              </a:rPr>
              <a:t>) and debt (--)</a:t>
            </a:r>
          </a:p>
          <a:p>
            <a:pPr lvl="1">
              <a:spcBef>
                <a:spcPts val="600"/>
              </a:spcBef>
            </a:pPr>
            <a:r>
              <a:rPr lang="en-US" dirty="0" smtClean="0">
                <a:sym typeface="Wingdings 2" panose="05020102010507070707" pitchFamily="18" charset="2"/>
              </a:rPr>
              <a:t>Bonuses ()</a:t>
            </a:r>
          </a:p>
          <a:p>
            <a:pPr lvl="1">
              <a:spcBef>
                <a:spcPts val="600"/>
              </a:spcBef>
            </a:pPr>
            <a:r>
              <a:rPr lang="en-US" dirty="0" smtClean="0"/>
              <a:t>Experience (</a:t>
            </a:r>
            <a:r>
              <a:rPr lang="en-US" dirty="0" smtClean="0">
                <a:sym typeface="Wingdings 2" panose="05020102010507070707" pitchFamily="18" charset="2"/>
              </a:rPr>
              <a:t></a:t>
            </a:r>
            <a:r>
              <a:rPr lang="en-US" dirty="0" smtClean="0"/>
              <a:t>) </a:t>
            </a:r>
          </a:p>
          <a:p>
            <a:pPr lvl="1">
              <a:spcBef>
                <a:spcPts val="600"/>
              </a:spcBef>
            </a:pPr>
            <a:r>
              <a:rPr lang="en-US" dirty="0" smtClean="0"/>
              <a:t>Wellness (</a:t>
            </a:r>
            <a:r>
              <a:rPr lang="en-US" dirty="0" smtClean="0">
                <a:sym typeface="Wingdings 3" panose="05040102010807070707" pitchFamily="18" charset="2"/>
              </a:rPr>
              <a:t>) and illness </a:t>
            </a:r>
            <a:r>
              <a:rPr lang="en-US" dirty="0" smtClean="0"/>
              <a:t>(-</a:t>
            </a:r>
            <a:r>
              <a:rPr lang="en-US" dirty="0" smtClean="0">
                <a:sym typeface="Wingdings 3" panose="05040102010807070707" pitchFamily="18" charset="2"/>
              </a:rPr>
              <a:t>-)</a:t>
            </a:r>
            <a:endParaRPr lang="en-US" dirty="0" smtClean="0"/>
          </a:p>
          <a:p>
            <a:endParaRPr lang="en-US" dirty="0" smtClean="0"/>
          </a:p>
          <a:p>
            <a:r>
              <a:rPr lang="en-US" dirty="0" smtClean="0"/>
              <a:t>Let’s go through each of these…</a:t>
            </a:r>
            <a:endParaRPr lang="en-US" dirty="0"/>
          </a:p>
        </p:txBody>
      </p:sp>
      <p:sp>
        <p:nvSpPr>
          <p:cNvPr id="4" name="Slide Number Placeholder 3"/>
          <p:cNvSpPr>
            <a:spLocks noGrp="1"/>
          </p:cNvSpPr>
          <p:nvPr>
            <p:ph type="sldNum" sz="quarter" idx="10"/>
          </p:nvPr>
        </p:nvSpPr>
        <p:spPr/>
        <p:txBody>
          <a:bodyPr/>
          <a:lstStyle/>
          <a:p>
            <a:fld id="{832D6C36-E5E0-4788-AAED-F53879FCABCE}" type="slidenum">
              <a:rPr lang="en-US" smtClean="0"/>
              <a:pPr/>
              <a:t>5</a:t>
            </a:fld>
            <a:endParaRPr lang="en-US"/>
          </a:p>
        </p:txBody>
      </p:sp>
    </p:spTree>
    <p:extLst>
      <p:ext uri="{BB962C8B-B14F-4D97-AF65-F5344CB8AC3E}">
        <p14:creationId xmlns:p14="http://schemas.microsoft.com/office/powerpoint/2010/main" xmlns="" val="864615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Suggested script/ verbal description</a:t>
            </a:r>
            <a:r>
              <a:rPr lang="en-US" sz="1200" kern="1200" dirty="0" smtClean="0">
                <a:solidFill>
                  <a:schemeClr val="tx1"/>
                </a:solidFill>
                <a:effectLst/>
                <a:latin typeface="+mn-lt"/>
                <a:ea typeface="+mn-ea"/>
                <a:cs typeface="+mn-cs"/>
              </a:rPr>
              <a:t>: Your character’s money is represented by money blocks. Each money block is currency</a:t>
            </a:r>
            <a:r>
              <a:rPr lang="en-US" sz="1200" kern="1200" baseline="0" dirty="0" smtClean="0">
                <a:solidFill>
                  <a:schemeClr val="tx1"/>
                </a:solidFill>
                <a:effectLst/>
                <a:latin typeface="+mn-lt"/>
                <a:ea typeface="+mn-ea"/>
                <a:cs typeface="+mn-cs"/>
              </a:rPr>
              <a:t> that can be used to make purchases. </a:t>
            </a:r>
            <a:r>
              <a:rPr lang="en-US" sz="1200" kern="1200" dirty="0" smtClean="0">
                <a:solidFill>
                  <a:schemeClr val="tx1"/>
                </a:solidFill>
                <a:effectLst/>
                <a:latin typeface="+mn-lt"/>
                <a:ea typeface="+mn-ea"/>
                <a:cs typeface="+mn-cs"/>
              </a:rPr>
              <a:t>As you “spend” this money, you will cross out the relevant number of blocks. If, for example, you want to spend three money blocks you will cross out three of the money blocks. Once a money block is “spent” that money block cannot be used again. If you gain more money you can draw an empty block to represent each money block gained. So, if you gain two money blocks</a:t>
            </a:r>
            <a:r>
              <a:rPr lang="en-US" sz="1200" kern="1200" baseline="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you would draw two additional blocks to represent that gain.</a:t>
            </a:r>
          </a:p>
          <a:p>
            <a:endParaRPr lang="en-US" dirty="0"/>
          </a:p>
        </p:txBody>
      </p:sp>
      <p:sp>
        <p:nvSpPr>
          <p:cNvPr id="4" name="Slide Number Placeholder 3"/>
          <p:cNvSpPr>
            <a:spLocks noGrp="1"/>
          </p:cNvSpPr>
          <p:nvPr>
            <p:ph type="sldNum" sz="quarter" idx="10"/>
          </p:nvPr>
        </p:nvSpPr>
        <p:spPr/>
        <p:txBody>
          <a:bodyPr/>
          <a:lstStyle/>
          <a:p>
            <a:fld id="{832D6C36-E5E0-4788-AAED-F53879FCABCE}" type="slidenum">
              <a:rPr lang="en-US" smtClean="0"/>
              <a:pPr/>
              <a:t>6</a:t>
            </a:fld>
            <a:endParaRPr lang="en-US"/>
          </a:p>
        </p:txBody>
      </p:sp>
    </p:spTree>
    <p:extLst>
      <p:ext uri="{BB962C8B-B14F-4D97-AF65-F5344CB8AC3E}">
        <p14:creationId xmlns:p14="http://schemas.microsoft.com/office/powerpoint/2010/main" xmlns="" val="2638922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Bef>
                <a:spcPts val="1200"/>
              </a:spcBef>
            </a:pPr>
            <a:r>
              <a:rPr lang="en-US" sz="1200" b="1" kern="1200" dirty="0" smtClean="0">
                <a:solidFill>
                  <a:schemeClr val="tx1"/>
                </a:solidFill>
                <a:effectLst/>
                <a:latin typeface="+mn-lt"/>
                <a:ea typeface="+mn-ea"/>
                <a:cs typeface="+mn-cs"/>
              </a:rPr>
              <a:t>Suggested script/ verbal description</a:t>
            </a:r>
            <a:r>
              <a:rPr lang="en-US" sz="1200" kern="1200" dirty="0" smtClean="0">
                <a:solidFill>
                  <a:schemeClr val="tx1"/>
                </a:solidFill>
                <a:effectLst/>
                <a:latin typeface="+mn-lt"/>
                <a:ea typeface="+mn-ea"/>
                <a:cs typeface="+mn-cs"/>
              </a:rPr>
              <a:t>: In</a:t>
            </a:r>
            <a:r>
              <a:rPr lang="en-US" sz="1200" kern="1200" baseline="0" dirty="0" smtClean="0">
                <a:solidFill>
                  <a:schemeClr val="tx1"/>
                </a:solidFill>
                <a:effectLst/>
                <a:latin typeface="+mn-lt"/>
                <a:ea typeface="+mn-ea"/>
                <a:cs typeface="+mn-cs"/>
              </a:rPr>
              <a:t> some situations </a:t>
            </a:r>
            <a:r>
              <a:rPr lang="en-US" sz="1200" dirty="0" smtClean="0"/>
              <a:t>(but not all), you may be able to use credit or a loan to make a purchase – however, interest penalties will apply. For each money block $</a:t>
            </a:r>
            <a:r>
              <a:rPr lang="en-US" sz="1200" dirty="0" smtClean="0">
                <a:sym typeface="Wingdings 2" panose="05020102010507070707" pitchFamily="18" charset="2"/>
              </a:rPr>
              <a:t> that you borrow, you will draw a box under “debt”. You will also need to draw boxes to represent the interest.</a:t>
            </a:r>
            <a:r>
              <a:rPr lang="en-US" sz="1200" baseline="0" dirty="0" smtClean="0">
                <a:sym typeface="Wingdings 2" panose="05020102010507070707" pitchFamily="18" charset="2"/>
              </a:rPr>
              <a:t> </a:t>
            </a:r>
            <a:r>
              <a:rPr lang="en-US" sz="1200" dirty="0" smtClean="0">
                <a:sym typeface="Wingdings 2" panose="05020102010507070707" pitchFamily="18" charset="2"/>
              </a:rPr>
              <a:t>As you gain money in the game, you will need to use this money to first pay off your dept. </a:t>
            </a:r>
            <a:r>
              <a:rPr lang="en-US" sz="1200" b="1" u="sng" dirty="0" smtClean="0">
                <a:sym typeface="Wingdings 2" panose="05020102010507070707" pitchFamily="18" charset="2"/>
              </a:rPr>
              <a:t>Money cannot be gained until all debt is paid off</a:t>
            </a:r>
            <a:r>
              <a:rPr lang="en-US" sz="1200" dirty="0" smtClean="0">
                <a:sym typeface="Wingdings 2" panose="05020102010507070707" pitchFamily="18" charset="2"/>
              </a:rPr>
              <a:t>. You cannot be more than 20 </a:t>
            </a:r>
            <a:r>
              <a:rPr lang="en-US" sz="1200" dirty="0" smtClean="0"/>
              <a:t>$</a:t>
            </a:r>
            <a:r>
              <a:rPr lang="en-US" sz="1200" dirty="0" smtClean="0">
                <a:sym typeface="Wingdings 2" panose="05020102010507070707" pitchFamily="18" charset="2"/>
              </a:rPr>
              <a:t>s in total debt at any point in time (this includes debt that arises from the interest</a:t>
            </a:r>
            <a:r>
              <a:rPr lang="en-US" sz="1200" baseline="0" dirty="0" smtClean="0">
                <a:sym typeface="Wingdings 2" panose="05020102010507070707" pitchFamily="18" charset="2"/>
              </a:rPr>
              <a:t> penalties)</a:t>
            </a:r>
            <a:r>
              <a:rPr lang="en-US" sz="1200" dirty="0" smtClean="0">
                <a:sym typeface="Wingdings 2" panose="05020102010507070707" pitchFamily="18" charset="2"/>
              </a:rPr>
              <a:t>. So, if you</a:t>
            </a:r>
            <a:r>
              <a:rPr lang="en-US" sz="1200" baseline="0" dirty="0" smtClean="0">
                <a:sym typeface="Wingdings 2" panose="05020102010507070707" pitchFamily="18" charset="2"/>
              </a:rPr>
              <a:t> want to borrow money, and the interest is one money box for every 4 money boxes borrowed, you will only be able</a:t>
            </a:r>
            <a:r>
              <a:rPr lang="en-US" sz="1200" dirty="0" smtClean="0">
                <a:sym typeface="Wingdings 2" panose="05020102010507070707" pitchFamily="18" charset="2"/>
              </a:rPr>
              <a:t> to borrow 16 money</a:t>
            </a:r>
            <a:r>
              <a:rPr lang="en-US" sz="1200" baseline="0" dirty="0" smtClean="0">
                <a:sym typeface="Wingdings 2" panose="05020102010507070707" pitchFamily="18" charset="2"/>
              </a:rPr>
              <a:t> boxes, as the addition of the 4 boxes of interest penalties will bring your total debt up to the maximum of 20. </a:t>
            </a:r>
            <a:endParaRPr lang="en-US" dirty="0"/>
          </a:p>
        </p:txBody>
      </p:sp>
      <p:sp>
        <p:nvSpPr>
          <p:cNvPr id="4" name="Slide Number Placeholder 3"/>
          <p:cNvSpPr>
            <a:spLocks noGrp="1"/>
          </p:cNvSpPr>
          <p:nvPr>
            <p:ph type="sldNum" sz="quarter" idx="10"/>
          </p:nvPr>
        </p:nvSpPr>
        <p:spPr/>
        <p:txBody>
          <a:bodyPr/>
          <a:lstStyle/>
          <a:p>
            <a:fld id="{832D6C36-E5E0-4788-AAED-F53879FCABCE}" type="slidenum">
              <a:rPr lang="en-US" smtClean="0"/>
              <a:pPr/>
              <a:t>7</a:t>
            </a:fld>
            <a:endParaRPr lang="en-US"/>
          </a:p>
        </p:txBody>
      </p:sp>
    </p:spTree>
    <p:extLst>
      <p:ext uri="{BB962C8B-B14F-4D97-AF65-F5344CB8AC3E}">
        <p14:creationId xmlns:p14="http://schemas.microsoft.com/office/powerpoint/2010/main" xmlns="" val="3521127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Suggested script/ verbal description</a:t>
            </a:r>
            <a:r>
              <a:rPr lang="en-US" sz="1200" kern="1200" dirty="0" smtClean="0">
                <a:solidFill>
                  <a:schemeClr val="tx1"/>
                </a:solidFill>
                <a:effectLst/>
                <a:latin typeface="+mn-lt"/>
                <a:ea typeface="+mn-ea"/>
                <a:cs typeface="+mn-cs"/>
              </a:rPr>
              <a:t>: “Bonuses are “used” and “gained” in a similar manner as the money. As you use your bonuses, you will cross them out. The bonuses cannot be used again. If you gain a bonus, you can draw an empty circle to represent the newly gained bonus. You</a:t>
            </a:r>
            <a:r>
              <a:rPr lang="en-US" sz="1200" kern="1200" baseline="0" dirty="0" smtClean="0">
                <a:solidFill>
                  <a:schemeClr val="tx1"/>
                </a:solidFill>
                <a:effectLst/>
                <a:latin typeface="+mn-lt"/>
                <a:ea typeface="+mn-ea"/>
                <a:cs typeface="+mn-cs"/>
              </a:rPr>
              <a:t> can only use the bonus credits that you have (unspent). It is not possible to borrow bonuses, or to go into bonus debt.</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32D6C36-E5E0-4788-AAED-F53879FCABCE}" type="slidenum">
              <a:rPr lang="en-US" smtClean="0"/>
              <a:pPr/>
              <a:t>8</a:t>
            </a:fld>
            <a:endParaRPr lang="en-US"/>
          </a:p>
        </p:txBody>
      </p:sp>
    </p:spTree>
    <p:extLst>
      <p:ext uri="{BB962C8B-B14F-4D97-AF65-F5344CB8AC3E}">
        <p14:creationId xmlns:p14="http://schemas.microsoft.com/office/powerpoint/2010/main" xmlns="" val="2343382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Suggested script/ verbal description</a:t>
            </a:r>
            <a:r>
              <a:rPr lang="en-US" sz="1200" kern="1200" dirty="0" smtClean="0">
                <a:solidFill>
                  <a:schemeClr val="tx1"/>
                </a:solidFill>
                <a:effectLst/>
                <a:latin typeface="+mn-lt"/>
                <a:ea typeface="+mn-ea"/>
                <a:cs typeface="+mn-cs"/>
              </a:rPr>
              <a:t>: Your profile card also has a place for wellness and experience credits. As you gain wellness credits and experience credits, you can add them to your profile card in these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sections. Importantly, wellness and experience credits are reusable as long as you maintain them. Experience credits</a:t>
            </a:r>
            <a:r>
              <a:rPr lang="en-US" sz="1200" kern="1200" baseline="0" dirty="0" smtClean="0">
                <a:solidFill>
                  <a:schemeClr val="tx1"/>
                </a:solidFill>
                <a:effectLst/>
                <a:latin typeface="+mn-lt"/>
                <a:ea typeface="+mn-ea"/>
                <a:cs typeface="+mn-cs"/>
              </a:rPr>
              <a:t> can help you advance in the game and wellness credits can help buffer you against illness or stress.</a:t>
            </a:r>
            <a:r>
              <a:rPr lang="en-US" sz="1200" kern="1200" dirty="0" smtClean="0">
                <a:solidFill>
                  <a:schemeClr val="tx1"/>
                </a:solidFill>
                <a:effectLst/>
                <a:latin typeface="+mn-lt"/>
                <a:ea typeface="+mn-ea"/>
                <a:cs typeface="+mn-cs"/>
              </a:rPr>
              <a:t> Say, for example, that you decide to study hard to get good grades in high school. Perhaps this will earn you three experience credits. Later, if you have enough experience credits, you may earn a scholarship to go to university. In this case, you would</a:t>
            </a:r>
            <a:r>
              <a:rPr lang="en-US" sz="1200" kern="1200" baseline="0" dirty="0" smtClean="0">
                <a:solidFill>
                  <a:schemeClr val="tx1"/>
                </a:solidFill>
                <a:effectLst/>
                <a:latin typeface="+mn-lt"/>
                <a:ea typeface="+mn-ea"/>
                <a:cs typeface="+mn-cs"/>
              </a:rPr>
              <a:t> keep your original experience credits </a:t>
            </a:r>
            <a:r>
              <a:rPr lang="en-US" sz="1200" u="sng" kern="1200" baseline="0" dirty="0" smtClean="0">
                <a:solidFill>
                  <a:schemeClr val="tx1"/>
                </a:solidFill>
                <a:effectLst/>
                <a:latin typeface="+mn-lt"/>
                <a:ea typeface="+mn-ea"/>
                <a:cs typeface="+mn-cs"/>
              </a:rPr>
              <a:t>and</a:t>
            </a:r>
            <a:r>
              <a:rPr lang="en-US" sz="1200" kern="1200" baseline="0" dirty="0" smtClean="0">
                <a:solidFill>
                  <a:schemeClr val="tx1"/>
                </a:solidFill>
                <a:effectLst/>
                <a:latin typeface="+mn-lt"/>
                <a:ea typeface="+mn-ea"/>
                <a:cs typeface="+mn-cs"/>
              </a:rPr>
              <a:t> gain the experience credits associated with going to a university. </a:t>
            </a:r>
            <a:r>
              <a:rPr lang="en-US" sz="1200" kern="1200" dirty="0" smtClean="0">
                <a:solidFill>
                  <a:schemeClr val="tx1"/>
                </a:solidFill>
                <a:effectLst/>
                <a:latin typeface="+mn-lt"/>
                <a:ea typeface="+mn-ea"/>
                <a:cs typeface="+mn-cs"/>
              </a:rPr>
              <a:t>Likewise, if you have acquired enough wellness</a:t>
            </a:r>
            <a:r>
              <a:rPr lang="en-US" sz="1200" kern="1200" baseline="0" dirty="0" smtClean="0">
                <a:solidFill>
                  <a:schemeClr val="tx1"/>
                </a:solidFill>
                <a:effectLst/>
                <a:latin typeface="+mn-lt"/>
                <a:ea typeface="+mn-ea"/>
                <a:cs typeface="+mn-cs"/>
              </a:rPr>
              <a:t> credits, </a:t>
            </a:r>
            <a:r>
              <a:rPr lang="en-US" sz="1200" kern="1200" dirty="0" smtClean="0">
                <a:solidFill>
                  <a:schemeClr val="tx1"/>
                </a:solidFill>
                <a:effectLst/>
                <a:latin typeface="+mn-lt"/>
                <a:ea typeface="+mn-ea"/>
                <a:cs typeface="+mn-cs"/>
              </a:rPr>
              <a:t>you may be able to avoid minor illness.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these situations, you get to avoid the illness, but still keep your wellness credits.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With that said, in some extreme</a:t>
            </a:r>
            <a:r>
              <a:rPr lang="en-US" sz="1200" kern="1200" baseline="0" dirty="0" smtClean="0">
                <a:solidFill>
                  <a:schemeClr val="tx1"/>
                </a:solidFill>
                <a:effectLst/>
                <a:latin typeface="+mn-lt"/>
                <a:ea typeface="+mn-ea"/>
                <a:cs typeface="+mn-cs"/>
              </a:rPr>
              <a:t> situations</a:t>
            </a:r>
            <a:r>
              <a:rPr lang="en-US" sz="1200" kern="1200" dirty="0" smtClean="0">
                <a:solidFill>
                  <a:schemeClr val="tx1"/>
                </a:solidFill>
                <a:effectLst/>
                <a:latin typeface="+mn-lt"/>
                <a:ea typeface="+mn-ea"/>
                <a:cs typeface="+mn-cs"/>
              </a:rPr>
              <a:t> it is possible to lose the wellness and experience credits that you have accumulated. For example, at certain points in your life you may “sacrifice your health or wellness” for hopeful gains in some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other domain. Indeed, I am going to guess that at least a few of you in this room have studied or worked so hard that you felt the effects of stress. Or, perhaps you have “wasted your potential” by doing something that hurt, rather than helped you gain professional or educational experience. Likewise, within the game, some of the choices that you make could result in you gaining or avoiding loss in one area – but only at the expense of your wellness or experience! If this occurs, you could permanently lose some or all of your experience or wellness credits. In this case, you will need to cross out the credit so that you know that it can no longer be used as a factor in future decision scenarios.</a:t>
            </a:r>
          </a:p>
          <a:p>
            <a:endParaRPr lang="en-US" dirty="0"/>
          </a:p>
        </p:txBody>
      </p:sp>
      <p:sp>
        <p:nvSpPr>
          <p:cNvPr id="4" name="Slide Number Placeholder 3"/>
          <p:cNvSpPr>
            <a:spLocks noGrp="1"/>
          </p:cNvSpPr>
          <p:nvPr>
            <p:ph type="sldNum" sz="quarter" idx="10"/>
          </p:nvPr>
        </p:nvSpPr>
        <p:spPr/>
        <p:txBody>
          <a:bodyPr/>
          <a:lstStyle/>
          <a:p>
            <a:fld id="{832D6C36-E5E0-4788-AAED-F53879FCABCE}" type="slidenum">
              <a:rPr lang="en-US" smtClean="0"/>
              <a:pPr/>
              <a:t>9</a:t>
            </a:fld>
            <a:endParaRPr lang="en-US"/>
          </a:p>
        </p:txBody>
      </p:sp>
    </p:spTree>
    <p:extLst>
      <p:ext uri="{BB962C8B-B14F-4D97-AF65-F5344CB8AC3E}">
        <p14:creationId xmlns:p14="http://schemas.microsoft.com/office/powerpoint/2010/main" xmlns="" val="546074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259541-6210-44B6-AD44-31D6DB33B57F}" type="datetimeFigureOut">
              <a:rPr lang="en-US" smtClean="0"/>
              <a:pPr/>
              <a:t>1/10/2015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6F376D-5F1D-4785-8D6A-F9D2EB1727A7}" type="slidenum">
              <a:rPr lang="en-US" smtClean="0"/>
              <a:pPr/>
              <a:t>‹#›</a:t>
            </a:fld>
            <a:endParaRPr lang="en-US"/>
          </a:p>
        </p:txBody>
      </p:sp>
    </p:spTree>
    <p:extLst>
      <p:ext uri="{BB962C8B-B14F-4D97-AF65-F5344CB8AC3E}">
        <p14:creationId xmlns:p14="http://schemas.microsoft.com/office/powerpoint/2010/main" xmlns="" val="408146467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259541-6210-44B6-AD44-31D6DB33B57F}" type="datetimeFigureOut">
              <a:rPr lang="en-US" smtClean="0"/>
              <a:pPr/>
              <a:t>1/10/2015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6F376D-5F1D-4785-8D6A-F9D2EB1727A7}" type="slidenum">
              <a:rPr lang="en-US" smtClean="0"/>
              <a:pPr/>
              <a:t>‹#›</a:t>
            </a:fld>
            <a:endParaRPr lang="en-US"/>
          </a:p>
        </p:txBody>
      </p:sp>
    </p:spTree>
    <p:extLst>
      <p:ext uri="{BB962C8B-B14F-4D97-AF65-F5344CB8AC3E}">
        <p14:creationId xmlns:p14="http://schemas.microsoft.com/office/powerpoint/2010/main" xmlns="" val="61747954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259541-6210-44B6-AD44-31D6DB33B57F}" type="datetimeFigureOut">
              <a:rPr lang="en-US" smtClean="0"/>
              <a:pPr/>
              <a:t>1/10/2015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6F376D-5F1D-4785-8D6A-F9D2EB1727A7}" type="slidenum">
              <a:rPr lang="en-US" smtClean="0"/>
              <a:pPr/>
              <a:t>‹#›</a:t>
            </a:fld>
            <a:endParaRPr lang="en-US"/>
          </a:p>
        </p:txBody>
      </p:sp>
    </p:spTree>
    <p:extLst>
      <p:ext uri="{BB962C8B-B14F-4D97-AF65-F5344CB8AC3E}">
        <p14:creationId xmlns:p14="http://schemas.microsoft.com/office/powerpoint/2010/main" xmlns="" val="26514450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615535"/>
          </a:xfrm>
          <a:prstGeom prst="rect">
            <a:avLst/>
          </a:prstGeom>
          <a:noFill/>
        </p:spPr>
        <p:txBody>
          <a:bodyPr>
            <a:normAutofit/>
          </a:bodyPr>
          <a:lstStyle>
            <a:lvl1pPr>
              <a:defRPr sz="4000">
                <a:solidFill>
                  <a:srgbClr val="0070C0"/>
                </a:solidFill>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28650" y="1457739"/>
            <a:ext cx="7886700" cy="4903303"/>
          </a:xfrm>
          <a:prstGeom prst="rect">
            <a:avLst/>
          </a:prstGeom>
        </p:spPr>
        <p:txBody>
          <a:bodyPr>
            <a:normAutofit/>
          </a:bodyPr>
          <a:lstStyle>
            <a:lvl1pPr marL="292100" indent="-292100">
              <a:spcBef>
                <a:spcPts val="1800"/>
              </a:spcBef>
              <a:buFont typeface="Wingdings" panose="05000000000000000000" pitchFamily="2" charset="2"/>
              <a:buChar char="§"/>
              <a:defRPr sz="2400">
                <a:latin typeface="Times New Roman" panose="02020603050405020304" pitchFamily="18" charset="0"/>
                <a:cs typeface="Times New Roman" panose="02020603050405020304" pitchFamily="18" charset="0"/>
              </a:defRPr>
            </a:lvl1pPr>
            <a:lvl2pPr marL="622300" indent="-279400">
              <a:spcBef>
                <a:spcPts val="1200"/>
              </a:spcBef>
              <a:buFont typeface="Wingdings" panose="05000000000000000000" pitchFamily="2" charset="2"/>
              <a:buChar char="§"/>
              <a:defRPr sz="2400">
                <a:latin typeface="Times New Roman" panose="02020603050405020304" pitchFamily="18" charset="0"/>
                <a:cs typeface="Times New Roman" panose="02020603050405020304" pitchFamily="18" charset="0"/>
              </a:defRPr>
            </a:lvl2pPr>
            <a:lvl3pPr marL="966788" indent="-280988">
              <a:spcBef>
                <a:spcPts val="1200"/>
              </a:spcBef>
              <a:buFont typeface="Wingdings" panose="05000000000000000000" pitchFamily="2" charset="2"/>
              <a:buChar char="§"/>
              <a:defRPr sz="2400">
                <a:latin typeface="Times New Roman" panose="02020603050405020304" pitchFamily="18" charset="0"/>
                <a:cs typeface="Times New Roman" panose="02020603050405020304" pitchFamily="18" charset="0"/>
              </a:defRPr>
            </a:lvl3pPr>
            <a:lvl4pPr marL="1311275" indent="-282575">
              <a:spcBef>
                <a:spcPts val="600"/>
              </a:spcBef>
              <a:buFont typeface="Wingdings" panose="05000000000000000000" pitchFamily="2" charset="2"/>
              <a:buChar char="§"/>
              <a:defRPr sz="2400">
                <a:latin typeface="Times New Roman" panose="02020603050405020304" pitchFamily="18" charset="0"/>
                <a:cs typeface="Times New Roman" panose="02020603050405020304" pitchFamily="18" charset="0"/>
              </a:defRPr>
            </a:lvl4pPr>
            <a:lvl5pPr marL="1655763" indent="-284163">
              <a:spcBef>
                <a:spcPts val="600"/>
              </a:spcBef>
              <a:buFont typeface="Wingdings" panose="05000000000000000000" pitchFamily="2" charset="2"/>
              <a:buChar char="§"/>
              <a:defRPr sz="2400">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userDrawn="1"/>
        </p:nvSpPr>
        <p:spPr>
          <a:xfrm>
            <a:off x="628650" y="1099928"/>
            <a:ext cx="7886700" cy="106017"/>
          </a:xfrm>
          <a:prstGeom prst="rect">
            <a:avLst/>
          </a:prstGeom>
          <a:blipFill>
            <a:blip r:embed="rId2" cstate="print"/>
            <a:tile tx="0" ty="0" sx="100000" sy="100000" flip="none" algn="tl"/>
          </a:blipFill>
          <a:effectLst>
            <a:glow rad="63500">
              <a:schemeClr val="accent1">
                <a:satMod val="175000"/>
                <a:alpha val="40000"/>
              </a:schemeClr>
            </a:glow>
            <a:softEdge rad="12700"/>
          </a:effectLst>
          <a:scene3d>
            <a:camera prst="orthographicFront"/>
            <a:lightRig rig="freezing"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170506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userDrawn="1"/>
        </p:nvSpPr>
        <p:spPr>
          <a:xfrm>
            <a:off x="623888" y="598286"/>
            <a:ext cx="7886700" cy="2012392"/>
          </a:xfrm>
          <a:prstGeom prst="rect">
            <a:avLst/>
          </a:prstGeom>
          <a:blipFill>
            <a:blip r:embed="rId2" cstate="print"/>
            <a:tile tx="0" ty="0" sx="100000" sy="100000" flip="none" algn="tl"/>
          </a:blipFill>
          <a:effectLst>
            <a:glow rad="63500">
              <a:schemeClr val="accent1">
                <a:satMod val="175000"/>
                <a:alpha val="40000"/>
              </a:schemeClr>
            </a:glow>
            <a:softEdge rad="12700"/>
          </a:effectLst>
          <a:scene3d>
            <a:camera prst="orthographicFront"/>
            <a:lightRig rig="freezing"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2378" y="677798"/>
            <a:ext cx="7886700" cy="1111245"/>
          </a:xfrm>
          <a:prstGeom prst="rect">
            <a:avLst/>
          </a:prstGeom>
        </p:spPr>
        <p:txBody>
          <a:bodyPr anchor="ctr"/>
          <a:lstStyle>
            <a:lvl1pPr>
              <a:defRPr sz="4500">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32378" y="2928730"/>
            <a:ext cx="7886700" cy="894798"/>
          </a:xfrm>
          <a:prstGeom prst="rect">
            <a:avLst/>
          </a:prstGeom>
        </p:spPr>
        <p:txBody>
          <a:bodyPr/>
          <a:lstStyle>
            <a:lvl1pPr marL="0" indent="0">
              <a:buNone/>
              <a:defRPr sz="2400">
                <a:solidFill>
                  <a:schemeClr val="tx1"/>
                </a:solidFill>
                <a:latin typeface="Times New Roman" panose="02020603050405020304" pitchFamily="18" charset="0"/>
                <a:cs typeface="Times New Roman" panose="02020603050405020304" pitchFamily="18"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xmlns="" val="31018919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628650" y="1524000"/>
            <a:ext cx="3886200" cy="4652963"/>
          </a:xfrm>
          <a:prstGeom prst="rect">
            <a:avLst/>
          </a:prstGeom>
        </p:spPr>
        <p:txBody>
          <a:bodyPr>
            <a:normAutofit/>
          </a:bodyPr>
          <a:lstStyle>
            <a:lvl1pPr marL="171450" indent="-171450">
              <a:buFont typeface="Wingdings" panose="05000000000000000000" pitchFamily="2" charset="2"/>
              <a:buChar char="§"/>
              <a:defRPr sz="2400">
                <a:latin typeface="Times New Roman" panose="02020603050405020304" pitchFamily="18" charset="0"/>
                <a:cs typeface="Times New Roman" panose="02020603050405020304" pitchFamily="18" charset="0"/>
              </a:defRPr>
            </a:lvl1pPr>
            <a:lvl2pPr marL="514350" indent="-171450">
              <a:buFont typeface="Wingdings" panose="05000000000000000000" pitchFamily="2" charset="2"/>
              <a:buChar char="§"/>
              <a:defRPr sz="2400">
                <a:latin typeface="Times New Roman" panose="02020603050405020304" pitchFamily="18" charset="0"/>
                <a:cs typeface="Times New Roman" panose="02020603050405020304" pitchFamily="18" charset="0"/>
              </a:defRPr>
            </a:lvl2pPr>
            <a:lvl3pPr marL="857250" indent="-171450">
              <a:buFont typeface="Wingdings" panose="05000000000000000000" pitchFamily="2" charset="2"/>
              <a:buChar char="§"/>
              <a:defRPr sz="2400">
                <a:latin typeface="Times New Roman" panose="02020603050405020304" pitchFamily="18" charset="0"/>
                <a:cs typeface="Times New Roman" panose="02020603050405020304" pitchFamily="18" charset="0"/>
              </a:defRPr>
            </a:lvl3pPr>
            <a:lvl4pPr marL="1200150" indent="-171450">
              <a:buFont typeface="Wingdings" panose="05000000000000000000" pitchFamily="2" charset="2"/>
              <a:buChar char="§"/>
              <a:defRPr sz="2400">
                <a:latin typeface="Times New Roman" panose="02020603050405020304" pitchFamily="18" charset="0"/>
                <a:cs typeface="Times New Roman" panose="02020603050405020304" pitchFamily="18" charset="0"/>
              </a:defRPr>
            </a:lvl4pPr>
            <a:lvl5pPr marL="1543050" indent="-171450">
              <a:buFont typeface="Wingdings" panose="05000000000000000000" pitchFamily="2" charset="2"/>
              <a:buChar char="§"/>
              <a:defRPr sz="2400">
                <a:latin typeface="Times New Roman" panose="02020603050405020304" pitchFamily="18" charset="0"/>
                <a:cs typeface="Times New Roman" panose="02020603050405020304" pitchFamily="18" charset="0"/>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hasCustomPrompt="1"/>
          </p:nvPr>
        </p:nvSpPr>
        <p:spPr>
          <a:xfrm>
            <a:off x="4629150" y="1524000"/>
            <a:ext cx="3886200" cy="4652963"/>
          </a:xfrm>
          <a:prstGeom prst="rect">
            <a:avLst/>
          </a:prstGeom>
        </p:spPr>
        <p:txBody>
          <a:bodyPr>
            <a:normAutofit/>
          </a:bodyPr>
          <a:lstStyle>
            <a:lvl1pPr marL="171450" indent="-171450">
              <a:buFont typeface="Wingdings" panose="05000000000000000000" pitchFamily="2" charset="2"/>
              <a:buChar char="§"/>
              <a:defRPr sz="2400">
                <a:latin typeface="Times New Roman" panose="02020603050405020304" pitchFamily="18" charset="0"/>
                <a:cs typeface="Times New Roman" panose="02020603050405020304" pitchFamily="18" charset="0"/>
              </a:defRPr>
            </a:lvl1pPr>
            <a:lvl2pPr marL="514350" indent="-171450">
              <a:buFont typeface="Wingdings" panose="05000000000000000000" pitchFamily="2" charset="2"/>
              <a:buChar char="§"/>
              <a:defRPr sz="2400">
                <a:latin typeface="Times New Roman" panose="02020603050405020304" pitchFamily="18" charset="0"/>
                <a:cs typeface="Times New Roman" panose="02020603050405020304" pitchFamily="18" charset="0"/>
              </a:defRPr>
            </a:lvl2pPr>
            <a:lvl3pPr marL="857250" indent="-171450">
              <a:buFont typeface="Wingdings" panose="05000000000000000000" pitchFamily="2" charset="2"/>
              <a:buChar char="§"/>
              <a:defRPr sz="2400">
                <a:latin typeface="Times New Roman" panose="02020603050405020304" pitchFamily="18" charset="0"/>
                <a:cs typeface="Times New Roman" panose="02020603050405020304" pitchFamily="18" charset="0"/>
              </a:defRPr>
            </a:lvl3pPr>
            <a:lvl4pPr marL="1200150" indent="-171450">
              <a:buFont typeface="Wingdings" panose="05000000000000000000" pitchFamily="2" charset="2"/>
              <a:buChar char="§"/>
              <a:defRPr sz="2400">
                <a:latin typeface="Times New Roman" panose="02020603050405020304" pitchFamily="18" charset="0"/>
                <a:cs typeface="Times New Roman" panose="02020603050405020304" pitchFamily="18" charset="0"/>
              </a:defRPr>
            </a:lvl4pPr>
            <a:lvl5pPr marL="1543050" indent="-171450">
              <a:buFont typeface="Wingdings" panose="05000000000000000000" pitchFamily="2" charset="2"/>
              <a:buChar char="§"/>
              <a:defRPr sz="2400">
                <a:latin typeface="Times New Roman" panose="02020603050405020304" pitchFamily="18" charset="0"/>
                <a:cs typeface="Times New Roman" panose="02020603050405020304" pitchFamily="18" charset="0"/>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p:nvPr>
        </p:nvSpPr>
        <p:spPr>
          <a:xfrm>
            <a:off x="628650" y="365126"/>
            <a:ext cx="7886700" cy="615535"/>
          </a:xfrm>
          <a:prstGeom prst="rect">
            <a:avLst/>
          </a:prstGeom>
          <a:noFill/>
        </p:spPr>
        <p:txBody>
          <a:bodyPr>
            <a:normAutofit/>
          </a:bodyPr>
          <a:lstStyle>
            <a:lvl1pPr>
              <a:defRPr sz="4000">
                <a:solidFill>
                  <a:srgbClr val="0070C0"/>
                </a:solidFill>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9" name="Rectangle 8"/>
          <p:cNvSpPr/>
          <p:nvPr userDrawn="1"/>
        </p:nvSpPr>
        <p:spPr>
          <a:xfrm>
            <a:off x="628650" y="1099928"/>
            <a:ext cx="7886700" cy="106017"/>
          </a:xfrm>
          <a:prstGeom prst="rect">
            <a:avLst/>
          </a:prstGeom>
          <a:blipFill>
            <a:blip r:embed="rId2" cstate="print"/>
            <a:tile tx="0" ty="0" sx="100000" sy="100000" flip="none" algn="tl"/>
          </a:blipFill>
          <a:effectLst>
            <a:glow rad="63500">
              <a:schemeClr val="accent1">
                <a:satMod val="175000"/>
                <a:alpha val="40000"/>
              </a:schemeClr>
            </a:glow>
            <a:softEdge rad="12700"/>
          </a:effectLst>
          <a:scene3d>
            <a:camera prst="orthographicFront"/>
            <a:lightRig rig="freezing"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83801474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9842" y="1455879"/>
            <a:ext cx="3868340" cy="439185"/>
          </a:xfrm>
          <a:prstGeom prst="rect">
            <a:avLst/>
          </a:prstGeom>
        </p:spPr>
        <p:txBody>
          <a:bodyPr anchor="b">
            <a:noAutofit/>
          </a:bodyPr>
          <a:lstStyle>
            <a:lvl1pPr marL="0" indent="0">
              <a:buNone/>
              <a:defRPr sz="2400" b="1">
                <a:latin typeface="Times New Roman" panose="02020603050405020304" pitchFamily="18" charset="0"/>
                <a:cs typeface="Times New Roman" panose="02020603050405020304" pitchFamily="18"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Master text styles</a:t>
            </a:r>
          </a:p>
        </p:txBody>
      </p:sp>
      <p:sp>
        <p:nvSpPr>
          <p:cNvPr id="4" name="Content Placeholder 3"/>
          <p:cNvSpPr>
            <a:spLocks noGrp="1"/>
          </p:cNvSpPr>
          <p:nvPr>
            <p:ph sz="half" idx="2" hasCustomPrompt="1"/>
          </p:nvPr>
        </p:nvSpPr>
        <p:spPr>
          <a:xfrm>
            <a:off x="629842" y="2061752"/>
            <a:ext cx="3868340" cy="4127911"/>
          </a:xfrm>
          <a:prstGeom prst="rect">
            <a:avLst/>
          </a:prstGeom>
        </p:spPr>
        <p:txBody>
          <a:bodyPr>
            <a:normAutofit/>
          </a:bodyPr>
          <a:lstStyle>
            <a:lvl1pPr marL="171450" indent="-171450">
              <a:buFont typeface="Wingdings" panose="05000000000000000000" pitchFamily="2" charset="2"/>
              <a:buChar char="§"/>
              <a:defRPr sz="2400">
                <a:latin typeface="Times New Roman" panose="02020603050405020304" pitchFamily="18" charset="0"/>
                <a:cs typeface="Times New Roman" panose="02020603050405020304" pitchFamily="18" charset="0"/>
              </a:defRPr>
            </a:lvl1pPr>
            <a:lvl2pPr marL="514350" indent="-171450">
              <a:buFont typeface="Wingdings" panose="05000000000000000000" pitchFamily="2" charset="2"/>
              <a:buChar char="§"/>
              <a:defRPr sz="2400">
                <a:latin typeface="Times New Roman" panose="02020603050405020304" pitchFamily="18" charset="0"/>
                <a:cs typeface="Times New Roman" panose="02020603050405020304" pitchFamily="18" charset="0"/>
              </a:defRPr>
            </a:lvl2pPr>
            <a:lvl3pPr marL="857250" indent="-171450">
              <a:buFont typeface="Wingdings" panose="05000000000000000000" pitchFamily="2" charset="2"/>
              <a:buChar char="§"/>
              <a:defRPr sz="2400">
                <a:latin typeface="Times New Roman" panose="02020603050405020304" pitchFamily="18" charset="0"/>
                <a:cs typeface="Times New Roman" panose="02020603050405020304" pitchFamily="18" charset="0"/>
              </a:defRPr>
            </a:lvl3pPr>
            <a:lvl4pPr marL="1200150" indent="-171450">
              <a:buFont typeface="Wingdings" panose="05000000000000000000" pitchFamily="2" charset="2"/>
              <a:buChar char="§"/>
              <a:defRPr sz="2400">
                <a:latin typeface="Times New Roman" panose="02020603050405020304" pitchFamily="18" charset="0"/>
                <a:cs typeface="Times New Roman" panose="02020603050405020304" pitchFamily="18" charset="0"/>
              </a:defRPr>
            </a:lvl4pPr>
            <a:lvl5pPr marL="1543050" indent="-171450">
              <a:buFont typeface="Wingdings" panose="05000000000000000000" pitchFamily="2" charset="2"/>
              <a:buChar char="§"/>
              <a:defRPr sz="2400">
                <a:latin typeface="Times New Roman" panose="02020603050405020304" pitchFamily="18" charset="0"/>
                <a:cs typeface="Times New Roman" panose="02020603050405020304" pitchFamily="18" charset="0"/>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hasCustomPrompt="1"/>
          </p:nvPr>
        </p:nvSpPr>
        <p:spPr>
          <a:xfrm>
            <a:off x="4629150" y="1455879"/>
            <a:ext cx="3887391" cy="439185"/>
          </a:xfrm>
          <a:prstGeom prst="rect">
            <a:avLst/>
          </a:prstGeom>
        </p:spPr>
        <p:txBody>
          <a:bodyPr anchor="b">
            <a:noAutofit/>
          </a:bodyPr>
          <a:lstStyle>
            <a:lvl1pPr marL="0" indent="0">
              <a:buNone/>
              <a:defRPr sz="2400" b="1">
                <a:latin typeface="Times New Roman" panose="02020603050405020304" pitchFamily="18" charset="0"/>
                <a:cs typeface="Times New Roman" panose="02020603050405020304" pitchFamily="18"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smtClean="0"/>
              <a:t>Master text styles</a:t>
            </a:r>
          </a:p>
        </p:txBody>
      </p:sp>
      <p:sp>
        <p:nvSpPr>
          <p:cNvPr id="6" name="Content Placeholder 5"/>
          <p:cNvSpPr>
            <a:spLocks noGrp="1"/>
          </p:cNvSpPr>
          <p:nvPr>
            <p:ph sz="quarter" idx="4" hasCustomPrompt="1"/>
          </p:nvPr>
        </p:nvSpPr>
        <p:spPr>
          <a:xfrm>
            <a:off x="4629150" y="2061752"/>
            <a:ext cx="3887391" cy="4127911"/>
          </a:xfrm>
          <a:prstGeom prst="rect">
            <a:avLst/>
          </a:prstGeom>
        </p:spPr>
        <p:txBody>
          <a:bodyPr>
            <a:normAutofit/>
          </a:bodyPr>
          <a:lstStyle>
            <a:lvl1pPr marL="171450" indent="-171450">
              <a:buFont typeface="Wingdings" panose="05000000000000000000" pitchFamily="2" charset="2"/>
              <a:buChar char="§"/>
              <a:defRPr sz="2400">
                <a:latin typeface="Times New Roman" panose="02020603050405020304" pitchFamily="18" charset="0"/>
                <a:cs typeface="Times New Roman" panose="02020603050405020304" pitchFamily="18" charset="0"/>
              </a:defRPr>
            </a:lvl1pPr>
            <a:lvl2pPr marL="514350" indent="-171450">
              <a:buFont typeface="Wingdings" panose="05000000000000000000" pitchFamily="2" charset="2"/>
              <a:buChar char="§"/>
              <a:defRPr sz="2400">
                <a:latin typeface="Times New Roman" panose="02020603050405020304" pitchFamily="18" charset="0"/>
                <a:cs typeface="Times New Roman" panose="02020603050405020304" pitchFamily="18" charset="0"/>
              </a:defRPr>
            </a:lvl2pPr>
            <a:lvl3pPr marL="857250" indent="-171450">
              <a:buFont typeface="Wingdings" panose="05000000000000000000" pitchFamily="2" charset="2"/>
              <a:buChar char="§"/>
              <a:defRPr sz="2400">
                <a:latin typeface="Times New Roman" panose="02020603050405020304" pitchFamily="18" charset="0"/>
                <a:cs typeface="Times New Roman" panose="02020603050405020304" pitchFamily="18" charset="0"/>
              </a:defRPr>
            </a:lvl3pPr>
            <a:lvl4pPr marL="1200150" indent="-171450">
              <a:buFont typeface="Wingdings" panose="05000000000000000000" pitchFamily="2" charset="2"/>
              <a:buChar char="§"/>
              <a:defRPr sz="2400">
                <a:latin typeface="Times New Roman" panose="02020603050405020304" pitchFamily="18" charset="0"/>
                <a:cs typeface="Times New Roman" panose="02020603050405020304" pitchFamily="18" charset="0"/>
              </a:defRPr>
            </a:lvl4pPr>
            <a:lvl5pPr marL="1543050" indent="-171450">
              <a:buFont typeface="Wingdings" panose="05000000000000000000" pitchFamily="2" charset="2"/>
              <a:buChar char="§"/>
              <a:defRPr sz="2400">
                <a:latin typeface="Times New Roman" panose="02020603050405020304" pitchFamily="18" charset="0"/>
                <a:cs typeface="Times New Roman" panose="02020603050405020304" pitchFamily="18" charset="0"/>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B9259541-6210-44B6-AD44-31D6DB33B57F}" type="datetimeFigureOut">
              <a:rPr lang="en-US" smtClean="0"/>
              <a:pPr/>
              <a:t>1/10/2015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6F376D-5F1D-4785-8D6A-F9D2EB1727A7}" type="slidenum">
              <a:rPr lang="en-US" smtClean="0"/>
              <a:pPr/>
              <a:t>‹#›</a:t>
            </a:fld>
            <a:endParaRPr lang="en-US"/>
          </a:p>
        </p:txBody>
      </p:sp>
      <p:sp>
        <p:nvSpPr>
          <p:cNvPr id="10" name="Title 1"/>
          <p:cNvSpPr>
            <a:spLocks noGrp="1"/>
          </p:cNvSpPr>
          <p:nvPr>
            <p:ph type="title"/>
          </p:nvPr>
        </p:nvSpPr>
        <p:spPr>
          <a:xfrm>
            <a:off x="628650" y="365126"/>
            <a:ext cx="7886700" cy="615535"/>
          </a:xfrm>
          <a:prstGeom prst="rect">
            <a:avLst/>
          </a:prstGeom>
          <a:noFill/>
        </p:spPr>
        <p:txBody>
          <a:bodyPr>
            <a:normAutofit/>
          </a:bodyPr>
          <a:lstStyle>
            <a:lvl1pPr>
              <a:defRPr sz="4000">
                <a:solidFill>
                  <a:srgbClr val="0070C0"/>
                </a:solidFill>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11" name="Rectangle 10"/>
          <p:cNvSpPr/>
          <p:nvPr userDrawn="1"/>
        </p:nvSpPr>
        <p:spPr>
          <a:xfrm>
            <a:off x="628650" y="1099928"/>
            <a:ext cx="7886700" cy="106017"/>
          </a:xfrm>
          <a:prstGeom prst="rect">
            <a:avLst/>
          </a:prstGeom>
          <a:blipFill>
            <a:blip r:embed="rId2" cstate="print"/>
            <a:tile tx="0" ty="0" sx="100000" sy="100000" flip="none" algn="tl"/>
          </a:blipFill>
          <a:effectLst>
            <a:glow rad="63500">
              <a:schemeClr val="accent1">
                <a:satMod val="175000"/>
                <a:alpha val="40000"/>
              </a:schemeClr>
            </a:glow>
            <a:softEdge rad="12700"/>
          </a:effectLst>
          <a:scene3d>
            <a:camera prst="orthographicFront"/>
            <a:lightRig rig="freezing"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74554296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9259541-6210-44B6-AD44-31D6DB33B57F}" type="datetimeFigureOut">
              <a:rPr lang="en-US" smtClean="0"/>
              <a:pPr/>
              <a:t>1/10/2015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6F376D-5F1D-4785-8D6A-F9D2EB1727A7}" type="slidenum">
              <a:rPr lang="en-US" smtClean="0"/>
              <a:pPr/>
              <a:t>‹#›</a:t>
            </a:fld>
            <a:endParaRPr lang="en-US"/>
          </a:p>
        </p:txBody>
      </p:sp>
      <p:sp>
        <p:nvSpPr>
          <p:cNvPr id="6" name="Title 1"/>
          <p:cNvSpPr>
            <a:spLocks noGrp="1"/>
          </p:cNvSpPr>
          <p:nvPr>
            <p:ph type="title"/>
          </p:nvPr>
        </p:nvSpPr>
        <p:spPr>
          <a:xfrm>
            <a:off x="628650" y="365126"/>
            <a:ext cx="7886700" cy="615535"/>
          </a:xfrm>
          <a:prstGeom prst="rect">
            <a:avLst/>
          </a:prstGeom>
          <a:noFill/>
        </p:spPr>
        <p:txBody>
          <a:bodyPr>
            <a:normAutofit/>
          </a:bodyPr>
          <a:lstStyle>
            <a:lvl1pPr>
              <a:defRPr sz="4000">
                <a:solidFill>
                  <a:srgbClr val="0070C0"/>
                </a:solidFill>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7" name="Rectangle 6"/>
          <p:cNvSpPr/>
          <p:nvPr userDrawn="1"/>
        </p:nvSpPr>
        <p:spPr>
          <a:xfrm>
            <a:off x="628650" y="1099928"/>
            <a:ext cx="7886700" cy="106017"/>
          </a:xfrm>
          <a:prstGeom prst="rect">
            <a:avLst/>
          </a:prstGeom>
          <a:blipFill>
            <a:blip r:embed="rId2" cstate="print"/>
            <a:tile tx="0" ty="0" sx="100000" sy="100000" flip="none" algn="tl"/>
          </a:blipFill>
          <a:effectLst>
            <a:glow rad="63500">
              <a:schemeClr val="accent1">
                <a:satMod val="175000"/>
                <a:alpha val="40000"/>
              </a:schemeClr>
            </a:glow>
            <a:softEdge rad="12700"/>
          </a:effectLst>
          <a:scene3d>
            <a:camera prst="orthographicFront"/>
            <a:lightRig rig="freezing"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13073509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59541-6210-44B6-AD44-31D6DB33B57F}" type="datetimeFigureOut">
              <a:rPr lang="en-US" smtClean="0"/>
              <a:pPr/>
              <a:t>1/10/2015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6F376D-5F1D-4785-8D6A-F9D2EB1727A7}" type="slidenum">
              <a:rPr lang="en-US" smtClean="0"/>
              <a:pPr/>
              <a:t>‹#›</a:t>
            </a:fld>
            <a:endParaRPr lang="en-US"/>
          </a:p>
        </p:txBody>
      </p:sp>
    </p:spTree>
    <p:extLst>
      <p:ext uri="{BB962C8B-B14F-4D97-AF65-F5344CB8AC3E}">
        <p14:creationId xmlns:p14="http://schemas.microsoft.com/office/powerpoint/2010/main" xmlns="" val="70352852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259541-6210-44B6-AD44-31D6DB33B57F}" type="datetimeFigureOut">
              <a:rPr lang="en-US" smtClean="0"/>
              <a:pPr/>
              <a:t>1/10/2015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6F376D-5F1D-4785-8D6A-F9D2EB1727A7}" type="slidenum">
              <a:rPr lang="en-US" smtClean="0"/>
              <a:pPr/>
              <a:t>‹#›</a:t>
            </a:fld>
            <a:endParaRPr lang="en-US"/>
          </a:p>
        </p:txBody>
      </p:sp>
    </p:spTree>
    <p:extLst>
      <p:ext uri="{BB962C8B-B14F-4D97-AF65-F5344CB8AC3E}">
        <p14:creationId xmlns:p14="http://schemas.microsoft.com/office/powerpoint/2010/main" xmlns="" val="139752472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259541-6210-44B6-AD44-31D6DB33B57F}" type="datetimeFigureOut">
              <a:rPr lang="en-US" smtClean="0"/>
              <a:pPr/>
              <a:t>1/10/2015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6F376D-5F1D-4785-8D6A-F9D2EB1727A7}" type="slidenum">
              <a:rPr lang="en-US" smtClean="0"/>
              <a:pPr/>
              <a:t>‹#›</a:t>
            </a:fld>
            <a:endParaRPr lang="en-US"/>
          </a:p>
        </p:txBody>
      </p:sp>
    </p:spTree>
    <p:extLst>
      <p:ext uri="{BB962C8B-B14F-4D97-AF65-F5344CB8AC3E}">
        <p14:creationId xmlns:p14="http://schemas.microsoft.com/office/powerpoint/2010/main" xmlns="" val="130300991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9259541-6210-44B6-AD44-31D6DB33B57F}" type="datetimeFigureOut">
              <a:rPr lang="en-US" smtClean="0"/>
              <a:pPr/>
              <a:t>1/10/2015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26F376D-5F1D-4785-8D6A-F9D2EB1727A7}" type="slidenum">
              <a:rPr lang="en-US" smtClean="0"/>
              <a:pPr/>
              <a:t>‹#›</a:t>
            </a:fld>
            <a:endParaRPr lang="en-US"/>
          </a:p>
        </p:txBody>
      </p:sp>
    </p:spTree>
    <p:extLst>
      <p:ext uri="{BB962C8B-B14F-4D97-AF65-F5344CB8AC3E}">
        <p14:creationId xmlns:p14="http://schemas.microsoft.com/office/powerpoint/2010/main" xmlns="" val="266275089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32378" y="960186"/>
            <a:ext cx="7886700" cy="1111245"/>
          </a:xfrm>
        </p:spPr>
        <p:txBody>
          <a:bodyPr/>
          <a:lstStyle/>
          <a:p>
            <a:pPr algn="ctr"/>
            <a:r>
              <a:rPr lang="en-US" sz="5400" dirty="0" err="1" smtClean="0"/>
              <a:t>C’est</a:t>
            </a:r>
            <a:r>
              <a:rPr lang="en-US" sz="5400" dirty="0" smtClean="0"/>
              <a:t> La Vie: </a:t>
            </a:r>
            <a:br>
              <a:rPr lang="en-US" sz="5400" dirty="0" smtClean="0"/>
            </a:br>
            <a:r>
              <a:rPr lang="en-US" sz="5400" dirty="0" smtClean="0"/>
              <a:t>The Game of Social Life</a:t>
            </a:r>
            <a:endParaRPr lang="en-US" sz="5400" dirty="0"/>
          </a:p>
        </p:txBody>
      </p:sp>
      <p:sp>
        <p:nvSpPr>
          <p:cNvPr id="9" name="Text Placeholder 8"/>
          <p:cNvSpPr>
            <a:spLocks noGrp="1"/>
          </p:cNvSpPr>
          <p:nvPr>
            <p:ph type="body" idx="1"/>
          </p:nvPr>
        </p:nvSpPr>
        <p:spPr>
          <a:xfrm>
            <a:off x="632378" y="2796988"/>
            <a:ext cx="7886700" cy="820272"/>
          </a:xfrm>
        </p:spPr>
        <p:txBody>
          <a:bodyPr/>
          <a:lstStyle/>
          <a:p>
            <a:pPr algn="ctr"/>
            <a:r>
              <a:rPr lang="en-US" dirty="0" smtClean="0"/>
              <a:t>Created by Kosha D. Bramesfeld</a:t>
            </a:r>
          </a:p>
          <a:p>
            <a:pPr algn="ctr"/>
            <a:r>
              <a:rPr lang="en-US" dirty="0" smtClean="0"/>
              <a:t>Ryerson University</a:t>
            </a:r>
            <a:endParaRPr lang="en-US" dirty="0"/>
          </a:p>
        </p:txBody>
      </p:sp>
      <p:pic>
        <p:nvPicPr>
          <p:cNvPr id="1026" name="Picture 2" descr="https://openclipart.org/image/800px/svg_to_png/188471/1383919678.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18115" y="3921125"/>
            <a:ext cx="2279650" cy="2279650"/>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2" descr="https://openclipart.org/image/800px/svg_to_png/188471/1383919678.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239428" y="3921125"/>
            <a:ext cx="2279650" cy="22796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928223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63" y="365126"/>
            <a:ext cx="8015287" cy="615535"/>
          </a:xfrm>
        </p:spPr>
        <p:txBody>
          <a:bodyPr>
            <a:normAutofit fontScale="90000"/>
          </a:bodyPr>
          <a:lstStyle/>
          <a:p>
            <a:r>
              <a:rPr lang="en-US" dirty="0" smtClean="0"/>
              <a:t>Illness (-</a:t>
            </a:r>
            <a:r>
              <a:rPr lang="en-US" dirty="0" smtClean="0">
                <a:sym typeface="Wingdings 3" panose="05040102010807070707" pitchFamily="18" charset="2"/>
              </a:rPr>
              <a:t>-)</a:t>
            </a:r>
            <a:endParaRPr lang="en-US" dirty="0"/>
          </a:p>
        </p:txBody>
      </p:sp>
      <p:sp>
        <p:nvSpPr>
          <p:cNvPr id="3" name="Content Placeholder 2"/>
          <p:cNvSpPr>
            <a:spLocks noGrp="1"/>
          </p:cNvSpPr>
          <p:nvPr>
            <p:ph idx="1"/>
          </p:nvPr>
        </p:nvSpPr>
        <p:spPr>
          <a:xfrm>
            <a:off x="628650" y="1428749"/>
            <a:ext cx="7886700" cy="1846713"/>
          </a:xfrm>
        </p:spPr>
        <p:txBody>
          <a:bodyPr>
            <a:normAutofit/>
          </a:bodyPr>
          <a:lstStyle/>
          <a:p>
            <a:pPr lvl="0">
              <a:spcBef>
                <a:spcPts val="1200"/>
              </a:spcBef>
            </a:pPr>
            <a:r>
              <a:rPr lang="en-US" sz="2000" dirty="0" smtClean="0"/>
              <a:t>Anytime that you experience negative wellness credits (you have lost more wellness credits than you have acquired), these negative </a:t>
            </a:r>
            <a:r>
              <a:rPr lang="en-US" sz="2000" dirty="0"/>
              <a:t>wellness credits </a:t>
            </a:r>
            <a:r>
              <a:rPr lang="en-US" sz="2000" dirty="0" smtClean="0"/>
              <a:t>will be reflected on your score card as illness. </a:t>
            </a:r>
          </a:p>
          <a:p>
            <a:pPr>
              <a:spcBef>
                <a:spcPts val="1200"/>
              </a:spcBef>
            </a:pPr>
            <a:r>
              <a:rPr lang="en-US" sz="2000" dirty="0" smtClean="0"/>
              <a:t>One must overcome illness before benefitting from wellness. </a:t>
            </a:r>
            <a:endParaRPr lang="en-US" sz="2000" dirty="0"/>
          </a:p>
          <a:p>
            <a:pPr lvl="0">
              <a:spcBef>
                <a:spcPts val="1200"/>
              </a:spcBef>
            </a:pPr>
            <a:endParaRPr lang="en-US" sz="2000" dirty="0"/>
          </a:p>
        </p:txBody>
      </p:sp>
      <p:pic>
        <p:nvPicPr>
          <p:cNvPr id="4" name="Picture 3"/>
          <p:cNvPicPr>
            <a:picLocks noChangeAspect="1"/>
          </p:cNvPicPr>
          <p:nvPr/>
        </p:nvPicPr>
        <p:blipFill>
          <a:blip r:embed="rId3" cstate="print"/>
          <a:stretch>
            <a:fillRect/>
          </a:stretch>
        </p:blipFill>
        <p:spPr>
          <a:xfrm>
            <a:off x="2338387" y="3648364"/>
            <a:ext cx="4591051" cy="2523955"/>
          </a:xfrm>
          <a:prstGeom prst="rect">
            <a:avLst/>
          </a:prstGeom>
        </p:spPr>
      </p:pic>
    </p:spTree>
    <p:extLst>
      <p:ext uri="{BB962C8B-B14F-4D97-AF65-F5344CB8AC3E}">
        <p14:creationId xmlns:p14="http://schemas.microsoft.com/office/powerpoint/2010/main" xmlns="" val="308147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recording sheet:</a:t>
            </a:r>
            <a:endParaRPr lang="en-US" dirty="0"/>
          </a:p>
        </p:txBody>
      </p:sp>
      <p:sp>
        <p:nvSpPr>
          <p:cNvPr id="3" name="Content Placeholder 2"/>
          <p:cNvSpPr>
            <a:spLocks noGrp="1"/>
          </p:cNvSpPr>
          <p:nvPr>
            <p:ph idx="1"/>
          </p:nvPr>
        </p:nvSpPr>
        <p:spPr>
          <a:xfrm>
            <a:off x="628650" y="3057524"/>
            <a:ext cx="7886700" cy="3057526"/>
          </a:xfrm>
        </p:spPr>
        <p:txBody>
          <a:bodyPr>
            <a:normAutofit/>
          </a:bodyPr>
          <a:lstStyle/>
          <a:p>
            <a:r>
              <a:rPr lang="en-US" sz="2000" b="1" dirty="0" smtClean="0"/>
              <a:t>Vote</a:t>
            </a:r>
            <a:r>
              <a:rPr lang="en-US" sz="2000" dirty="0" smtClean="0"/>
              <a:t>: Determines whether or not your character is eligible to vote in elections. </a:t>
            </a:r>
          </a:p>
          <a:p>
            <a:r>
              <a:rPr lang="en-US" sz="2000" b="1" dirty="0" smtClean="0"/>
              <a:t>Social groups</a:t>
            </a:r>
            <a:r>
              <a:rPr lang="en-US" sz="2000" dirty="0" smtClean="0"/>
              <a:t>: Membership in various groups may affect the choices available to you during game play.</a:t>
            </a:r>
            <a:endParaRPr lang="en-US" sz="2000" b="1" dirty="0" smtClean="0"/>
          </a:p>
          <a:p>
            <a:r>
              <a:rPr lang="en-US" sz="2000" b="1" dirty="0" smtClean="0"/>
              <a:t>Neighborhood and School</a:t>
            </a:r>
            <a:r>
              <a:rPr lang="en-US" sz="2000" dirty="0" smtClean="0"/>
              <a:t>: Will be determined during game play.</a:t>
            </a:r>
          </a:p>
          <a:p>
            <a:r>
              <a:rPr lang="en-US" sz="2000" b="1" dirty="0" smtClean="0"/>
              <a:t>Total</a:t>
            </a:r>
            <a:r>
              <a:rPr lang="en-US" sz="2000" dirty="0" smtClean="0"/>
              <a:t>: At the end of the game you will record your total points here (more on this at the end of the game).</a:t>
            </a:r>
            <a:endParaRPr lang="en-US" sz="2000" dirty="0"/>
          </a:p>
        </p:txBody>
      </p:sp>
      <p:pic>
        <p:nvPicPr>
          <p:cNvPr id="4" name="Picture 3"/>
          <p:cNvPicPr>
            <a:picLocks noChangeAspect="1"/>
          </p:cNvPicPr>
          <p:nvPr/>
        </p:nvPicPr>
        <p:blipFill>
          <a:blip r:embed="rId3" cstate="print"/>
          <a:stretch>
            <a:fillRect/>
          </a:stretch>
        </p:blipFill>
        <p:spPr>
          <a:xfrm>
            <a:off x="628650" y="1564264"/>
            <a:ext cx="5210175" cy="1314450"/>
          </a:xfrm>
          <a:prstGeom prst="rect">
            <a:avLst/>
          </a:prstGeom>
        </p:spPr>
      </p:pic>
      <p:pic>
        <p:nvPicPr>
          <p:cNvPr id="5" name="Picture 4"/>
          <p:cNvPicPr>
            <a:picLocks noChangeAspect="1"/>
          </p:cNvPicPr>
          <p:nvPr/>
        </p:nvPicPr>
        <p:blipFill>
          <a:blip r:embed="rId4" cstate="print"/>
          <a:stretch>
            <a:fillRect/>
          </a:stretch>
        </p:blipFill>
        <p:spPr>
          <a:xfrm>
            <a:off x="6153149" y="1291512"/>
            <a:ext cx="2581275" cy="638175"/>
          </a:xfrm>
          <a:prstGeom prst="rect">
            <a:avLst/>
          </a:prstGeom>
        </p:spPr>
      </p:pic>
    </p:spTree>
    <p:extLst>
      <p:ext uri="{BB962C8B-B14F-4D97-AF65-F5344CB8AC3E}">
        <p14:creationId xmlns:p14="http://schemas.microsoft.com/office/powerpoint/2010/main" xmlns="" val="26250882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Social </a:t>
            </a:r>
            <a:r>
              <a:rPr lang="en-US" dirty="0" smtClean="0"/>
              <a:t>Group</a:t>
            </a:r>
            <a:endParaRPr lang="en-US" dirty="0"/>
          </a:p>
        </p:txBody>
      </p:sp>
      <p:sp>
        <p:nvSpPr>
          <p:cNvPr id="3" name="Content Placeholder 2"/>
          <p:cNvSpPr>
            <a:spLocks noGrp="1"/>
          </p:cNvSpPr>
          <p:nvPr>
            <p:ph idx="1"/>
          </p:nvPr>
        </p:nvSpPr>
        <p:spPr>
          <a:xfrm>
            <a:off x="628650" y="2369127"/>
            <a:ext cx="7886700" cy="3991915"/>
          </a:xfrm>
        </p:spPr>
        <p:txBody>
          <a:bodyPr>
            <a:normAutofit/>
          </a:bodyPr>
          <a:lstStyle/>
          <a:p>
            <a:r>
              <a:rPr lang="en-US" b="1" dirty="0" smtClean="0"/>
              <a:t>Social group</a:t>
            </a:r>
            <a:r>
              <a:rPr lang="en-US" dirty="0" smtClean="0"/>
              <a:t>: Your character is associated with one or more social groups. These groups represent various social categories related to race (V, W, and Q), gender (V, W, M, N), sexual orientation (V, W, P), and ability/disability (V, W, S). The exact nature of these codes will be explained at the end of the game. In the meantime, you will want to pay attention to the letters printed in the Social Groups box when making certain decisions within the game.</a:t>
            </a:r>
          </a:p>
        </p:txBody>
      </p:sp>
      <p:pic>
        <p:nvPicPr>
          <p:cNvPr id="5" name="Picture 4"/>
          <p:cNvPicPr>
            <a:picLocks noChangeAspect="1"/>
          </p:cNvPicPr>
          <p:nvPr/>
        </p:nvPicPr>
        <p:blipFill>
          <a:blip r:embed="rId3" cstate="print"/>
          <a:stretch>
            <a:fillRect/>
          </a:stretch>
        </p:blipFill>
        <p:spPr>
          <a:xfrm>
            <a:off x="628649" y="1356671"/>
            <a:ext cx="3132859" cy="749886"/>
          </a:xfrm>
          <a:prstGeom prst="rect">
            <a:avLst/>
          </a:prstGeom>
        </p:spPr>
      </p:pic>
    </p:spTree>
    <p:extLst>
      <p:ext uri="{BB962C8B-B14F-4D97-AF65-F5344CB8AC3E}">
        <p14:creationId xmlns:p14="http://schemas.microsoft.com/office/powerpoint/2010/main" xmlns="" val="3746229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Decision 1: Neighborhood</a:t>
            </a:r>
            <a:endParaRPr lang="en-US" b="1" dirty="0"/>
          </a:p>
        </p:txBody>
      </p:sp>
      <p:sp>
        <p:nvSpPr>
          <p:cNvPr id="3" name="Content Placeholder 2"/>
          <p:cNvSpPr>
            <a:spLocks noGrp="1"/>
          </p:cNvSpPr>
          <p:nvPr>
            <p:ph idx="1"/>
          </p:nvPr>
        </p:nvSpPr>
        <p:spPr>
          <a:xfrm>
            <a:off x="628650" y="1341401"/>
            <a:ext cx="7886700" cy="3960686"/>
          </a:xfrm>
        </p:spPr>
        <p:txBody>
          <a:bodyPr>
            <a:normAutofit fontScale="70000" lnSpcReduction="20000"/>
          </a:bodyPr>
          <a:lstStyle/>
          <a:p>
            <a:pPr marL="0" indent="0">
              <a:buNone/>
            </a:pPr>
            <a:r>
              <a:rPr lang="en-US" sz="2800" dirty="0" smtClean="0"/>
              <a:t>Your </a:t>
            </a:r>
            <a:r>
              <a:rPr lang="en-US" sz="2800" dirty="0"/>
              <a:t>character </a:t>
            </a:r>
            <a:r>
              <a:rPr lang="en-US" sz="2800" dirty="0" smtClean="0"/>
              <a:t>needs </a:t>
            </a:r>
            <a:r>
              <a:rPr lang="en-US" sz="2800" dirty="0"/>
              <a:t>a place to </a:t>
            </a:r>
            <a:r>
              <a:rPr lang="en-US" sz="2800" dirty="0" smtClean="0"/>
              <a:t>live… </a:t>
            </a:r>
          </a:p>
          <a:p>
            <a:pPr marL="0" indent="0">
              <a:buNone/>
            </a:pPr>
            <a:r>
              <a:rPr lang="en-US" sz="2600" b="1" dirty="0" smtClean="0"/>
              <a:t>A</a:t>
            </a:r>
            <a:r>
              <a:rPr lang="en-US" sz="2600" dirty="0"/>
              <a:t>: For </a:t>
            </a:r>
            <a:r>
              <a:rPr lang="en-US" sz="2600" dirty="0" smtClean="0"/>
              <a:t>50 </a:t>
            </a:r>
            <a:r>
              <a:rPr lang="en-US" sz="2600" dirty="0"/>
              <a:t>$</a:t>
            </a:r>
            <a:r>
              <a:rPr lang="en-US" sz="2600" dirty="0">
                <a:sym typeface="Wingdings" panose="05000000000000000000" pitchFamily="2" charset="2"/>
              </a:rPr>
              <a:t></a:t>
            </a:r>
            <a:r>
              <a:rPr lang="en-US" sz="2600" dirty="0"/>
              <a:t>s you can purchase a house in </a:t>
            </a:r>
            <a:r>
              <a:rPr lang="en-US" sz="2600" b="1" dirty="0"/>
              <a:t>Neighborhood A,</a:t>
            </a:r>
            <a:r>
              <a:rPr lang="en-US" sz="2600" dirty="0"/>
              <a:t> a gated community with great schools, nice parks, and </a:t>
            </a:r>
            <a:r>
              <a:rPr lang="en-US" sz="2600" dirty="0" smtClean="0"/>
              <a:t>private security. </a:t>
            </a:r>
            <a:r>
              <a:rPr lang="en-US" sz="2600" dirty="0"/>
              <a:t>Gain </a:t>
            </a:r>
            <a:r>
              <a:rPr lang="en-US" sz="2600" b="1" dirty="0"/>
              <a:t>4 wellness credits</a:t>
            </a:r>
            <a:r>
              <a:rPr lang="en-US" sz="2600" dirty="0"/>
              <a:t> (</a:t>
            </a:r>
            <a:r>
              <a:rPr lang="en-US" sz="2600" dirty="0">
                <a:sym typeface="Wingdings 3" panose="05040102010807070707" pitchFamily="18" charset="2"/>
              </a:rPr>
              <a:t></a:t>
            </a:r>
            <a:r>
              <a:rPr lang="en-US" sz="2600" dirty="0"/>
              <a:t>). </a:t>
            </a:r>
          </a:p>
          <a:p>
            <a:pPr marL="0" indent="0">
              <a:buNone/>
            </a:pPr>
            <a:r>
              <a:rPr lang="en-US" sz="2600" b="1" dirty="0"/>
              <a:t>B</a:t>
            </a:r>
            <a:r>
              <a:rPr lang="en-US" sz="2600" dirty="0"/>
              <a:t>: For </a:t>
            </a:r>
            <a:r>
              <a:rPr lang="en-US" sz="2600" dirty="0" smtClean="0"/>
              <a:t>30 </a:t>
            </a:r>
            <a:r>
              <a:rPr lang="en-US" sz="2600" dirty="0"/>
              <a:t>$</a:t>
            </a:r>
            <a:r>
              <a:rPr lang="en-US" sz="2600" dirty="0">
                <a:sym typeface="Wingdings" panose="05000000000000000000" pitchFamily="2" charset="2"/>
              </a:rPr>
              <a:t></a:t>
            </a:r>
            <a:r>
              <a:rPr lang="en-US" sz="2600" dirty="0"/>
              <a:t>s you can purchase a house in </a:t>
            </a:r>
            <a:r>
              <a:rPr lang="en-US" sz="2600" b="1" dirty="0"/>
              <a:t>Neighborhood B</a:t>
            </a:r>
            <a:r>
              <a:rPr lang="en-US" sz="2600" dirty="0"/>
              <a:t> with great schools, nice parks, medical facility, and a nice recreation center. Gain </a:t>
            </a:r>
            <a:r>
              <a:rPr lang="en-US" sz="2600" b="1" dirty="0"/>
              <a:t>3 wellness credits</a:t>
            </a:r>
            <a:r>
              <a:rPr lang="en-US" sz="2600" dirty="0"/>
              <a:t> (</a:t>
            </a:r>
            <a:r>
              <a:rPr lang="en-US" sz="2600" dirty="0">
                <a:sym typeface="Wingdings 3" panose="05040102010807070707" pitchFamily="18" charset="2"/>
              </a:rPr>
              <a:t></a:t>
            </a:r>
            <a:r>
              <a:rPr lang="en-US" sz="2600" dirty="0"/>
              <a:t>). </a:t>
            </a:r>
          </a:p>
          <a:p>
            <a:pPr marL="0" indent="0">
              <a:buNone/>
            </a:pPr>
            <a:r>
              <a:rPr lang="en-US" sz="2600" b="1" dirty="0"/>
              <a:t>C</a:t>
            </a:r>
            <a:r>
              <a:rPr lang="en-US" sz="2600" dirty="0"/>
              <a:t>: For </a:t>
            </a:r>
            <a:r>
              <a:rPr lang="en-US" sz="2600" dirty="0" smtClean="0"/>
              <a:t>20 </a:t>
            </a:r>
            <a:r>
              <a:rPr lang="en-US" sz="2600" dirty="0"/>
              <a:t>$</a:t>
            </a:r>
            <a:r>
              <a:rPr lang="en-US" sz="2600" dirty="0">
                <a:sym typeface="Wingdings" panose="05000000000000000000" pitchFamily="2" charset="2"/>
              </a:rPr>
              <a:t></a:t>
            </a:r>
            <a:r>
              <a:rPr lang="en-US" sz="2600" dirty="0"/>
              <a:t>s you can rent or purchase an apartment or townhouse in </a:t>
            </a:r>
            <a:r>
              <a:rPr lang="en-US" sz="2600" b="1" dirty="0"/>
              <a:t>Neighborhood C</a:t>
            </a:r>
            <a:r>
              <a:rPr lang="en-US" sz="2600" dirty="0"/>
              <a:t>. OK schools, fun mix of people, good social life. Gain </a:t>
            </a:r>
            <a:r>
              <a:rPr lang="en-US" sz="2600" b="1" dirty="0"/>
              <a:t>2 wellness credits</a:t>
            </a:r>
            <a:r>
              <a:rPr lang="en-US" sz="2600" dirty="0"/>
              <a:t> (</a:t>
            </a:r>
            <a:r>
              <a:rPr lang="en-US" sz="2600" dirty="0">
                <a:sym typeface="Wingdings 3" panose="05040102010807070707" pitchFamily="18" charset="2"/>
              </a:rPr>
              <a:t></a:t>
            </a:r>
            <a:r>
              <a:rPr lang="en-US" sz="2600" dirty="0" smtClean="0"/>
              <a:t>).</a:t>
            </a:r>
            <a:endParaRPr lang="en-US" sz="2600" dirty="0"/>
          </a:p>
          <a:p>
            <a:pPr marL="0" indent="0">
              <a:buNone/>
            </a:pPr>
            <a:r>
              <a:rPr lang="en-US" sz="2600" b="1" dirty="0"/>
              <a:t>D</a:t>
            </a:r>
            <a:r>
              <a:rPr lang="en-US" sz="2600" dirty="0"/>
              <a:t>: For 5 $</a:t>
            </a:r>
            <a:r>
              <a:rPr lang="en-US" sz="2600" dirty="0">
                <a:sym typeface="Wingdings" panose="05000000000000000000" pitchFamily="2" charset="2"/>
              </a:rPr>
              <a:t></a:t>
            </a:r>
            <a:r>
              <a:rPr lang="en-US" sz="2600" dirty="0"/>
              <a:t>s you can rent an apartment in </a:t>
            </a:r>
            <a:r>
              <a:rPr lang="en-US" sz="2600" b="1" dirty="0"/>
              <a:t>Neighborhood D</a:t>
            </a:r>
            <a:r>
              <a:rPr lang="en-US" sz="2600" dirty="0"/>
              <a:t> with OK schools, OK infrastructure, and relatively low levels of crime. Gain </a:t>
            </a:r>
            <a:r>
              <a:rPr lang="en-US" sz="2600" b="1" dirty="0"/>
              <a:t>1 wellness credit</a:t>
            </a:r>
            <a:r>
              <a:rPr lang="en-US" sz="2600" dirty="0"/>
              <a:t> (</a:t>
            </a:r>
            <a:r>
              <a:rPr lang="en-US" sz="2600" dirty="0">
                <a:sym typeface="Wingdings 3" panose="05040102010807070707" pitchFamily="18" charset="2"/>
              </a:rPr>
              <a:t></a:t>
            </a:r>
            <a:r>
              <a:rPr lang="en-US" sz="2600" dirty="0" smtClean="0"/>
              <a:t>).</a:t>
            </a:r>
            <a:endParaRPr lang="en-US" sz="2600" dirty="0"/>
          </a:p>
          <a:p>
            <a:pPr marL="0" indent="0">
              <a:buNone/>
            </a:pPr>
            <a:r>
              <a:rPr lang="en-US" sz="2600" b="1" dirty="0"/>
              <a:t>E</a:t>
            </a:r>
            <a:r>
              <a:rPr lang="en-US" sz="2600" dirty="0"/>
              <a:t>: </a:t>
            </a:r>
            <a:r>
              <a:rPr lang="en-US" sz="2600" dirty="0" smtClean="0"/>
              <a:t>For $0 default </a:t>
            </a:r>
            <a:r>
              <a:rPr lang="en-US" sz="2600" dirty="0"/>
              <a:t>to </a:t>
            </a:r>
            <a:r>
              <a:rPr lang="en-US" sz="2600" b="1" dirty="0"/>
              <a:t>Neighborhood E</a:t>
            </a:r>
            <a:r>
              <a:rPr lang="en-US" sz="2600" dirty="0"/>
              <a:t> with failing schools, poor infrastructure, unsafe conditions, and high levels of crime. Gain 0 wellness credits</a:t>
            </a:r>
            <a:r>
              <a:rPr lang="en-US" sz="2600" dirty="0" smtClean="0"/>
              <a:t>.</a:t>
            </a:r>
          </a:p>
        </p:txBody>
      </p:sp>
      <p:pic>
        <p:nvPicPr>
          <p:cNvPr id="4" name="Picture 3"/>
          <p:cNvPicPr>
            <a:picLocks noChangeAspect="1"/>
          </p:cNvPicPr>
          <p:nvPr/>
        </p:nvPicPr>
        <p:blipFill>
          <a:blip r:embed="rId3" cstate="print"/>
          <a:stretch>
            <a:fillRect/>
          </a:stretch>
        </p:blipFill>
        <p:spPr>
          <a:xfrm>
            <a:off x="6105525" y="311944"/>
            <a:ext cx="2409825" cy="590550"/>
          </a:xfrm>
          <a:prstGeom prst="rect">
            <a:avLst/>
          </a:prstGeom>
        </p:spPr>
      </p:pic>
      <p:sp>
        <p:nvSpPr>
          <p:cNvPr id="5" name="Rectangle 4"/>
          <p:cNvSpPr/>
          <p:nvPr/>
        </p:nvSpPr>
        <p:spPr>
          <a:xfrm>
            <a:off x="528636" y="5717417"/>
            <a:ext cx="8343901" cy="338554"/>
          </a:xfrm>
          <a:prstGeom prst="rect">
            <a:avLst/>
          </a:prstGeom>
        </p:spPr>
        <p:txBody>
          <a:bodyPr wrap="square">
            <a:spAutoFit/>
          </a:bodyPr>
          <a:lstStyle/>
          <a:p>
            <a:r>
              <a:rPr lang="en-US" sz="1600" b="1" dirty="0">
                <a:latin typeface="Times New Roman" pitchFamily="18" charset="0"/>
                <a:cs typeface="Times New Roman" pitchFamily="18" charset="0"/>
              </a:rPr>
              <a:t>Use a </a:t>
            </a:r>
            <a:r>
              <a:rPr lang="en-US" sz="1600" b="1" dirty="0" smtClean="0">
                <a:latin typeface="Times New Roman" pitchFamily="18" charset="0"/>
                <a:cs typeface="Times New Roman" pitchFamily="18" charset="0"/>
              </a:rPr>
              <a:t>loan</a:t>
            </a:r>
            <a:r>
              <a:rPr lang="en-US" sz="1600" dirty="0" smtClean="0">
                <a:latin typeface="Times New Roman" pitchFamily="18" charset="0"/>
                <a:cs typeface="Times New Roman" pitchFamily="18" charset="0"/>
              </a:rPr>
              <a:t>:   Borrow $1-9 + </a:t>
            </a:r>
            <a:r>
              <a:rPr lang="en-US" sz="1600" dirty="0">
                <a:latin typeface="Times New Roman" pitchFamily="18" charset="0"/>
                <a:cs typeface="Times New Roman" pitchFamily="18" charset="0"/>
              </a:rPr>
              <a:t>1 $</a:t>
            </a:r>
            <a:r>
              <a:rPr lang="en-US" sz="1600" dirty="0">
                <a:latin typeface="Times New Roman" pitchFamily="18" charset="0"/>
                <a:cs typeface="Times New Roman" pitchFamily="18" charset="0"/>
                <a:sym typeface="Wingdings 2"/>
              </a:rPr>
              <a:t> </a:t>
            </a:r>
            <a:r>
              <a:rPr lang="en-US" sz="1600" dirty="0" smtClean="0">
                <a:latin typeface="Times New Roman" pitchFamily="18" charset="0"/>
                <a:cs typeface="Times New Roman" pitchFamily="18" charset="0"/>
              </a:rPr>
              <a:t>interest;   Borrow $10-18 + 2 </a:t>
            </a:r>
            <a:r>
              <a:rPr lang="en-US" sz="1600" dirty="0">
                <a:latin typeface="Times New Roman" pitchFamily="18" charset="0"/>
                <a:cs typeface="Times New Roman" pitchFamily="18" charset="0"/>
              </a:rPr>
              <a:t>$</a:t>
            </a:r>
            <a:r>
              <a:rPr lang="en-US" sz="1600" dirty="0">
                <a:latin typeface="Times New Roman" pitchFamily="18" charset="0"/>
                <a:cs typeface="Times New Roman" pitchFamily="18" charset="0"/>
                <a:sym typeface="Wingdings 2"/>
              </a:rPr>
              <a:t> </a:t>
            </a:r>
            <a:r>
              <a:rPr lang="en-US" sz="1600" dirty="0" smtClean="0">
                <a:latin typeface="Times New Roman" pitchFamily="18" charset="0"/>
                <a:cs typeface="Times New Roman" pitchFamily="18" charset="0"/>
                <a:sym typeface="Wingdings 2"/>
              </a:rPr>
              <a:t>interest</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24753255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C00000"/>
                </a:solidFill>
              </a:rPr>
              <a:t>EXAMPLE: Decision 1: Neighborhood</a:t>
            </a:r>
            <a:endParaRPr lang="en-US" b="1" dirty="0">
              <a:solidFill>
                <a:srgbClr val="C00000"/>
              </a:solidFill>
            </a:endParaRPr>
          </a:p>
        </p:txBody>
      </p:sp>
      <p:sp>
        <p:nvSpPr>
          <p:cNvPr id="3" name="Content Placeholder 2"/>
          <p:cNvSpPr>
            <a:spLocks noGrp="1"/>
          </p:cNvSpPr>
          <p:nvPr>
            <p:ph idx="1"/>
          </p:nvPr>
        </p:nvSpPr>
        <p:spPr>
          <a:xfrm>
            <a:off x="628650" y="1368695"/>
            <a:ext cx="7886700" cy="883185"/>
          </a:xfrm>
        </p:spPr>
        <p:txBody>
          <a:bodyPr>
            <a:normAutofit fontScale="85000" lnSpcReduction="20000"/>
          </a:bodyPr>
          <a:lstStyle/>
          <a:p>
            <a:pPr marL="0" indent="0">
              <a:buNone/>
            </a:pPr>
            <a:r>
              <a:rPr lang="en-US" sz="2600" b="1" dirty="0" smtClean="0"/>
              <a:t>C</a:t>
            </a:r>
            <a:r>
              <a:rPr lang="en-US" sz="2600" dirty="0"/>
              <a:t>: For 20 $</a:t>
            </a:r>
            <a:r>
              <a:rPr lang="en-US" sz="2600" dirty="0">
                <a:sym typeface="Wingdings" panose="05000000000000000000" pitchFamily="2" charset="2"/>
              </a:rPr>
              <a:t></a:t>
            </a:r>
            <a:r>
              <a:rPr lang="en-US" sz="2600" dirty="0"/>
              <a:t>s you can rent or purchase an apartment or townhouse in </a:t>
            </a:r>
            <a:r>
              <a:rPr lang="en-US" sz="2600" b="1" dirty="0"/>
              <a:t>Neighborhood C</a:t>
            </a:r>
            <a:r>
              <a:rPr lang="en-US" sz="2600" dirty="0"/>
              <a:t>. OK schools, fun mix of people, good social life. Gain </a:t>
            </a:r>
            <a:r>
              <a:rPr lang="en-US" sz="2600" b="1" dirty="0"/>
              <a:t>2 wellness credits</a:t>
            </a:r>
            <a:r>
              <a:rPr lang="en-US" sz="2600" dirty="0"/>
              <a:t> (</a:t>
            </a:r>
            <a:r>
              <a:rPr lang="en-US" sz="2600" dirty="0">
                <a:sym typeface="Wingdings 3" panose="05040102010807070707" pitchFamily="18" charset="2"/>
              </a:rPr>
              <a:t></a:t>
            </a:r>
            <a:r>
              <a:rPr lang="en-US" sz="2600" dirty="0"/>
              <a:t>).</a:t>
            </a:r>
          </a:p>
          <a:p>
            <a:pPr marL="0" indent="0">
              <a:buNone/>
            </a:pPr>
            <a:endParaRPr lang="en-US" sz="2600" dirty="0" smtClean="0"/>
          </a:p>
        </p:txBody>
      </p:sp>
      <p:pic>
        <p:nvPicPr>
          <p:cNvPr id="4101"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01533" y="2320138"/>
            <a:ext cx="1922576" cy="4883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TextBox 6"/>
          <p:cNvSpPr txBox="1"/>
          <p:nvPr/>
        </p:nvSpPr>
        <p:spPr>
          <a:xfrm>
            <a:off x="2533750" y="2400540"/>
            <a:ext cx="382138" cy="369332"/>
          </a:xfrm>
          <a:prstGeom prst="rect">
            <a:avLst/>
          </a:prstGeom>
          <a:noFill/>
        </p:spPr>
        <p:txBody>
          <a:bodyPr wrap="square" rtlCol="0">
            <a:spAutoFit/>
          </a:bodyPr>
          <a:lstStyle/>
          <a:p>
            <a:r>
              <a:rPr lang="en-US" dirty="0" smtClean="0">
                <a:latin typeface="Lucida Handwriting" pitchFamily="66" charset="0"/>
              </a:rPr>
              <a:t>C</a:t>
            </a:r>
            <a:endParaRPr lang="en-US" dirty="0">
              <a:latin typeface="Lucida Handwriting" pitchFamily="66" charset="0"/>
            </a:endParaRPr>
          </a:p>
        </p:txBody>
      </p:sp>
      <p:pic>
        <p:nvPicPr>
          <p:cNvPr id="4102" name="Picture 6"/>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206110" y="5050097"/>
            <a:ext cx="2674752" cy="13302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7" name="TextBox 16"/>
          <p:cNvSpPr txBox="1"/>
          <p:nvPr/>
        </p:nvSpPr>
        <p:spPr>
          <a:xfrm>
            <a:off x="1359564" y="5812167"/>
            <a:ext cx="777924" cy="400110"/>
          </a:xfrm>
          <a:prstGeom prst="rect">
            <a:avLst/>
          </a:prstGeom>
          <a:noFill/>
        </p:spPr>
        <p:txBody>
          <a:bodyPr wrap="square" rtlCol="0">
            <a:spAutoFit/>
          </a:bodyPr>
          <a:lstStyle/>
          <a:p>
            <a:r>
              <a:rPr lang="en-US" sz="2000" dirty="0">
                <a:latin typeface="Lucida Handwriting" pitchFamily="66" charset="0"/>
                <a:sym typeface="Wingdings 3" panose="05040102010807070707" pitchFamily="18" charset="2"/>
              </a:rPr>
              <a:t></a:t>
            </a:r>
            <a:endParaRPr lang="en-US" sz="2000" dirty="0">
              <a:latin typeface="Lucida Handwriting" pitchFamily="66" charset="0"/>
            </a:endParaRPr>
          </a:p>
        </p:txBody>
      </p:sp>
      <p:pic>
        <p:nvPicPr>
          <p:cNvPr id="4" name="Picture 3"/>
          <p:cNvPicPr>
            <a:picLocks noChangeAspect="1"/>
          </p:cNvPicPr>
          <p:nvPr/>
        </p:nvPicPr>
        <p:blipFill>
          <a:blip r:embed="rId5" cstate="print"/>
          <a:stretch>
            <a:fillRect/>
          </a:stretch>
        </p:blipFill>
        <p:spPr>
          <a:xfrm>
            <a:off x="1181234" y="2957170"/>
            <a:ext cx="2699627" cy="1819973"/>
          </a:xfrm>
          <a:prstGeom prst="rect">
            <a:avLst/>
          </a:prstGeom>
        </p:spPr>
      </p:pic>
      <p:grpSp>
        <p:nvGrpSpPr>
          <p:cNvPr id="5" name="Group 4"/>
          <p:cNvGrpSpPr/>
          <p:nvPr/>
        </p:nvGrpSpPr>
        <p:grpSpPr>
          <a:xfrm>
            <a:off x="1330202" y="3867156"/>
            <a:ext cx="2317168" cy="297977"/>
            <a:chOff x="1624099" y="3914684"/>
            <a:chExt cx="2317168" cy="297977"/>
          </a:xfrm>
        </p:grpSpPr>
        <p:sp>
          <p:nvSpPr>
            <p:cNvPr id="6" name="Multiply 5"/>
            <p:cNvSpPr/>
            <p:nvPr/>
          </p:nvSpPr>
          <p:spPr>
            <a:xfrm>
              <a:off x="1624099" y="3923784"/>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ultiply 7"/>
            <p:cNvSpPr/>
            <p:nvPr/>
          </p:nvSpPr>
          <p:spPr>
            <a:xfrm>
              <a:off x="1881131" y="3923783"/>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ultiply 8"/>
            <p:cNvSpPr/>
            <p:nvPr/>
          </p:nvSpPr>
          <p:spPr>
            <a:xfrm>
              <a:off x="2131340" y="3914684"/>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Multiply 9"/>
            <p:cNvSpPr/>
            <p:nvPr/>
          </p:nvSpPr>
          <p:spPr>
            <a:xfrm>
              <a:off x="2367901" y="3923784"/>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y 10"/>
            <p:cNvSpPr/>
            <p:nvPr/>
          </p:nvSpPr>
          <p:spPr>
            <a:xfrm>
              <a:off x="2601512" y="3939706"/>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y 11"/>
            <p:cNvSpPr/>
            <p:nvPr/>
          </p:nvSpPr>
          <p:spPr>
            <a:xfrm>
              <a:off x="2842622" y="3939706"/>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ultiply 12"/>
            <p:cNvSpPr/>
            <p:nvPr/>
          </p:nvSpPr>
          <p:spPr>
            <a:xfrm>
              <a:off x="3047339" y="3914684"/>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Multiply 13"/>
            <p:cNvSpPr/>
            <p:nvPr/>
          </p:nvSpPr>
          <p:spPr>
            <a:xfrm>
              <a:off x="3313470" y="3923784"/>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Multiply 14"/>
            <p:cNvSpPr/>
            <p:nvPr/>
          </p:nvSpPr>
          <p:spPr>
            <a:xfrm>
              <a:off x="3559129" y="3923784"/>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ultiply 15"/>
            <p:cNvSpPr/>
            <p:nvPr/>
          </p:nvSpPr>
          <p:spPr>
            <a:xfrm>
              <a:off x="3763846" y="3939706"/>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1315227" y="4156099"/>
            <a:ext cx="2317168" cy="297977"/>
            <a:chOff x="1624099" y="3914684"/>
            <a:chExt cx="2317168" cy="297977"/>
          </a:xfrm>
        </p:grpSpPr>
        <p:sp>
          <p:nvSpPr>
            <p:cNvPr id="25" name="Multiply 24"/>
            <p:cNvSpPr/>
            <p:nvPr/>
          </p:nvSpPr>
          <p:spPr>
            <a:xfrm>
              <a:off x="1624099" y="3923784"/>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ultiply 25"/>
            <p:cNvSpPr/>
            <p:nvPr/>
          </p:nvSpPr>
          <p:spPr>
            <a:xfrm>
              <a:off x="1881131" y="3923783"/>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Multiply 26"/>
            <p:cNvSpPr/>
            <p:nvPr/>
          </p:nvSpPr>
          <p:spPr>
            <a:xfrm>
              <a:off x="2131340" y="3914684"/>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Multiply 27"/>
            <p:cNvSpPr/>
            <p:nvPr/>
          </p:nvSpPr>
          <p:spPr>
            <a:xfrm>
              <a:off x="2367901" y="3923784"/>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Multiply 28"/>
            <p:cNvSpPr/>
            <p:nvPr/>
          </p:nvSpPr>
          <p:spPr>
            <a:xfrm>
              <a:off x="2601512" y="3939706"/>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Multiply 29"/>
            <p:cNvSpPr/>
            <p:nvPr/>
          </p:nvSpPr>
          <p:spPr>
            <a:xfrm>
              <a:off x="2842622" y="3939706"/>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Multiply 30"/>
            <p:cNvSpPr/>
            <p:nvPr/>
          </p:nvSpPr>
          <p:spPr>
            <a:xfrm>
              <a:off x="3047339" y="3914684"/>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Multiply 31"/>
            <p:cNvSpPr/>
            <p:nvPr/>
          </p:nvSpPr>
          <p:spPr>
            <a:xfrm>
              <a:off x="3313470" y="3923784"/>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Multiply 32"/>
            <p:cNvSpPr/>
            <p:nvPr/>
          </p:nvSpPr>
          <p:spPr>
            <a:xfrm>
              <a:off x="3559129" y="3923784"/>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Multiply 33"/>
            <p:cNvSpPr/>
            <p:nvPr/>
          </p:nvSpPr>
          <p:spPr>
            <a:xfrm>
              <a:off x="3763846" y="3939706"/>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5" name="Picture 2"/>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5483458" y="3066427"/>
            <a:ext cx="2749098" cy="14244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6" name="Picture 3"/>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5490428" y="4803968"/>
            <a:ext cx="2738256" cy="12420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7" name="Picture 5"/>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545706" y="2358309"/>
            <a:ext cx="1922576" cy="4883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8" name="TextBox 37"/>
          <p:cNvSpPr txBox="1"/>
          <p:nvPr/>
        </p:nvSpPr>
        <p:spPr>
          <a:xfrm>
            <a:off x="6858007" y="2429482"/>
            <a:ext cx="382138" cy="369332"/>
          </a:xfrm>
          <a:prstGeom prst="rect">
            <a:avLst/>
          </a:prstGeom>
          <a:noFill/>
        </p:spPr>
        <p:txBody>
          <a:bodyPr wrap="square" rtlCol="0">
            <a:spAutoFit/>
          </a:bodyPr>
          <a:lstStyle/>
          <a:p>
            <a:r>
              <a:rPr lang="en-US" dirty="0">
                <a:latin typeface="Lucida Handwriting" pitchFamily="66" charset="0"/>
              </a:rPr>
              <a:t>C</a:t>
            </a:r>
          </a:p>
        </p:txBody>
      </p:sp>
      <p:grpSp>
        <p:nvGrpSpPr>
          <p:cNvPr id="39" name="Group 38"/>
          <p:cNvGrpSpPr/>
          <p:nvPr/>
        </p:nvGrpSpPr>
        <p:grpSpPr>
          <a:xfrm>
            <a:off x="5678641" y="3970340"/>
            <a:ext cx="2317168" cy="297977"/>
            <a:chOff x="1624099" y="3914684"/>
            <a:chExt cx="2317168" cy="297977"/>
          </a:xfrm>
        </p:grpSpPr>
        <p:sp>
          <p:nvSpPr>
            <p:cNvPr id="40" name="Multiply 39"/>
            <p:cNvSpPr/>
            <p:nvPr/>
          </p:nvSpPr>
          <p:spPr>
            <a:xfrm>
              <a:off x="1624099" y="3923784"/>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Multiply 40"/>
            <p:cNvSpPr/>
            <p:nvPr/>
          </p:nvSpPr>
          <p:spPr>
            <a:xfrm>
              <a:off x="1881131" y="3923783"/>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Multiply 41"/>
            <p:cNvSpPr/>
            <p:nvPr/>
          </p:nvSpPr>
          <p:spPr>
            <a:xfrm>
              <a:off x="2131340" y="3914684"/>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Multiply 42"/>
            <p:cNvSpPr/>
            <p:nvPr/>
          </p:nvSpPr>
          <p:spPr>
            <a:xfrm>
              <a:off x="2367901" y="3923784"/>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Multiply 43"/>
            <p:cNvSpPr/>
            <p:nvPr/>
          </p:nvSpPr>
          <p:spPr>
            <a:xfrm>
              <a:off x="2601512" y="3939706"/>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Multiply 44"/>
            <p:cNvSpPr/>
            <p:nvPr/>
          </p:nvSpPr>
          <p:spPr>
            <a:xfrm>
              <a:off x="2842622" y="3939706"/>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Multiply 45"/>
            <p:cNvSpPr/>
            <p:nvPr/>
          </p:nvSpPr>
          <p:spPr>
            <a:xfrm>
              <a:off x="3047339" y="3914684"/>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Multiply 46"/>
            <p:cNvSpPr/>
            <p:nvPr/>
          </p:nvSpPr>
          <p:spPr>
            <a:xfrm>
              <a:off x="3313470" y="3923784"/>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Multiply 47"/>
            <p:cNvSpPr/>
            <p:nvPr/>
          </p:nvSpPr>
          <p:spPr>
            <a:xfrm>
              <a:off x="3559129" y="3923784"/>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Multiply 48"/>
            <p:cNvSpPr/>
            <p:nvPr/>
          </p:nvSpPr>
          <p:spPr>
            <a:xfrm>
              <a:off x="3763846" y="3939706"/>
              <a:ext cx="177421" cy="272955"/>
            </a:xfrm>
            <a:prstGeom prst="mathMultiply">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0" name="Picture 4"/>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5636281" y="5394764"/>
            <a:ext cx="2394387" cy="2884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 name="Picture 4"/>
          <p:cNvPicPr>
            <a:picLocks noChangeAspect="1" noChangeArrowheads="1"/>
          </p:cNvPicPr>
          <p:nvPr/>
        </p:nvPicPr>
        <p:blipFill rotWithShape="1">
          <a:blip r:embed="rId8" cstate="print">
            <a:extLst>
              <a:ext uri="{28A0092B-C50C-407E-A947-70E740481C1C}">
                <a14:useLocalDpi xmlns:a14="http://schemas.microsoft.com/office/drawing/2010/main" xmlns="" val="0"/>
              </a:ext>
            </a:extLst>
          </a:blip>
          <a:srcRect r="78630"/>
          <a:stretch/>
        </p:blipFill>
        <p:spPr bwMode="auto">
          <a:xfrm>
            <a:off x="5636281" y="5701617"/>
            <a:ext cx="511674" cy="2884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2" name="Rectangle 51"/>
          <p:cNvSpPr/>
          <p:nvPr/>
        </p:nvSpPr>
        <p:spPr>
          <a:xfrm>
            <a:off x="1660969" y="6519446"/>
            <a:ext cx="6567715" cy="338554"/>
          </a:xfrm>
          <a:prstGeom prst="rect">
            <a:avLst/>
          </a:prstGeom>
        </p:spPr>
        <p:txBody>
          <a:bodyPr wrap="square">
            <a:spAutoFit/>
          </a:bodyPr>
          <a:lstStyle/>
          <a:p>
            <a:r>
              <a:rPr lang="en-US" sz="1600" b="1" dirty="0">
                <a:latin typeface="Times New Roman" pitchFamily="18" charset="0"/>
                <a:cs typeface="Times New Roman" pitchFamily="18" charset="0"/>
              </a:rPr>
              <a:t>Use a </a:t>
            </a:r>
            <a:r>
              <a:rPr lang="en-US" sz="1600" b="1" dirty="0" smtClean="0">
                <a:latin typeface="Times New Roman" pitchFamily="18" charset="0"/>
                <a:cs typeface="Times New Roman" pitchFamily="18" charset="0"/>
              </a:rPr>
              <a:t>loan</a:t>
            </a:r>
            <a:r>
              <a:rPr lang="en-US" sz="1600" dirty="0" smtClean="0">
                <a:latin typeface="Times New Roman" pitchFamily="18" charset="0"/>
                <a:cs typeface="Times New Roman" pitchFamily="18" charset="0"/>
              </a:rPr>
              <a:t>:   Borrow $1-9 + </a:t>
            </a:r>
            <a:r>
              <a:rPr lang="en-US" sz="1600" dirty="0">
                <a:latin typeface="Times New Roman" pitchFamily="18" charset="0"/>
                <a:cs typeface="Times New Roman" pitchFamily="18" charset="0"/>
              </a:rPr>
              <a:t>1 $</a:t>
            </a:r>
            <a:r>
              <a:rPr lang="en-US" sz="1600" dirty="0">
                <a:latin typeface="Times New Roman" pitchFamily="18" charset="0"/>
                <a:cs typeface="Times New Roman" pitchFamily="18" charset="0"/>
                <a:sym typeface="Wingdings 2"/>
              </a:rPr>
              <a:t> </a:t>
            </a:r>
            <a:r>
              <a:rPr lang="en-US" sz="1600" dirty="0" smtClean="0">
                <a:latin typeface="Times New Roman" pitchFamily="18" charset="0"/>
                <a:cs typeface="Times New Roman" pitchFamily="18" charset="0"/>
              </a:rPr>
              <a:t>interest;   Borrow $10-18 + 2 </a:t>
            </a:r>
            <a:r>
              <a:rPr lang="en-US" sz="1600" dirty="0">
                <a:latin typeface="Times New Roman" pitchFamily="18" charset="0"/>
                <a:cs typeface="Times New Roman" pitchFamily="18" charset="0"/>
              </a:rPr>
              <a:t>$</a:t>
            </a:r>
            <a:r>
              <a:rPr lang="en-US" sz="1600" dirty="0">
                <a:latin typeface="Times New Roman" pitchFamily="18" charset="0"/>
                <a:cs typeface="Times New Roman" pitchFamily="18" charset="0"/>
                <a:sym typeface="Wingdings 2"/>
              </a:rPr>
              <a:t> </a:t>
            </a:r>
            <a:r>
              <a:rPr lang="en-US" sz="1600" dirty="0" smtClean="0">
                <a:latin typeface="Times New Roman" pitchFamily="18" charset="0"/>
                <a:cs typeface="Times New Roman" pitchFamily="18" charset="0"/>
                <a:sym typeface="Wingdings 2"/>
              </a:rPr>
              <a:t>interest</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4827425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Decision 2: </a:t>
            </a:r>
            <a:r>
              <a:rPr lang="en-US" b="1" dirty="0" smtClean="0"/>
              <a:t>School</a:t>
            </a:r>
            <a:endParaRPr lang="en-US" dirty="0"/>
          </a:p>
        </p:txBody>
      </p:sp>
      <p:sp>
        <p:nvSpPr>
          <p:cNvPr id="3" name="Content Placeholder 2"/>
          <p:cNvSpPr>
            <a:spLocks noGrp="1"/>
          </p:cNvSpPr>
          <p:nvPr>
            <p:ph idx="1"/>
          </p:nvPr>
        </p:nvSpPr>
        <p:spPr>
          <a:xfrm>
            <a:off x="628650" y="1343441"/>
            <a:ext cx="7886700" cy="1399759"/>
          </a:xfrm>
        </p:spPr>
        <p:txBody>
          <a:bodyPr>
            <a:normAutofit/>
          </a:bodyPr>
          <a:lstStyle/>
          <a:p>
            <a:pPr marL="0" indent="0">
              <a:buNone/>
            </a:pPr>
            <a:r>
              <a:rPr lang="en-US" sz="1800" dirty="0"/>
              <a:t>Your assigned school district (</a:t>
            </a:r>
            <a:r>
              <a:rPr lang="en-US" sz="1800" dirty="0">
                <a:sym typeface="Wingdings" panose="05000000000000000000" pitchFamily="2" charset="2"/>
              </a:rPr>
              <a:t></a:t>
            </a:r>
            <a:r>
              <a:rPr lang="en-US" sz="1800" dirty="0"/>
              <a:t>) depends on your neighborhood. If you do not want to select your neighborhood school, you can pay the tuition to attend a private </a:t>
            </a:r>
            <a:r>
              <a:rPr lang="en-US" sz="1800" dirty="0" smtClean="0"/>
              <a:t>school (A or C). Or you can use bonuses to gain access to another public school (B or D) through a “school </a:t>
            </a:r>
            <a:r>
              <a:rPr lang="en-US" sz="1800" dirty="0"/>
              <a:t>choice” program. (Click in your selection, cross out the money boxes or bonuses, and add the education credits as applicable</a:t>
            </a:r>
            <a:r>
              <a:rPr lang="en-US" sz="1800" dirty="0" smtClean="0"/>
              <a:t>).</a:t>
            </a:r>
          </a:p>
        </p:txBody>
      </p:sp>
      <p:pic>
        <p:nvPicPr>
          <p:cNvPr id="7" name="Picture 6"/>
          <p:cNvPicPr>
            <a:picLocks noChangeAspect="1"/>
          </p:cNvPicPr>
          <p:nvPr/>
        </p:nvPicPr>
        <p:blipFill>
          <a:blip r:embed="rId3" cstate="print"/>
          <a:stretch>
            <a:fillRect/>
          </a:stretch>
        </p:blipFill>
        <p:spPr>
          <a:xfrm>
            <a:off x="628650" y="2805834"/>
            <a:ext cx="8115300" cy="2220686"/>
          </a:xfrm>
          <a:prstGeom prst="rect">
            <a:avLst/>
          </a:prstGeom>
        </p:spPr>
      </p:pic>
      <p:pic>
        <p:nvPicPr>
          <p:cNvPr id="8" name="Picture 7"/>
          <p:cNvPicPr>
            <a:picLocks noChangeAspect="1"/>
          </p:cNvPicPr>
          <p:nvPr/>
        </p:nvPicPr>
        <p:blipFill>
          <a:blip r:embed="rId4" cstate="print"/>
          <a:stretch>
            <a:fillRect/>
          </a:stretch>
        </p:blipFill>
        <p:spPr>
          <a:xfrm>
            <a:off x="6877050" y="336551"/>
            <a:ext cx="1638300" cy="581025"/>
          </a:xfrm>
          <a:prstGeom prst="rect">
            <a:avLst/>
          </a:prstGeom>
        </p:spPr>
      </p:pic>
      <p:sp>
        <p:nvSpPr>
          <p:cNvPr id="9" name="Rectangle 8"/>
          <p:cNvSpPr/>
          <p:nvPr/>
        </p:nvSpPr>
        <p:spPr>
          <a:xfrm>
            <a:off x="400049" y="5717417"/>
            <a:ext cx="8343901" cy="369332"/>
          </a:xfrm>
          <a:prstGeom prst="rect">
            <a:avLst/>
          </a:prstGeom>
        </p:spPr>
        <p:txBody>
          <a:bodyPr wrap="square">
            <a:spAutoFit/>
          </a:bodyPr>
          <a:lstStyle/>
          <a:p>
            <a:r>
              <a:rPr lang="en-US" b="1" dirty="0">
                <a:latin typeface="Times New Roman" pitchFamily="18" charset="0"/>
                <a:cs typeface="Times New Roman" pitchFamily="18" charset="0"/>
              </a:rPr>
              <a:t>Use a loan (debt)</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Borrow $1-9 + </a:t>
            </a:r>
            <a:r>
              <a:rPr lang="en-US" dirty="0">
                <a:latin typeface="Times New Roman" pitchFamily="18" charset="0"/>
                <a:cs typeface="Times New Roman" pitchFamily="18" charset="0"/>
              </a:rPr>
              <a:t>1 $</a:t>
            </a:r>
            <a:r>
              <a:rPr lang="en-US" dirty="0">
                <a:latin typeface="Times New Roman" pitchFamily="18" charset="0"/>
                <a:cs typeface="Times New Roman" pitchFamily="18" charset="0"/>
                <a:sym typeface="Wingdings 2"/>
              </a:rPr>
              <a:t> </a:t>
            </a:r>
            <a:r>
              <a:rPr lang="en-US" dirty="0" smtClean="0">
                <a:latin typeface="Times New Roman" pitchFamily="18" charset="0"/>
                <a:cs typeface="Times New Roman" pitchFamily="18" charset="0"/>
              </a:rPr>
              <a:t>interest;   Borrow $10-18 + 2 </a:t>
            </a:r>
            <a:r>
              <a:rPr lang="en-US" dirty="0">
                <a:latin typeface="Times New Roman" pitchFamily="18" charset="0"/>
                <a:cs typeface="Times New Roman" pitchFamily="18" charset="0"/>
              </a:rPr>
              <a:t>$</a:t>
            </a:r>
            <a:r>
              <a:rPr lang="en-US" dirty="0">
                <a:latin typeface="Times New Roman" pitchFamily="18" charset="0"/>
                <a:cs typeface="Times New Roman" pitchFamily="18" charset="0"/>
                <a:sym typeface="Wingdings 2"/>
              </a:rPr>
              <a:t> </a:t>
            </a:r>
            <a:r>
              <a:rPr lang="en-US" dirty="0" smtClean="0">
                <a:latin typeface="Times New Roman" pitchFamily="18" charset="0"/>
                <a:cs typeface="Times New Roman" pitchFamily="18" charset="0"/>
                <a:sym typeface="Wingdings 2"/>
              </a:rPr>
              <a:t>interest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18466866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4429125" cy="615535"/>
          </a:xfrm>
        </p:spPr>
        <p:txBody>
          <a:bodyPr>
            <a:normAutofit fontScale="90000"/>
          </a:bodyPr>
          <a:lstStyle/>
          <a:p>
            <a:r>
              <a:rPr lang="en-US" b="1" dirty="0"/>
              <a:t>Decision 3: First </a:t>
            </a:r>
            <a:r>
              <a:rPr lang="en-US" b="1" dirty="0" smtClean="0"/>
              <a:t>day</a:t>
            </a:r>
            <a:endParaRPr lang="en-US" dirty="0"/>
          </a:p>
        </p:txBody>
      </p:sp>
      <p:sp>
        <p:nvSpPr>
          <p:cNvPr id="3" name="Content Placeholder 2"/>
          <p:cNvSpPr>
            <a:spLocks noGrp="1"/>
          </p:cNvSpPr>
          <p:nvPr>
            <p:ph idx="1"/>
          </p:nvPr>
        </p:nvSpPr>
        <p:spPr>
          <a:xfrm>
            <a:off x="628650" y="1343440"/>
            <a:ext cx="7886700" cy="4885909"/>
          </a:xfrm>
        </p:spPr>
        <p:txBody>
          <a:bodyPr>
            <a:normAutofit/>
          </a:bodyPr>
          <a:lstStyle/>
          <a:p>
            <a:pPr marL="0" indent="0">
              <a:buNone/>
            </a:pPr>
            <a:r>
              <a:rPr lang="en-US" dirty="0" smtClean="0"/>
              <a:t>It’s your first day at a new school…</a:t>
            </a:r>
          </a:p>
          <a:p>
            <a:pPr marL="0" indent="0">
              <a:buNone/>
            </a:pPr>
            <a:r>
              <a:rPr lang="en-US" sz="2000" b="1" dirty="0" smtClean="0"/>
              <a:t>A</a:t>
            </a:r>
            <a:r>
              <a:rPr lang="en-US" sz="2000" dirty="0"/>
              <a:t>: If part of Group </a:t>
            </a:r>
            <a:r>
              <a:rPr lang="en-US" sz="2000" dirty="0" smtClean="0"/>
              <a:t>V </a:t>
            </a:r>
            <a:r>
              <a:rPr lang="en-US" sz="2000" dirty="0"/>
              <a:t>or </a:t>
            </a:r>
            <a:r>
              <a:rPr lang="en-US" sz="2000" dirty="0" smtClean="0"/>
              <a:t>W </a:t>
            </a:r>
            <a:r>
              <a:rPr lang="en-US" sz="2000" dirty="0"/>
              <a:t>meet several people just like you. </a:t>
            </a:r>
            <a:r>
              <a:rPr lang="en-US" sz="2000" b="1" dirty="0"/>
              <a:t>Gain</a:t>
            </a:r>
            <a:r>
              <a:rPr lang="en-US" sz="2000" dirty="0"/>
              <a:t> </a:t>
            </a:r>
            <a:r>
              <a:rPr lang="en-US" sz="2000" b="1" dirty="0"/>
              <a:t>1 wellness</a:t>
            </a:r>
            <a:r>
              <a:rPr lang="en-US" sz="2000" dirty="0"/>
              <a:t> </a:t>
            </a:r>
            <a:r>
              <a:rPr lang="en-US" sz="2000" b="1" dirty="0"/>
              <a:t>credit</a:t>
            </a:r>
            <a:r>
              <a:rPr lang="en-US" sz="2000" dirty="0"/>
              <a:t> (</a:t>
            </a:r>
            <a:r>
              <a:rPr lang="en-US" sz="2000" dirty="0">
                <a:sym typeface="Wingdings 3" panose="05040102010807070707" pitchFamily="18" charset="2"/>
              </a:rPr>
              <a:t></a:t>
            </a:r>
            <a:r>
              <a:rPr lang="en-US" sz="2000" dirty="0"/>
              <a:t>).  </a:t>
            </a:r>
          </a:p>
          <a:p>
            <a:pPr marL="0" indent="0">
              <a:buNone/>
            </a:pPr>
            <a:r>
              <a:rPr lang="en-US" sz="2000" b="1" dirty="0" smtClean="0"/>
              <a:t>B</a:t>
            </a:r>
            <a:r>
              <a:rPr lang="en-US" sz="2000" dirty="0" smtClean="0"/>
              <a:t>: </a:t>
            </a:r>
            <a:r>
              <a:rPr lang="en-US" sz="2000" dirty="0"/>
              <a:t>If you have </a:t>
            </a:r>
            <a:r>
              <a:rPr lang="en-US" sz="2000" b="1" dirty="0"/>
              <a:t>3 or more existing wellness credits (</a:t>
            </a:r>
            <a:r>
              <a:rPr lang="en-US" sz="2000" dirty="0">
                <a:sym typeface="Wingdings 3" panose="05040102010807070707" pitchFamily="18" charset="2"/>
              </a:rPr>
              <a:t></a:t>
            </a:r>
            <a:r>
              <a:rPr lang="en-US" sz="2000" b="1" dirty="0"/>
              <a:t>)</a:t>
            </a:r>
            <a:r>
              <a:rPr lang="en-US" sz="2000" dirty="0"/>
              <a:t> join a sports team – </a:t>
            </a:r>
            <a:r>
              <a:rPr lang="en-US" sz="2000" b="1" dirty="0"/>
              <a:t>Gain</a:t>
            </a:r>
            <a:r>
              <a:rPr lang="en-US" sz="2000" dirty="0"/>
              <a:t> </a:t>
            </a:r>
            <a:r>
              <a:rPr lang="en-US" sz="2000" b="1" dirty="0"/>
              <a:t>1 wellness</a:t>
            </a:r>
            <a:r>
              <a:rPr lang="en-US" sz="2000" dirty="0"/>
              <a:t> </a:t>
            </a:r>
            <a:r>
              <a:rPr lang="en-US" sz="2000" b="1" dirty="0"/>
              <a:t>credit</a:t>
            </a:r>
            <a:r>
              <a:rPr lang="en-US" sz="2000" dirty="0"/>
              <a:t> </a:t>
            </a:r>
            <a:r>
              <a:rPr lang="en-US" sz="2000" b="1" dirty="0"/>
              <a:t>(</a:t>
            </a:r>
            <a:r>
              <a:rPr lang="en-US" sz="2000" dirty="0">
                <a:sym typeface="Wingdings 3" panose="05040102010807070707" pitchFamily="18" charset="2"/>
              </a:rPr>
              <a:t></a:t>
            </a:r>
            <a:r>
              <a:rPr lang="en-US" sz="2000" b="1" dirty="0"/>
              <a:t>)</a:t>
            </a:r>
            <a:r>
              <a:rPr lang="en-US" sz="2000" dirty="0"/>
              <a:t>. </a:t>
            </a:r>
            <a:endParaRPr lang="en-US" sz="2000" b="1" dirty="0" smtClean="0"/>
          </a:p>
          <a:p>
            <a:pPr marL="0" indent="0">
              <a:buNone/>
            </a:pPr>
            <a:r>
              <a:rPr lang="en-US" sz="2000" b="1" dirty="0" smtClean="0"/>
              <a:t>C:</a:t>
            </a:r>
            <a:r>
              <a:rPr lang="en-US" sz="2000" dirty="0" smtClean="0"/>
              <a:t> </a:t>
            </a:r>
            <a:r>
              <a:rPr lang="en-US" sz="2000" dirty="0"/>
              <a:t>If you have </a:t>
            </a:r>
            <a:r>
              <a:rPr lang="en-US" sz="2000" b="1" dirty="0"/>
              <a:t>3 or more existing experience credits (</a:t>
            </a:r>
            <a:r>
              <a:rPr lang="en-US" sz="2000" dirty="0">
                <a:sym typeface="Wingdings 2" panose="05020102010507070707" pitchFamily="18" charset="2"/>
              </a:rPr>
              <a:t></a:t>
            </a:r>
            <a:r>
              <a:rPr lang="en-US" sz="2000" b="1" dirty="0"/>
              <a:t>)</a:t>
            </a:r>
            <a:r>
              <a:rPr lang="en-US" sz="2000" dirty="0"/>
              <a:t> join an academic group – </a:t>
            </a:r>
            <a:r>
              <a:rPr lang="en-US" sz="2000" b="1" dirty="0"/>
              <a:t>Gain</a:t>
            </a:r>
            <a:r>
              <a:rPr lang="en-US" sz="2000" dirty="0"/>
              <a:t> </a:t>
            </a:r>
            <a:r>
              <a:rPr lang="en-US" sz="2000" b="1" dirty="0"/>
              <a:t>1 wellness</a:t>
            </a:r>
            <a:r>
              <a:rPr lang="en-US" sz="2000" dirty="0"/>
              <a:t> </a:t>
            </a:r>
            <a:r>
              <a:rPr lang="en-US" sz="2000" b="1" dirty="0"/>
              <a:t>credit</a:t>
            </a:r>
            <a:r>
              <a:rPr lang="en-US" sz="2000" dirty="0"/>
              <a:t> (</a:t>
            </a:r>
            <a:r>
              <a:rPr lang="en-US" sz="2000" dirty="0">
                <a:sym typeface="Wingdings 3" panose="05040102010807070707" pitchFamily="18" charset="2"/>
              </a:rPr>
              <a:t></a:t>
            </a:r>
            <a:r>
              <a:rPr lang="en-US" sz="2000" dirty="0"/>
              <a:t>). </a:t>
            </a:r>
            <a:endParaRPr lang="en-US" sz="2000" b="1" dirty="0" smtClean="0"/>
          </a:p>
          <a:p>
            <a:pPr marL="0" indent="0">
              <a:buNone/>
            </a:pPr>
            <a:r>
              <a:rPr lang="en-US" sz="2000" b="1" dirty="0" smtClean="0"/>
              <a:t>D</a:t>
            </a:r>
            <a:r>
              <a:rPr lang="en-US" sz="2000" dirty="0" smtClean="0"/>
              <a:t>: </a:t>
            </a:r>
            <a:r>
              <a:rPr lang="en-US" sz="2000" dirty="0"/>
              <a:t>For 1 bonus (</a:t>
            </a:r>
            <a:r>
              <a:rPr lang="en-US" sz="2000" dirty="0">
                <a:sym typeface="Wingdings 2" panose="05020102010507070707" pitchFamily="18" charset="2"/>
              </a:rPr>
              <a:t></a:t>
            </a:r>
            <a:r>
              <a:rPr lang="en-US" sz="2000" dirty="0"/>
              <a:t>) use your charisma to make new friends. </a:t>
            </a:r>
            <a:r>
              <a:rPr lang="en-US" sz="2000" b="1" dirty="0"/>
              <a:t>Gain</a:t>
            </a:r>
            <a:r>
              <a:rPr lang="en-US" sz="2000" dirty="0"/>
              <a:t> </a:t>
            </a:r>
            <a:r>
              <a:rPr lang="en-US" sz="2000" b="1" dirty="0"/>
              <a:t>1 wellness</a:t>
            </a:r>
            <a:r>
              <a:rPr lang="en-US" sz="2000" dirty="0"/>
              <a:t> </a:t>
            </a:r>
            <a:r>
              <a:rPr lang="en-US" sz="2000" b="1" dirty="0"/>
              <a:t>credit</a:t>
            </a:r>
            <a:r>
              <a:rPr lang="en-US" sz="2000" dirty="0"/>
              <a:t> (</a:t>
            </a:r>
            <a:r>
              <a:rPr lang="en-US" sz="2000" dirty="0">
                <a:sym typeface="Wingdings 3" panose="05040102010807070707" pitchFamily="18" charset="2"/>
              </a:rPr>
              <a:t></a:t>
            </a:r>
            <a:r>
              <a:rPr lang="en-US" sz="2000" dirty="0" smtClean="0"/>
              <a:t>)</a:t>
            </a:r>
            <a:endParaRPr lang="en-US" sz="2000" dirty="0"/>
          </a:p>
          <a:p>
            <a:pPr marL="0" indent="0">
              <a:buNone/>
            </a:pPr>
            <a:r>
              <a:rPr lang="en-US" sz="2000" b="1" dirty="0" smtClean="0"/>
              <a:t>E</a:t>
            </a:r>
            <a:r>
              <a:rPr lang="en-US" sz="2000" dirty="0"/>
              <a:t>: None of the above. Gain 0 </a:t>
            </a:r>
            <a:r>
              <a:rPr lang="en-US" sz="2000" dirty="0" smtClean="0"/>
              <a:t>wellness credits. </a:t>
            </a:r>
            <a:endParaRPr lang="en-US" sz="2000" dirty="0"/>
          </a:p>
          <a:p>
            <a:pPr marL="0" indent="0">
              <a:buNone/>
            </a:pPr>
            <a:endParaRPr lang="en-US" sz="2000" dirty="0" smtClean="0"/>
          </a:p>
        </p:txBody>
      </p:sp>
      <p:pic>
        <p:nvPicPr>
          <p:cNvPr id="4" name="Picture 3"/>
          <p:cNvPicPr>
            <a:picLocks noChangeAspect="1"/>
          </p:cNvPicPr>
          <p:nvPr/>
        </p:nvPicPr>
        <p:blipFill>
          <a:blip r:embed="rId3" cstate="print"/>
          <a:stretch>
            <a:fillRect/>
          </a:stretch>
        </p:blipFill>
        <p:spPr>
          <a:xfrm>
            <a:off x="5514975" y="365126"/>
            <a:ext cx="3000375" cy="581025"/>
          </a:xfrm>
          <a:prstGeom prst="rect">
            <a:avLst/>
          </a:prstGeom>
        </p:spPr>
      </p:pic>
    </p:spTree>
    <p:extLst>
      <p:ext uri="{BB962C8B-B14F-4D97-AF65-F5344CB8AC3E}">
        <p14:creationId xmlns:p14="http://schemas.microsoft.com/office/powerpoint/2010/main" xmlns="" val="15635005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Decision 4: Focus your time</a:t>
            </a:r>
            <a:endParaRPr lang="en-US" dirty="0"/>
          </a:p>
        </p:txBody>
      </p:sp>
      <p:sp>
        <p:nvSpPr>
          <p:cNvPr id="3" name="Content Placeholder 2"/>
          <p:cNvSpPr>
            <a:spLocks noGrp="1"/>
          </p:cNvSpPr>
          <p:nvPr>
            <p:ph idx="1"/>
          </p:nvPr>
        </p:nvSpPr>
        <p:spPr/>
        <p:txBody>
          <a:bodyPr/>
          <a:lstStyle/>
          <a:p>
            <a:pPr marL="0" indent="0">
              <a:buNone/>
            </a:pPr>
            <a:r>
              <a:rPr lang="en-US" b="1" dirty="0"/>
              <a:t>A</a:t>
            </a:r>
            <a:r>
              <a:rPr lang="en-US" dirty="0"/>
              <a:t>: Healthy living. Gain </a:t>
            </a:r>
            <a:r>
              <a:rPr lang="en-US" b="1" dirty="0"/>
              <a:t>1 wellness credit</a:t>
            </a:r>
            <a:r>
              <a:rPr lang="en-US" dirty="0"/>
              <a:t> (</a:t>
            </a:r>
            <a:r>
              <a:rPr lang="en-US" dirty="0">
                <a:sym typeface="Wingdings 3" panose="05040102010807070707" pitchFamily="18" charset="2"/>
              </a:rPr>
              <a:t></a:t>
            </a:r>
            <a:r>
              <a:rPr lang="en-US" dirty="0" smtClean="0"/>
              <a:t>).</a:t>
            </a:r>
            <a:endParaRPr lang="en-US" dirty="0"/>
          </a:p>
          <a:p>
            <a:pPr marL="0" indent="0">
              <a:buNone/>
            </a:pPr>
            <a:r>
              <a:rPr lang="en-US" b="1" dirty="0"/>
              <a:t>B</a:t>
            </a:r>
            <a:r>
              <a:rPr lang="en-US" dirty="0"/>
              <a:t>: Study a lot. Gain </a:t>
            </a:r>
            <a:r>
              <a:rPr lang="en-US" b="1" dirty="0"/>
              <a:t>1 </a:t>
            </a:r>
            <a:r>
              <a:rPr lang="en-US" b="1" dirty="0" smtClean="0"/>
              <a:t>experience credit</a:t>
            </a:r>
            <a:r>
              <a:rPr lang="en-US" dirty="0" smtClean="0"/>
              <a:t> </a:t>
            </a:r>
            <a:r>
              <a:rPr lang="en-US" dirty="0"/>
              <a:t>(</a:t>
            </a:r>
            <a:r>
              <a:rPr lang="en-US" dirty="0">
                <a:sym typeface="Wingdings 2" panose="05020102010507070707" pitchFamily="18" charset="2"/>
              </a:rPr>
              <a:t></a:t>
            </a:r>
            <a:r>
              <a:rPr lang="en-US" dirty="0" smtClean="0"/>
              <a:t>).</a:t>
            </a:r>
            <a:endParaRPr lang="en-US" dirty="0"/>
          </a:p>
          <a:p>
            <a:pPr marL="0" indent="0">
              <a:buNone/>
            </a:pPr>
            <a:r>
              <a:rPr lang="en-US" b="1" dirty="0"/>
              <a:t>C</a:t>
            </a:r>
            <a:r>
              <a:rPr lang="en-US" dirty="0"/>
              <a:t>: Part time work. Gain </a:t>
            </a:r>
            <a:r>
              <a:rPr lang="en-US" b="1" dirty="0"/>
              <a:t>3 $</a:t>
            </a:r>
            <a:r>
              <a:rPr lang="en-US" b="1" dirty="0">
                <a:sym typeface="Wingdings 2" panose="05020102010507070707" pitchFamily="18" charset="2"/>
              </a:rPr>
              <a:t></a:t>
            </a:r>
            <a:r>
              <a:rPr lang="en-US" b="1" dirty="0"/>
              <a:t>s</a:t>
            </a:r>
            <a:r>
              <a:rPr lang="en-US" dirty="0" smtClean="0"/>
              <a:t>.</a:t>
            </a:r>
            <a:endParaRPr lang="en-US" dirty="0"/>
          </a:p>
          <a:p>
            <a:pPr marL="0" indent="0">
              <a:buNone/>
            </a:pPr>
            <a:r>
              <a:rPr lang="en-US" b="1" dirty="0"/>
              <a:t>D</a:t>
            </a:r>
            <a:r>
              <a:rPr lang="en-US" dirty="0"/>
              <a:t>: Build leadership skills. Gain </a:t>
            </a:r>
            <a:r>
              <a:rPr lang="en-US" b="1" dirty="0"/>
              <a:t>1 bonus (</a:t>
            </a:r>
            <a:r>
              <a:rPr lang="en-US" b="1" dirty="0">
                <a:sym typeface="Wingdings 2" panose="05020102010507070707" pitchFamily="18" charset="2"/>
              </a:rPr>
              <a:t></a:t>
            </a:r>
            <a:r>
              <a:rPr lang="en-US" b="1" dirty="0" smtClean="0"/>
              <a:t>)</a:t>
            </a:r>
            <a:r>
              <a:rPr lang="en-US" dirty="0" smtClean="0"/>
              <a:t>.</a:t>
            </a:r>
          </a:p>
          <a:p>
            <a:pPr marL="0" indent="0">
              <a:buNone/>
            </a:pPr>
            <a:r>
              <a:rPr lang="en-US" b="1" dirty="0" smtClean="0"/>
              <a:t>E</a:t>
            </a:r>
            <a:r>
              <a:rPr lang="en-US" dirty="0" smtClean="0"/>
              <a:t>: Sacrifice 3 wellness credits (</a:t>
            </a:r>
            <a:r>
              <a:rPr lang="en-US" strike="dblStrike" dirty="0" smtClean="0">
                <a:sym typeface="Wingdings 3" panose="05040102010807070707" pitchFamily="18" charset="2"/>
              </a:rPr>
              <a:t></a:t>
            </a:r>
            <a:r>
              <a:rPr lang="en-US" dirty="0" smtClean="0">
                <a:sym typeface="Wingdings 3" panose="05040102010807070707" pitchFamily="18" charset="2"/>
              </a:rPr>
              <a:t>) to earn 5 </a:t>
            </a:r>
            <a:r>
              <a:rPr lang="en-US" b="1" dirty="0"/>
              <a:t>$</a:t>
            </a:r>
            <a:r>
              <a:rPr lang="en-US" b="1" dirty="0">
                <a:sym typeface="Wingdings 2" panose="05020102010507070707" pitchFamily="18" charset="2"/>
              </a:rPr>
              <a:t></a:t>
            </a:r>
            <a:r>
              <a:rPr lang="en-US" b="1" dirty="0"/>
              <a:t>s</a:t>
            </a:r>
            <a:r>
              <a:rPr lang="en-US" dirty="0" smtClean="0"/>
              <a:t>.</a:t>
            </a:r>
            <a:endParaRPr lang="en-US" dirty="0"/>
          </a:p>
        </p:txBody>
      </p:sp>
    </p:spTree>
    <p:extLst>
      <p:ext uri="{BB962C8B-B14F-4D97-AF65-F5344CB8AC3E}">
        <p14:creationId xmlns:p14="http://schemas.microsoft.com/office/powerpoint/2010/main" xmlns="" val="41129733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Decision 5: Social Media</a:t>
            </a:r>
            <a:r>
              <a:rPr lang="en-US" dirty="0"/>
              <a:t> </a:t>
            </a:r>
          </a:p>
        </p:txBody>
      </p:sp>
      <p:sp>
        <p:nvSpPr>
          <p:cNvPr id="3" name="Content Placeholder 2"/>
          <p:cNvSpPr>
            <a:spLocks noGrp="1"/>
          </p:cNvSpPr>
          <p:nvPr>
            <p:ph idx="1"/>
          </p:nvPr>
        </p:nvSpPr>
        <p:spPr>
          <a:xfrm>
            <a:off x="628650" y="1357727"/>
            <a:ext cx="7886700" cy="4903303"/>
          </a:xfrm>
        </p:spPr>
        <p:txBody>
          <a:bodyPr>
            <a:normAutofit fontScale="85000" lnSpcReduction="10000"/>
          </a:bodyPr>
          <a:lstStyle/>
          <a:p>
            <a:pPr marL="0" indent="0">
              <a:buNone/>
            </a:pPr>
            <a:r>
              <a:rPr lang="en-US" dirty="0"/>
              <a:t>For a class assignment, you are asked to write a paper about the causes of poverty and crime. You start to pay attention to what the media, politicians, and community leaders are saying about the issue. </a:t>
            </a:r>
          </a:p>
          <a:p>
            <a:pPr marL="0" indent="0">
              <a:buNone/>
            </a:pPr>
            <a:r>
              <a:rPr lang="en-US" b="1" dirty="0"/>
              <a:t>A</a:t>
            </a:r>
            <a:r>
              <a:rPr lang="en-US" dirty="0"/>
              <a:t>: If you are a member of </a:t>
            </a:r>
            <a:r>
              <a:rPr lang="en-US" b="1" dirty="0"/>
              <a:t>Group </a:t>
            </a:r>
            <a:r>
              <a:rPr lang="en-US" b="1" dirty="0" smtClean="0"/>
              <a:t>V</a:t>
            </a:r>
            <a:r>
              <a:rPr lang="en-US" dirty="0" smtClean="0"/>
              <a:t>, </a:t>
            </a:r>
            <a:r>
              <a:rPr lang="en-US" dirty="0"/>
              <a:t>the </a:t>
            </a:r>
            <a:r>
              <a:rPr lang="en-US" dirty="0" smtClean="0"/>
              <a:t>dialogue </a:t>
            </a:r>
            <a:r>
              <a:rPr lang="en-US" dirty="0"/>
              <a:t>is driven </a:t>
            </a:r>
            <a:r>
              <a:rPr lang="en-US" dirty="0" smtClean="0"/>
              <a:t>by </a:t>
            </a:r>
            <a:r>
              <a:rPr lang="en-US" dirty="0"/>
              <a:t>members of your group </a:t>
            </a:r>
            <a:r>
              <a:rPr lang="en-US" dirty="0" smtClean="0"/>
              <a:t>who are talked </a:t>
            </a:r>
            <a:r>
              <a:rPr lang="en-US" dirty="0"/>
              <a:t>about favorably. </a:t>
            </a:r>
            <a:r>
              <a:rPr lang="en-US" b="1" dirty="0"/>
              <a:t>Gain 1 wellness </a:t>
            </a:r>
            <a:r>
              <a:rPr lang="en-US" b="1" dirty="0" smtClean="0"/>
              <a:t>credit</a:t>
            </a:r>
            <a:r>
              <a:rPr lang="en-US" dirty="0" smtClean="0"/>
              <a:t> </a:t>
            </a:r>
            <a:r>
              <a:rPr lang="en-US" dirty="0"/>
              <a:t>(</a:t>
            </a:r>
            <a:r>
              <a:rPr lang="en-US" dirty="0">
                <a:sym typeface="Wingdings 3" panose="05040102010807070707" pitchFamily="18" charset="2"/>
              </a:rPr>
              <a:t></a:t>
            </a:r>
            <a:r>
              <a:rPr lang="en-US" dirty="0" smtClean="0"/>
              <a:t>)</a:t>
            </a:r>
            <a:r>
              <a:rPr lang="en-US" dirty="0"/>
              <a:t>.</a:t>
            </a:r>
          </a:p>
          <a:p>
            <a:pPr marL="0" indent="0">
              <a:buNone/>
            </a:pPr>
            <a:r>
              <a:rPr lang="en-US" b="1" dirty="0"/>
              <a:t>B</a:t>
            </a:r>
            <a:r>
              <a:rPr lang="en-US" dirty="0"/>
              <a:t>: If you are a member of </a:t>
            </a:r>
            <a:r>
              <a:rPr lang="en-US" b="1" dirty="0"/>
              <a:t>Group </a:t>
            </a:r>
            <a:r>
              <a:rPr lang="en-US" b="1" dirty="0" smtClean="0"/>
              <a:t>N or P</a:t>
            </a:r>
            <a:r>
              <a:rPr lang="en-US" dirty="0" smtClean="0"/>
              <a:t>, </a:t>
            </a:r>
            <a:r>
              <a:rPr lang="en-US" dirty="0"/>
              <a:t>you hear members of your group being stereotyped and </a:t>
            </a:r>
            <a:r>
              <a:rPr lang="en-US" dirty="0" smtClean="0"/>
              <a:t>criticized under the guise of “family values”.  </a:t>
            </a:r>
            <a:r>
              <a:rPr lang="en-US" b="1" dirty="0"/>
              <a:t>Lose 2</a:t>
            </a:r>
            <a:r>
              <a:rPr lang="en-US" b="1" dirty="0" smtClean="0"/>
              <a:t> </a:t>
            </a:r>
            <a:r>
              <a:rPr lang="en-US" b="1" dirty="0"/>
              <a:t>wellness </a:t>
            </a:r>
            <a:r>
              <a:rPr lang="en-US" b="1" dirty="0" smtClean="0"/>
              <a:t>credits </a:t>
            </a:r>
            <a:r>
              <a:rPr lang="en-US" dirty="0"/>
              <a:t>(</a:t>
            </a:r>
            <a:r>
              <a:rPr lang="en-US" strike="dblStrike" dirty="0">
                <a:sym typeface="Wingdings 3" panose="05040102010807070707" pitchFamily="18" charset="2"/>
              </a:rPr>
              <a:t></a:t>
            </a:r>
            <a:r>
              <a:rPr lang="en-US" dirty="0" smtClean="0"/>
              <a:t>).</a:t>
            </a:r>
            <a:endParaRPr lang="en-US" dirty="0"/>
          </a:p>
          <a:p>
            <a:pPr marL="0" indent="0">
              <a:buNone/>
            </a:pPr>
            <a:r>
              <a:rPr lang="en-US" b="1" dirty="0"/>
              <a:t>C</a:t>
            </a:r>
            <a:r>
              <a:rPr lang="en-US" dirty="0"/>
              <a:t>: If you are a member of </a:t>
            </a:r>
            <a:r>
              <a:rPr lang="en-US" b="1" dirty="0"/>
              <a:t>Group </a:t>
            </a:r>
            <a:r>
              <a:rPr lang="en-US" b="1" dirty="0" smtClean="0"/>
              <a:t>Q or S</a:t>
            </a:r>
            <a:r>
              <a:rPr lang="en-US" dirty="0" smtClean="0"/>
              <a:t> politicians </a:t>
            </a:r>
            <a:r>
              <a:rPr lang="en-US" dirty="0"/>
              <a:t>suggest that members of your group are lazy and living off the social system. </a:t>
            </a:r>
            <a:r>
              <a:rPr lang="en-US" b="1" dirty="0"/>
              <a:t>Lose 2 wellness credits </a:t>
            </a:r>
            <a:r>
              <a:rPr lang="en-US" dirty="0"/>
              <a:t>(</a:t>
            </a:r>
            <a:r>
              <a:rPr lang="en-US" strike="dblStrike" dirty="0">
                <a:sym typeface="Wingdings 3" panose="05040102010807070707" pitchFamily="18" charset="2"/>
              </a:rPr>
              <a:t></a:t>
            </a:r>
            <a:r>
              <a:rPr lang="en-US" dirty="0" smtClean="0"/>
              <a:t>).</a:t>
            </a:r>
            <a:endParaRPr lang="en-US" dirty="0"/>
          </a:p>
          <a:p>
            <a:pPr marL="0" indent="0">
              <a:buNone/>
            </a:pPr>
            <a:r>
              <a:rPr lang="en-US" b="1" dirty="0"/>
              <a:t>D</a:t>
            </a:r>
            <a:r>
              <a:rPr lang="en-US" dirty="0"/>
              <a:t>: If </a:t>
            </a:r>
            <a:r>
              <a:rPr lang="en-US" dirty="0" smtClean="0"/>
              <a:t>both </a:t>
            </a:r>
            <a:r>
              <a:rPr lang="en-US" dirty="0"/>
              <a:t>options B </a:t>
            </a:r>
            <a:r>
              <a:rPr lang="en-US" u="sng" dirty="0"/>
              <a:t>and</a:t>
            </a:r>
            <a:r>
              <a:rPr lang="en-US" dirty="0"/>
              <a:t> C apply to </a:t>
            </a:r>
            <a:r>
              <a:rPr lang="en-US" dirty="0" smtClean="0"/>
              <a:t>you (that is you are a member of Group N or P </a:t>
            </a:r>
            <a:r>
              <a:rPr lang="en-US" i="1" dirty="0" smtClean="0"/>
              <a:t>and</a:t>
            </a:r>
            <a:r>
              <a:rPr lang="en-US" dirty="0" smtClean="0"/>
              <a:t> a member of Group Q or S), </a:t>
            </a:r>
            <a:r>
              <a:rPr lang="en-US" b="1" dirty="0"/>
              <a:t>lose </a:t>
            </a:r>
            <a:r>
              <a:rPr lang="en-US" b="1" dirty="0" smtClean="0"/>
              <a:t>3 wellness credits </a:t>
            </a:r>
            <a:r>
              <a:rPr lang="en-US" dirty="0"/>
              <a:t>(</a:t>
            </a:r>
            <a:r>
              <a:rPr lang="en-US" strike="dblStrike" dirty="0" smtClean="0">
                <a:sym typeface="Wingdings 3" panose="05040102010807070707" pitchFamily="18" charset="2"/>
              </a:rPr>
              <a:t></a:t>
            </a:r>
            <a:r>
              <a:rPr lang="en-US" dirty="0" smtClean="0"/>
              <a:t>).</a:t>
            </a:r>
            <a:endParaRPr lang="en-US" dirty="0"/>
          </a:p>
          <a:p>
            <a:pPr marL="0" indent="0">
              <a:buNone/>
            </a:pPr>
            <a:r>
              <a:rPr lang="en-US" b="1" dirty="0" smtClean="0"/>
              <a:t>E</a:t>
            </a:r>
            <a:r>
              <a:rPr lang="en-US" dirty="0"/>
              <a:t>: Buffer any </a:t>
            </a:r>
            <a:r>
              <a:rPr lang="en-US" dirty="0" smtClean="0"/>
              <a:t>wellness losses </a:t>
            </a:r>
            <a:r>
              <a:rPr lang="en-US" dirty="0"/>
              <a:t>by </a:t>
            </a:r>
            <a:r>
              <a:rPr lang="en-US" b="1" dirty="0"/>
              <a:t>using </a:t>
            </a:r>
            <a:r>
              <a:rPr lang="en-US" b="1" dirty="0" smtClean="0"/>
              <a:t>one bonus card </a:t>
            </a:r>
            <a:r>
              <a:rPr lang="en-US" b="1" dirty="0"/>
              <a:t>(</a:t>
            </a:r>
            <a:r>
              <a:rPr lang="en-US" b="1" dirty="0" smtClean="0">
                <a:sym typeface="Wingdings 2" panose="05020102010507070707" pitchFamily="18" charset="2"/>
              </a:rPr>
              <a:t></a:t>
            </a:r>
            <a:r>
              <a:rPr lang="en-US" b="1" dirty="0" smtClean="0"/>
              <a:t>).</a:t>
            </a:r>
            <a:endParaRPr lang="en-US" dirty="0"/>
          </a:p>
        </p:txBody>
      </p:sp>
      <p:pic>
        <p:nvPicPr>
          <p:cNvPr id="4" name="Picture 3"/>
          <p:cNvPicPr>
            <a:picLocks noChangeAspect="1"/>
          </p:cNvPicPr>
          <p:nvPr/>
        </p:nvPicPr>
        <p:blipFill>
          <a:blip r:embed="rId3" cstate="print"/>
          <a:stretch>
            <a:fillRect/>
          </a:stretch>
        </p:blipFill>
        <p:spPr>
          <a:xfrm>
            <a:off x="5815012" y="365126"/>
            <a:ext cx="3000375" cy="581025"/>
          </a:xfrm>
          <a:prstGeom prst="rect">
            <a:avLst/>
          </a:prstGeom>
        </p:spPr>
      </p:pic>
    </p:spTree>
    <p:extLst>
      <p:ext uri="{BB962C8B-B14F-4D97-AF65-F5344CB8AC3E}">
        <p14:creationId xmlns:p14="http://schemas.microsoft.com/office/powerpoint/2010/main" xmlns="" val="14989754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5172075" cy="615535"/>
          </a:xfrm>
        </p:spPr>
        <p:txBody>
          <a:bodyPr>
            <a:normAutofit fontScale="90000"/>
          </a:bodyPr>
          <a:lstStyle/>
          <a:p>
            <a:r>
              <a:rPr lang="en-US" b="1" dirty="0"/>
              <a:t>Decision 6: College Prep</a:t>
            </a:r>
            <a:endParaRPr lang="en-US" dirty="0"/>
          </a:p>
        </p:txBody>
      </p:sp>
      <p:sp>
        <p:nvSpPr>
          <p:cNvPr id="3" name="Content Placeholder 2"/>
          <p:cNvSpPr>
            <a:spLocks noGrp="1"/>
          </p:cNvSpPr>
          <p:nvPr>
            <p:ph idx="1"/>
          </p:nvPr>
        </p:nvSpPr>
        <p:spPr>
          <a:xfrm>
            <a:off x="628650" y="1457740"/>
            <a:ext cx="7886700" cy="753198"/>
          </a:xfrm>
        </p:spPr>
        <p:txBody>
          <a:bodyPr>
            <a:normAutofit/>
          </a:bodyPr>
          <a:lstStyle/>
          <a:p>
            <a:pPr marL="0" indent="0">
              <a:buNone/>
            </a:pPr>
            <a:r>
              <a:rPr lang="en-US" sz="2000" dirty="0"/>
              <a:t>Get into </a:t>
            </a:r>
            <a:r>
              <a:rPr lang="en-US" sz="2000" dirty="0" smtClean="0"/>
              <a:t>university preparatory classes </a:t>
            </a:r>
            <a:r>
              <a:rPr lang="en-US" sz="2000" dirty="0"/>
              <a:t>and </a:t>
            </a:r>
            <a:r>
              <a:rPr lang="en-US" sz="2000" b="1" dirty="0"/>
              <a:t>gain three </a:t>
            </a:r>
            <a:r>
              <a:rPr lang="en-US" sz="2000" b="1" dirty="0" smtClean="0"/>
              <a:t>experience credits </a:t>
            </a:r>
            <a:r>
              <a:rPr lang="en-US" sz="2000" dirty="0"/>
              <a:t>(</a:t>
            </a:r>
            <a:r>
              <a:rPr lang="en-US" sz="2000" dirty="0">
                <a:sym typeface="Wingdings 2" panose="05020102010507070707" pitchFamily="18" charset="2"/>
              </a:rPr>
              <a:t></a:t>
            </a:r>
            <a:r>
              <a:rPr lang="en-US" sz="2000" dirty="0" smtClean="0"/>
              <a:t>). Your choices and eligibility depend on your social group:</a:t>
            </a:r>
            <a:endParaRPr lang="en-US" sz="2000" dirty="0"/>
          </a:p>
        </p:txBody>
      </p:sp>
      <p:pic>
        <p:nvPicPr>
          <p:cNvPr id="4" name="Picture 3"/>
          <p:cNvPicPr>
            <a:picLocks noChangeAspect="1"/>
          </p:cNvPicPr>
          <p:nvPr/>
        </p:nvPicPr>
        <p:blipFill>
          <a:blip r:embed="rId3" cstate="print"/>
          <a:stretch>
            <a:fillRect/>
          </a:stretch>
        </p:blipFill>
        <p:spPr>
          <a:xfrm>
            <a:off x="6877050" y="347663"/>
            <a:ext cx="1638300" cy="581025"/>
          </a:xfrm>
          <a:prstGeom prst="rect">
            <a:avLst/>
          </a:prstGeom>
        </p:spPr>
      </p:pic>
      <p:sp>
        <p:nvSpPr>
          <p:cNvPr id="6" name="Rectangle 5"/>
          <p:cNvSpPr/>
          <p:nvPr/>
        </p:nvSpPr>
        <p:spPr>
          <a:xfrm>
            <a:off x="536527" y="5717417"/>
            <a:ext cx="8343901" cy="338554"/>
          </a:xfrm>
          <a:prstGeom prst="rect">
            <a:avLst/>
          </a:prstGeom>
        </p:spPr>
        <p:txBody>
          <a:bodyPr wrap="square">
            <a:spAutoFit/>
          </a:bodyPr>
          <a:lstStyle/>
          <a:p>
            <a:r>
              <a:rPr lang="en-US" sz="1600" b="1" dirty="0" smtClean="0">
                <a:latin typeface="Times New Roman" pitchFamily="18" charset="0"/>
                <a:cs typeface="Times New Roman" pitchFamily="18" charset="0"/>
              </a:rPr>
              <a:t>#Use </a:t>
            </a:r>
            <a:r>
              <a:rPr lang="en-US" sz="1600" b="1" dirty="0">
                <a:latin typeface="Times New Roman" pitchFamily="18" charset="0"/>
                <a:cs typeface="Times New Roman" pitchFamily="18" charset="0"/>
              </a:rPr>
              <a:t>a </a:t>
            </a:r>
            <a:r>
              <a:rPr lang="en-US" sz="1600" b="1" dirty="0" smtClean="0">
                <a:latin typeface="Times New Roman" pitchFamily="18" charset="0"/>
                <a:cs typeface="Times New Roman" pitchFamily="18" charset="0"/>
              </a:rPr>
              <a:t>credit card</a:t>
            </a:r>
            <a:r>
              <a:rPr lang="en-US" sz="1600" dirty="0" smtClean="0">
                <a:latin typeface="Times New Roman" pitchFamily="18" charset="0"/>
                <a:cs typeface="Times New Roman" pitchFamily="18" charset="0"/>
              </a:rPr>
              <a:t>:   Borrow $1-9 + </a:t>
            </a:r>
            <a:r>
              <a:rPr lang="en-US" sz="1600" b="1" dirty="0" smtClean="0">
                <a:latin typeface="Times New Roman" pitchFamily="18" charset="0"/>
                <a:cs typeface="Times New Roman" pitchFamily="18" charset="0"/>
              </a:rPr>
              <a:t>2</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a:t>
            </a:r>
            <a:r>
              <a:rPr lang="en-US" sz="1600" dirty="0">
                <a:latin typeface="Times New Roman" pitchFamily="18" charset="0"/>
                <a:cs typeface="Times New Roman" pitchFamily="18" charset="0"/>
                <a:sym typeface="Wingdings 2"/>
              </a:rPr>
              <a:t> </a:t>
            </a:r>
            <a:r>
              <a:rPr lang="en-US" sz="1600" dirty="0" smtClean="0">
                <a:latin typeface="Times New Roman" pitchFamily="18" charset="0"/>
                <a:cs typeface="Times New Roman" pitchFamily="18" charset="0"/>
              </a:rPr>
              <a:t>interest;   Borrow $10-16 + </a:t>
            </a:r>
            <a:r>
              <a:rPr lang="en-US" sz="1600" b="1" dirty="0" smtClean="0">
                <a:latin typeface="Times New Roman" pitchFamily="18" charset="0"/>
                <a:cs typeface="Times New Roman" pitchFamily="18" charset="0"/>
              </a:rPr>
              <a:t>4</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a:t>
            </a:r>
            <a:r>
              <a:rPr lang="en-US" sz="1600" dirty="0">
                <a:latin typeface="Times New Roman" pitchFamily="18" charset="0"/>
                <a:cs typeface="Times New Roman" pitchFamily="18" charset="0"/>
                <a:sym typeface="Wingdings 2"/>
              </a:rPr>
              <a:t> </a:t>
            </a:r>
            <a:r>
              <a:rPr lang="en-US" sz="1600" dirty="0" smtClean="0">
                <a:latin typeface="Times New Roman" pitchFamily="18" charset="0"/>
                <a:cs typeface="Times New Roman" pitchFamily="18" charset="0"/>
                <a:sym typeface="Wingdings 2"/>
              </a:rPr>
              <a:t>interest</a:t>
            </a:r>
            <a:endParaRPr lang="en-US" sz="1600" dirty="0">
              <a:latin typeface="Times New Roman" pitchFamily="18" charset="0"/>
              <a:cs typeface="Times New Roman"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xmlns="" val="122335302"/>
              </p:ext>
            </p:extLst>
          </p:nvPr>
        </p:nvGraphicFramePr>
        <p:xfrm>
          <a:off x="696036" y="2379639"/>
          <a:ext cx="7674591" cy="2900680"/>
        </p:xfrm>
        <a:graphic>
          <a:graphicData uri="http://schemas.openxmlformats.org/drawingml/2006/table">
            <a:tbl>
              <a:tblPr firstRow="1" bandRow="1">
                <a:tableStyleId>{5C22544A-7EE6-4342-B048-85BDC9FD1C3A}</a:tableStyleId>
              </a:tblPr>
              <a:tblGrid>
                <a:gridCol w="2402006"/>
                <a:gridCol w="2714388"/>
                <a:gridCol w="2558197"/>
              </a:tblGrid>
              <a:tr h="370840">
                <a:tc>
                  <a:txBody>
                    <a:bodyPr/>
                    <a:lstStyle/>
                    <a:p>
                      <a:r>
                        <a:rPr lang="en-US" sz="1600" dirty="0" smtClean="0">
                          <a:solidFill>
                            <a:schemeClr val="tx1"/>
                          </a:solidFill>
                          <a:latin typeface="Times New Roman" pitchFamily="18" charset="0"/>
                          <a:cs typeface="Times New Roman" pitchFamily="18" charset="0"/>
                        </a:rPr>
                        <a:t>Group V or W</a:t>
                      </a:r>
                      <a:r>
                        <a:rPr lang="en-US" sz="1600" baseline="0" dirty="0" smtClean="0">
                          <a:solidFill>
                            <a:schemeClr val="tx1"/>
                          </a:solidFill>
                          <a:latin typeface="Times New Roman" pitchFamily="18" charset="0"/>
                          <a:cs typeface="Times New Roman" pitchFamily="18" charset="0"/>
                        </a:rPr>
                        <a:t>:</a:t>
                      </a:r>
                      <a:endParaRPr lang="en-US" sz="16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smtClean="0">
                          <a:solidFill>
                            <a:schemeClr val="tx1"/>
                          </a:solidFill>
                          <a:latin typeface="Times New Roman" pitchFamily="18" charset="0"/>
                          <a:cs typeface="Times New Roman" pitchFamily="18" charset="0"/>
                        </a:rPr>
                        <a:t>Group S:</a:t>
                      </a:r>
                      <a:endParaRPr lang="en-US" sz="16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smtClean="0">
                          <a:solidFill>
                            <a:schemeClr val="tx1"/>
                          </a:solidFill>
                          <a:latin typeface="Times New Roman" pitchFamily="18" charset="0"/>
                          <a:cs typeface="Times New Roman" pitchFamily="18" charset="0"/>
                        </a:rPr>
                        <a:t>All other groups:</a:t>
                      </a:r>
                      <a:endParaRPr lang="en-US" sz="16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latin typeface="Times New Roman" pitchFamily="18" charset="0"/>
                          <a:cs typeface="Times New Roman" pitchFamily="18" charset="0"/>
                        </a:rPr>
                        <a:t>A. </a:t>
                      </a:r>
                      <a:r>
                        <a:rPr lang="en-US" sz="1600" dirty="0" smtClean="0"/>
                        <a:t>You attend School A or School B.</a:t>
                      </a:r>
                    </a:p>
                    <a:p>
                      <a:r>
                        <a:rPr lang="en-US" sz="1600" dirty="0" smtClean="0">
                          <a:solidFill>
                            <a:schemeClr val="tx1"/>
                          </a:solidFill>
                          <a:latin typeface="Times New Roman" pitchFamily="18" charset="0"/>
                          <a:cs typeface="Times New Roman" pitchFamily="18" charset="0"/>
                        </a:rPr>
                        <a:t>B. </a:t>
                      </a:r>
                      <a:r>
                        <a:rPr lang="en-US" sz="1600" dirty="0" smtClean="0"/>
                        <a:t>You have 2+ existing experience credits (</a:t>
                      </a:r>
                      <a:r>
                        <a:rPr lang="en-US" sz="1600" dirty="0" smtClean="0">
                          <a:sym typeface="Wingdings 2" panose="05020102010507070707" pitchFamily="18" charset="2"/>
                        </a:rPr>
                        <a:t></a:t>
                      </a:r>
                      <a:r>
                        <a:rPr lang="en-US" sz="1600" dirty="0" smtClean="0"/>
                        <a:t>)</a:t>
                      </a:r>
                    </a:p>
                    <a:p>
                      <a:r>
                        <a:rPr lang="en-US" sz="1600" dirty="0" smtClean="0">
                          <a:solidFill>
                            <a:schemeClr val="tx1"/>
                          </a:solidFill>
                          <a:latin typeface="Times New Roman" pitchFamily="18" charset="0"/>
                          <a:cs typeface="Times New Roman" pitchFamily="18" charset="0"/>
                        </a:rPr>
                        <a:t>C. </a:t>
                      </a:r>
                      <a:r>
                        <a:rPr lang="en-US" sz="1600" dirty="0" smtClean="0"/>
                        <a:t>You use 1 bonus (</a:t>
                      </a:r>
                      <a:r>
                        <a:rPr lang="en-US" sz="1600" dirty="0" smtClean="0">
                          <a:sym typeface="Wingdings 2" panose="05020102010507070707" pitchFamily="18" charset="2"/>
                        </a:rPr>
                        <a:t></a:t>
                      </a:r>
                      <a:r>
                        <a:rPr lang="en-US" sz="1600" dirty="0" smtClean="0"/>
                        <a:t>) to convince your counselor.</a:t>
                      </a:r>
                    </a:p>
                    <a:p>
                      <a:r>
                        <a:rPr lang="en-US" sz="1600" dirty="0" smtClean="0"/>
                        <a:t>D. You spend 5 $</a:t>
                      </a:r>
                      <a:r>
                        <a:rPr lang="en-US" sz="1600" dirty="0" smtClean="0">
                          <a:sym typeface="Wingdings" panose="05000000000000000000" pitchFamily="2" charset="2"/>
                        </a:rPr>
                        <a:t></a:t>
                      </a:r>
                      <a:r>
                        <a:rPr lang="en-US" sz="1600" dirty="0" smtClean="0"/>
                        <a:t>s on a tutor and prep courses#. </a:t>
                      </a:r>
                    </a:p>
                    <a:p>
                      <a:r>
                        <a:rPr lang="en-US" sz="1600" dirty="0" smtClean="0">
                          <a:solidFill>
                            <a:schemeClr val="tx1"/>
                          </a:solidFill>
                          <a:latin typeface="Times New Roman" pitchFamily="18" charset="0"/>
                          <a:cs typeface="Times New Roman" pitchFamily="18" charset="0"/>
                        </a:rPr>
                        <a:t>E. </a:t>
                      </a:r>
                      <a:r>
                        <a:rPr lang="en-US" sz="1600" dirty="0" smtClean="0"/>
                        <a:t>None of the above. Gain 0 credits.</a:t>
                      </a:r>
                      <a:endParaRPr lang="en-US" sz="16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latin typeface="Times New Roman" pitchFamily="18" charset="0"/>
                          <a:cs typeface="Times New Roman" pitchFamily="18" charset="0"/>
                        </a:rPr>
                        <a:t>A. </a:t>
                      </a:r>
                      <a:r>
                        <a:rPr lang="en-US" sz="1600" dirty="0" smtClean="0"/>
                        <a:t>You attend School A or School B.</a:t>
                      </a:r>
                    </a:p>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latin typeface="Times New Roman" pitchFamily="18" charset="0"/>
                          <a:cs typeface="Times New Roman" pitchFamily="18" charset="0"/>
                        </a:rPr>
                        <a:t>B. </a:t>
                      </a:r>
                      <a:r>
                        <a:rPr lang="en-US" sz="1600" dirty="0" smtClean="0"/>
                        <a:t>You </a:t>
                      </a:r>
                      <a:r>
                        <a:rPr lang="en-US" sz="1600" dirty="0" smtClean="0"/>
                        <a:t>have 4+ existing experience credits </a:t>
                      </a:r>
                      <a:r>
                        <a:rPr lang="en-US" sz="1400" dirty="0" smtClean="0"/>
                        <a:t>(</a:t>
                      </a:r>
                      <a:r>
                        <a:rPr lang="en-US" sz="1400" dirty="0" smtClean="0">
                          <a:sym typeface="Wingdings 2" panose="05020102010507070707" pitchFamily="18" charset="2"/>
                        </a:rPr>
                        <a:t></a:t>
                      </a:r>
                      <a:r>
                        <a:rPr lang="en-US" sz="1400" dirty="0" smtClean="0"/>
                        <a:t>)</a:t>
                      </a:r>
                      <a:endParaRPr lang="en-US" sz="1400" dirty="0" smtClean="0">
                        <a:solidFill>
                          <a:schemeClr val="tx1"/>
                        </a:solidFill>
                        <a:latin typeface="Times New Roman" pitchFamily="18" charset="0"/>
                        <a:cs typeface="Times New Roman" pitchFamily="18" charset="0"/>
                      </a:endParaRPr>
                    </a:p>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latin typeface="Times New Roman" pitchFamily="18" charset="0"/>
                          <a:cs typeface="Times New Roman" pitchFamily="18" charset="0"/>
                        </a:rPr>
                        <a:t>C. </a:t>
                      </a:r>
                      <a:r>
                        <a:rPr lang="en-US" sz="1600" dirty="0" smtClean="0"/>
                        <a:t>You use 3 bonuses (</a:t>
                      </a:r>
                      <a:r>
                        <a:rPr lang="en-US" sz="1600" dirty="0" smtClean="0">
                          <a:sym typeface="Wingdings 2" panose="05020102010507070707" pitchFamily="18" charset="2"/>
                        </a:rPr>
                        <a:t></a:t>
                      </a:r>
                      <a:r>
                        <a:rPr lang="en-US" sz="1600" dirty="0" smtClean="0"/>
                        <a:t>) to convince your counselor.</a:t>
                      </a:r>
                      <a:endParaRPr lang="en-US" sz="1600" dirty="0" smtClean="0">
                        <a:solidFill>
                          <a:schemeClr val="tx1"/>
                        </a:solidFill>
                        <a:latin typeface="Times New Roman" pitchFamily="18" charset="0"/>
                        <a:cs typeface="Times New Roman" pitchFamily="18" charset="0"/>
                      </a:endParaRPr>
                    </a:p>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latin typeface="Times New Roman" pitchFamily="18" charset="0"/>
                          <a:cs typeface="Times New Roman" pitchFamily="18" charset="0"/>
                        </a:rPr>
                        <a:t>D. </a:t>
                      </a:r>
                      <a:r>
                        <a:rPr lang="en-US" sz="1600" dirty="0" smtClean="0"/>
                        <a:t>You spend 15 $</a:t>
                      </a:r>
                      <a:r>
                        <a:rPr lang="en-US" sz="1600" dirty="0" smtClean="0">
                          <a:sym typeface="Wingdings" panose="05000000000000000000" pitchFamily="2" charset="2"/>
                        </a:rPr>
                        <a:t></a:t>
                      </a:r>
                      <a:r>
                        <a:rPr lang="en-US" sz="1600" dirty="0" smtClean="0"/>
                        <a:t>s on a tutor and prep courses#. </a:t>
                      </a:r>
                    </a:p>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smtClean="0"/>
                        <a:t>E. None of the above. Gain 0 credits. </a:t>
                      </a:r>
                      <a:endParaRPr lang="en-US" sz="1600" dirty="0" smtClean="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latin typeface="Times New Roman" pitchFamily="18" charset="0"/>
                          <a:cs typeface="Times New Roman" pitchFamily="18" charset="0"/>
                        </a:rPr>
                        <a:t>A. </a:t>
                      </a:r>
                      <a:r>
                        <a:rPr lang="en-US" sz="1600" dirty="0" smtClean="0"/>
                        <a:t>You attend School A or School B.</a:t>
                      </a:r>
                    </a:p>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latin typeface="Times New Roman" pitchFamily="18" charset="0"/>
                          <a:cs typeface="Times New Roman" pitchFamily="18" charset="0"/>
                        </a:rPr>
                        <a:t>B. </a:t>
                      </a:r>
                      <a:r>
                        <a:rPr lang="en-US" sz="1600" dirty="0" smtClean="0"/>
                        <a:t>You have 3+ existing experience credits (</a:t>
                      </a:r>
                      <a:r>
                        <a:rPr lang="en-US" sz="1600" dirty="0" smtClean="0">
                          <a:sym typeface="Wingdings 2" panose="05020102010507070707" pitchFamily="18" charset="2"/>
                        </a:rPr>
                        <a:t></a:t>
                      </a:r>
                      <a:r>
                        <a:rPr lang="en-US" sz="1600" dirty="0" smtClean="0"/>
                        <a:t>)</a:t>
                      </a:r>
                    </a:p>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latin typeface="Times New Roman" pitchFamily="18" charset="0"/>
                          <a:cs typeface="Times New Roman" pitchFamily="18" charset="0"/>
                        </a:rPr>
                        <a:t>C. </a:t>
                      </a:r>
                      <a:r>
                        <a:rPr lang="en-US" sz="1600" dirty="0" smtClean="0"/>
                        <a:t>You use 2 bonuses (</a:t>
                      </a:r>
                      <a:r>
                        <a:rPr lang="en-US" sz="1600" dirty="0" smtClean="0">
                          <a:sym typeface="Wingdings 2" panose="05020102010507070707" pitchFamily="18" charset="2"/>
                        </a:rPr>
                        <a:t></a:t>
                      </a:r>
                      <a:r>
                        <a:rPr lang="en-US" sz="1600" dirty="0" smtClean="0"/>
                        <a:t>) to convince your counselor.</a:t>
                      </a:r>
                      <a:endParaRPr lang="en-US" sz="1600" dirty="0" smtClean="0">
                        <a:solidFill>
                          <a:schemeClr val="tx1"/>
                        </a:solidFill>
                        <a:latin typeface="Times New Roman" pitchFamily="18" charset="0"/>
                        <a:cs typeface="Times New Roman" pitchFamily="18" charset="0"/>
                      </a:endParaRPr>
                    </a:p>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latin typeface="Times New Roman" pitchFamily="18" charset="0"/>
                          <a:cs typeface="Times New Roman" pitchFamily="18" charset="0"/>
                        </a:rPr>
                        <a:t>D. </a:t>
                      </a:r>
                      <a:r>
                        <a:rPr lang="en-US" sz="1600" dirty="0" smtClean="0"/>
                        <a:t>You spend 10 $</a:t>
                      </a:r>
                      <a:r>
                        <a:rPr lang="en-US" sz="1600" dirty="0" smtClean="0">
                          <a:sym typeface="Wingdings" panose="05000000000000000000" pitchFamily="2" charset="2"/>
                        </a:rPr>
                        <a:t></a:t>
                      </a:r>
                      <a:r>
                        <a:rPr lang="en-US" sz="1600" dirty="0" smtClean="0"/>
                        <a:t>s on a tutor and prep courses#. </a:t>
                      </a:r>
                    </a:p>
                    <a:p>
                      <a:pPr marL="0" marR="0" indent="0" algn="l" defTabSz="6858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latin typeface="Times New Roman" pitchFamily="18" charset="0"/>
                          <a:cs typeface="Times New Roman" pitchFamily="18" charset="0"/>
                        </a:rPr>
                        <a:t>E. E. </a:t>
                      </a:r>
                      <a:r>
                        <a:rPr lang="en-US" sz="1600" dirty="0" smtClean="0"/>
                        <a:t>None of the above. Gain 0 credits.</a:t>
                      </a:r>
                      <a:endParaRPr lang="en-US" sz="1600" dirty="0" smtClean="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xmlns="" val="29432017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C’est</a:t>
            </a:r>
            <a:r>
              <a:rPr lang="en-US" dirty="0" smtClean="0"/>
              <a:t> La Vie! A Game of Social Life</a:t>
            </a:r>
            <a:endParaRPr lang="en-US" dirty="0"/>
          </a:p>
        </p:txBody>
      </p:sp>
      <p:sp>
        <p:nvSpPr>
          <p:cNvPr id="3" name="Content Placeholder 2"/>
          <p:cNvSpPr>
            <a:spLocks noGrp="1"/>
          </p:cNvSpPr>
          <p:nvPr>
            <p:ph idx="1"/>
          </p:nvPr>
        </p:nvSpPr>
        <p:spPr>
          <a:xfrm>
            <a:off x="685800" y="1366522"/>
            <a:ext cx="7886700" cy="1881645"/>
          </a:xfrm>
        </p:spPr>
        <p:txBody>
          <a:bodyPr>
            <a:normAutofit/>
          </a:bodyPr>
          <a:lstStyle/>
          <a:p>
            <a:r>
              <a:rPr lang="en-US" dirty="0" smtClean="0"/>
              <a:t>Part 1: Character profiles</a:t>
            </a:r>
          </a:p>
          <a:p>
            <a:r>
              <a:rPr lang="en-US" dirty="0" smtClean="0"/>
              <a:t>Part 2: Strategy game</a:t>
            </a:r>
          </a:p>
          <a:p>
            <a:r>
              <a:rPr lang="en-US" dirty="0" smtClean="0"/>
              <a:t>Part 3: Reflect, Discuss, Debrief</a:t>
            </a:r>
            <a:endParaRPr lang="en-US" dirty="0"/>
          </a:p>
        </p:txBody>
      </p:sp>
      <p:sp>
        <p:nvSpPr>
          <p:cNvPr id="6" name="5-Point Star 5"/>
          <p:cNvSpPr/>
          <p:nvPr/>
        </p:nvSpPr>
        <p:spPr>
          <a:xfrm>
            <a:off x="4395747" y="3844746"/>
            <a:ext cx="568530" cy="612035"/>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descr="File:AAA SVG Chessboard and chess pieces 06.sv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732448" y="3679367"/>
            <a:ext cx="1536699" cy="1536699"/>
          </a:xfrm>
          <a:prstGeom prst="rect">
            <a:avLst/>
          </a:prstGeom>
          <a:noFill/>
          <a:extLst>
            <a:ext uri="{909E8E84-426E-40DD-AFC4-6F175D3DCCD1}">
              <a14:hiddenFill xmlns:a14="http://schemas.microsoft.com/office/drawing/2010/main" xmlns="">
                <a:solidFill>
                  <a:srgbClr val="FFFFFF"/>
                </a:solidFill>
              </a14:hiddenFill>
            </a:ext>
          </a:extLst>
        </p:spPr>
      </p:pic>
      <p:cxnSp>
        <p:nvCxnSpPr>
          <p:cNvPr id="8" name="Straight Connector 7"/>
          <p:cNvCxnSpPr/>
          <p:nvPr/>
        </p:nvCxnSpPr>
        <p:spPr>
          <a:xfrm>
            <a:off x="925372" y="5608139"/>
            <a:ext cx="734377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938303" y="5652074"/>
            <a:ext cx="1571264"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Pure Strategy</a:t>
            </a:r>
            <a:endParaRPr lang="en-US" sz="2000" dirty="0">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7500796" y="5350963"/>
            <a:ext cx="1" cy="27253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380986" y="5335604"/>
            <a:ext cx="1" cy="27253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53932" y="5665260"/>
            <a:ext cx="1487908"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Pure Chance</a:t>
            </a:r>
            <a:endParaRPr lang="en-US" sz="2000" dirty="0">
              <a:latin typeface="Times New Roman" panose="02020603050405020304" pitchFamily="18" charset="0"/>
              <a:cs typeface="Times New Roman" panose="02020603050405020304" pitchFamily="18" charset="0"/>
            </a:endParaRPr>
          </a:p>
        </p:txBody>
      </p:sp>
      <p:graphicFrame>
        <p:nvGraphicFramePr>
          <p:cNvPr id="13" name="Object 12"/>
          <p:cNvGraphicFramePr>
            <a:graphicFrameLocks noChangeAspect="1"/>
          </p:cNvGraphicFramePr>
          <p:nvPr>
            <p:extLst>
              <p:ext uri="{D42A27DB-BD31-4B8C-83A1-F6EECF244321}">
                <p14:modId xmlns:p14="http://schemas.microsoft.com/office/powerpoint/2010/main" xmlns="" val="1634536622"/>
              </p:ext>
            </p:extLst>
          </p:nvPr>
        </p:nvGraphicFramePr>
        <p:xfrm>
          <a:off x="719766" y="3793597"/>
          <a:ext cx="1853328" cy="1432117"/>
        </p:xfrm>
        <a:graphic>
          <a:graphicData uri="http://schemas.openxmlformats.org/presentationml/2006/ole">
            <p:oleObj spid="_x0000_s3170" name="Bitmap Image" r:id="rId5" imgW="6076800" imgH="4695840" progId="PBrush">
              <p:embed/>
            </p:oleObj>
          </a:graphicData>
        </a:graphic>
      </p:graphicFrame>
      <p:sp>
        <p:nvSpPr>
          <p:cNvPr id="14" name="TextBox 13"/>
          <p:cNvSpPr txBox="1"/>
          <p:nvPr/>
        </p:nvSpPr>
        <p:spPr>
          <a:xfrm>
            <a:off x="3297785" y="4509655"/>
            <a:ext cx="2828235" cy="707886"/>
          </a:xfrm>
          <a:prstGeom prst="rect">
            <a:avLst/>
          </a:prstGeom>
          <a:noFill/>
        </p:spPr>
        <p:txBody>
          <a:bodyPr wrap="square" rtlCol="0">
            <a:spAutoFit/>
          </a:bodyPr>
          <a:lstStyle/>
          <a:p>
            <a:pPr algn="ctr"/>
            <a:r>
              <a:rPr lang="en-US" sz="2000" b="1" dirty="0" err="1">
                <a:solidFill>
                  <a:srgbClr val="0070C0"/>
                </a:solidFill>
                <a:latin typeface="Times New Roman" panose="02020603050405020304" pitchFamily="18" charset="0"/>
                <a:cs typeface="Times New Roman" panose="02020603050405020304" pitchFamily="18" charset="0"/>
              </a:rPr>
              <a:t>C’est</a:t>
            </a:r>
            <a:r>
              <a:rPr lang="en-US" sz="2000" b="1" dirty="0">
                <a:solidFill>
                  <a:srgbClr val="0070C0"/>
                </a:solidFill>
                <a:latin typeface="Times New Roman" panose="02020603050405020304" pitchFamily="18" charset="0"/>
                <a:cs typeface="Times New Roman" panose="02020603050405020304" pitchFamily="18" charset="0"/>
              </a:rPr>
              <a:t> La Vie! </a:t>
            </a:r>
            <a:endParaRPr lang="en-US" sz="2000" b="1" dirty="0" smtClean="0">
              <a:solidFill>
                <a:srgbClr val="0070C0"/>
              </a:solidFill>
              <a:latin typeface="Times New Roman" panose="02020603050405020304" pitchFamily="18" charset="0"/>
              <a:cs typeface="Times New Roman" panose="02020603050405020304" pitchFamily="18" charset="0"/>
            </a:endParaRPr>
          </a:p>
          <a:p>
            <a:pPr algn="ctr"/>
            <a:r>
              <a:rPr lang="en-US" sz="2000" b="1" dirty="0" smtClean="0">
                <a:solidFill>
                  <a:srgbClr val="0070C0"/>
                </a:solidFill>
                <a:latin typeface="Times New Roman" panose="02020603050405020304" pitchFamily="18" charset="0"/>
                <a:cs typeface="Times New Roman" panose="02020603050405020304" pitchFamily="18" charset="0"/>
              </a:rPr>
              <a:t>The </a:t>
            </a:r>
            <a:r>
              <a:rPr lang="en-US" sz="2000" b="1" dirty="0">
                <a:solidFill>
                  <a:srgbClr val="0070C0"/>
                </a:solidFill>
                <a:latin typeface="Times New Roman" panose="02020603050405020304" pitchFamily="18" charset="0"/>
                <a:cs typeface="Times New Roman" panose="02020603050405020304" pitchFamily="18" charset="0"/>
              </a:rPr>
              <a:t>Game of Social Life</a:t>
            </a:r>
          </a:p>
        </p:txBody>
      </p:sp>
    </p:spTree>
    <p:extLst>
      <p:ext uri="{BB962C8B-B14F-4D97-AF65-F5344CB8AC3E}">
        <p14:creationId xmlns:p14="http://schemas.microsoft.com/office/powerpoint/2010/main" xmlns="" val="12225384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781" y="350839"/>
            <a:ext cx="7886700" cy="615535"/>
          </a:xfrm>
        </p:spPr>
        <p:txBody>
          <a:bodyPr>
            <a:normAutofit fontScale="90000"/>
          </a:bodyPr>
          <a:lstStyle/>
          <a:p>
            <a:r>
              <a:rPr lang="en-US" b="1" dirty="0" smtClean="0"/>
              <a:t>Collective Vote 1</a:t>
            </a:r>
            <a:endParaRPr lang="en-US" dirty="0"/>
          </a:p>
        </p:txBody>
      </p:sp>
      <p:sp>
        <p:nvSpPr>
          <p:cNvPr id="3" name="Content Placeholder 2"/>
          <p:cNvSpPr>
            <a:spLocks noGrp="1"/>
          </p:cNvSpPr>
          <p:nvPr>
            <p:ph idx="1"/>
          </p:nvPr>
        </p:nvSpPr>
        <p:spPr>
          <a:xfrm>
            <a:off x="535781" y="1357727"/>
            <a:ext cx="8072438" cy="4743035"/>
          </a:xfrm>
        </p:spPr>
        <p:txBody>
          <a:bodyPr>
            <a:normAutofit fontScale="92500" lnSpcReduction="10000"/>
          </a:bodyPr>
          <a:lstStyle/>
          <a:p>
            <a:pPr marL="0" indent="0">
              <a:buNone/>
            </a:pPr>
            <a:r>
              <a:rPr lang="en-US" dirty="0"/>
              <a:t>Business leaders are about to make a decision that could affect the health of your neighborhood.</a:t>
            </a:r>
            <a:r>
              <a:rPr lang="en-US" dirty="0" smtClean="0"/>
              <a:t> </a:t>
            </a:r>
            <a:r>
              <a:rPr lang="en-US" b="1" u="sng" dirty="0" smtClean="0"/>
              <a:t>Use 2 bonuses (</a:t>
            </a:r>
            <a:r>
              <a:rPr lang="en-US" b="1" u="sng" dirty="0" smtClean="0">
                <a:sym typeface="Wingdings 2" panose="05020102010507070707" pitchFamily="18" charset="2"/>
              </a:rPr>
              <a:t>) to make your voice heard</a:t>
            </a:r>
            <a:r>
              <a:rPr lang="en-US" dirty="0" smtClean="0">
                <a:sym typeface="Wingdings 2" panose="05020102010507070707" pitchFamily="18" charset="2"/>
              </a:rPr>
              <a:t>:</a:t>
            </a:r>
            <a:endParaRPr lang="en-US" dirty="0"/>
          </a:p>
          <a:p>
            <a:pPr marL="0" indent="0">
              <a:buNone/>
            </a:pPr>
            <a:r>
              <a:rPr lang="en-US" b="1" dirty="0" smtClean="0"/>
              <a:t>Option </a:t>
            </a:r>
            <a:r>
              <a:rPr lang="en-US" b="1" dirty="0"/>
              <a:t>A</a:t>
            </a:r>
            <a:r>
              <a:rPr lang="en-US" dirty="0"/>
              <a:t>: Neighborhoods A &amp; B gain </a:t>
            </a:r>
            <a:r>
              <a:rPr lang="en-US" dirty="0" smtClean="0"/>
              <a:t>3 </a:t>
            </a:r>
            <a:r>
              <a:rPr lang="en-US" dirty="0"/>
              <a:t>wellness </a:t>
            </a:r>
            <a:r>
              <a:rPr lang="en-US" dirty="0" smtClean="0"/>
              <a:t>credits </a:t>
            </a:r>
            <a:r>
              <a:rPr lang="en-US" dirty="0">
                <a:sym typeface="Wingdings 3" panose="05040102010807070707" pitchFamily="18" charset="2"/>
              </a:rPr>
              <a:t></a:t>
            </a:r>
            <a:r>
              <a:rPr lang="en-US" dirty="0"/>
              <a:t>, all other neighborhoods </a:t>
            </a:r>
            <a:r>
              <a:rPr lang="en-US" u="sng" dirty="0"/>
              <a:t>lose</a:t>
            </a:r>
            <a:r>
              <a:rPr lang="en-US" dirty="0"/>
              <a:t> 1 wellness credit (</a:t>
            </a:r>
            <a:r>
              <a:rPr lang="en-US" strike="dblStrike" dirty="0">
                <a:sym typeface="Wingdings 3" panose="05040102010807070707" pitchFamily="18" charset="2"/>
              </a:rPr>
              <a:t></a:t>
            </a:r>
            <a:r>
              <a:rPr lang="en-US" dirty="0"/>
              <a:t>). </a:t>
            </a:r>
          </a:p>
          <a:p>
            <a:pPr marL="0" indent="0">
              <a:buNone/>
            </a:pPr>
            <a:r>
              <a:rPr lang="en-US" b="1" dirty="0" smtClean="0"/>
              <a:t>Option </a:t>
            </a:r>
            <a:r>
              <a:rPr lang="en-US" b="1" dirty="0"/>
              <a:t>B</a:t>
            </a:r>
            <a:r>
              <a:rPr lang="en-US" dirty="0"/>
              <a:t>: Neighborhood C gains </a:t>
            </a:r>
            <a:r>
              <a:rPr lang="en-US" dirty="0" smtClean="0"/>
              <a:t>3 </a:t>
            </a:r>
            <a:r>
              <a:rPr lang="en-US" dirty="0"/>
              <a:t>wellness </a:t>
            </a:r>
            <a:r>
              <a:rPr lang="en-US" dirty="0" smtClean="0"/>
              <a:t>credits </a:t>
            </a:r>
            <a:r>
              <a:rPr lang="en-US" dirty="0">
                <a:sym typeface="Wingdings 3" panose="05040102010807070707" pitchFamily="18" charset="2"/>
              </a:rPr>
              <a:t></a:t>
            </a:r>
            <a:r>
              <a:rPr lang="en-US" dirty="0"/>
              <a:t>, all other neighborhoods </a:t>
            </a:r>
            <a:r>
              <a:rPr lang="en-US" u="sng" dirty="0"/>
              <a:t>lose</a:t>
            </a:r>
            <a:r>
              <a:rPr lang="en-US" dirty="0"/>
              <a:t> 1 wellness credit (</a:t>
            </a:r>
            <a:r>
              <a:rPr lang="en-US" strike="dblStrike" dirty="0">
                <a:sym typeface="Wingdings 3" panose="05040102010807070707" pitchFamily="18" charset="2"/>
              </a:rPr>
              <a:t></a:t>
            </a:r>
            <a:r>
              <a:rPr lang="en-US" dirty="0" smtClean="0"/>
              <a:t>).</a:t>
            </a:r>
            <a:endParaRPr lang="en-US" dirty="0"/>
          </a:p>
          <a:p>
            <a:pPr marL="0" indent="0">
              <a:buNone/>
            </a:pPr>
            <a:r>
              <a:rPr lang="en-US" b="1" dirty="0" smtClean="0"/>
              <a:t>Option </a:t>
            </a:r>
            <a:r>
              <a:rPr lang="en-US" b="1" dirty="0"/>
              <a:t>C</a:t>
            </a:r>
            <a:r>
              <a:rPr lang="en-US" dirty="0"/>
              <a:t>: Neighborhood D gains </a:t>
            </a:r>
            <a:r>
              <a:rPr lang="en-US" dirty="0" smtClean="0"/>
              <a:t>3 </a:t>
            </a:r>
            <a:r>
              <a:rPr lang="en-US" dirty="0"/>
              <a:t>wellness </a:t>
            </a:r>
            <a:r>
              <a:rPr lang="en-US" dirty="0" smtClean="0"/>
              <a:t>credits </a:t>
            </a:r>
            <a:r>
              <a:rPr lang="en-US" dirty="0">
                <a:sym typeface="Wingdings 3" panose="05040102010807070707" pitchFamily="18" charset="2"/>
              </a:rPr>
              <a:t></a:t>
            </a:r>
            <a:r>
              <a:rPr lang="en-US" dirty="0"/>
              <a:t>, all other neighborhoods </a:t>
            </a:r>
            <a:r>
              <a:rPr lang="en-US" u="sng" dirty="0"/>
              <a:t>lose</a:t>
            </a:r>
            <a:r>
              <a:rPr lang="en-US" dirty="0"/>
              <a:t> 1 wellness credit (</a:t>
            </a:r>
            <a:r>
              <a:rPr lang="en-US" strike="dblStrike" dirty="0">
                <a:sym typeface="Wingdings 3" panose="05040102010807070707" pitchFamily="18" charset="2"/>
              </a:rPr>
              <a:t></a:t>
            </a:r>
            <a:r>
              <a:rPr lang="en-US" dirty="0" smtClean="0"/>
              <a:t>).</a:t>
            </a:r>
            <a:endParaRPr lang="en-US" dirty="0"/>
          </a:p>
          <a:p>
            <a:pPr marL="0" indent="0">
              <a:buNone/>
            </a:pPr>
            <a:r>
              <a:rPr lang="en-US" b="1" dirty="0" smtClean="0"/>
              <a:t>Option </a:t>
            </a:r>
            <a:r>
              <a:rPr lang="en-US" b="1" dirty="0"/>
              <a:t>D</a:t>
            </a:r>
            <a:r>
              <a:rPr lang="en-US" dirty="0"/>
              <a:t>: Neighborhood E gains </a:t>
            </a:r>
            <a:r>
              <a:rPr lang="en-US" dirty="0" smtClean="0"/>
              <a:t>3 </a:t>
            </a:r>
            <a:r>
              <a:rPr lang="en-US" dirty="0"/>
              <a:t>wellness credits </a:t>
            </a:r>
            <a:r>
              <a:rPr lang="en-US" dirty="0">
                <a:sym typeface="Wingdings 3" panose="05040102010807070707" pitchFamily="18" charset="2"/>
              </a:rPr>
              <a:t></a:t>
            </a:r>
            <a:r>
              <a:rPr lang="en-US" dirty="0"/>
              <a:t>, all other neighborhoods </a:t>
            </a:r>
            <a:r>
              <a:rPr lang="en-US" u="sng" dirty="0"/>
              <a:t>lose</a:t>
            </a:r>
            <a:r>
              <a:rPr lang="en-US" dirty="0"/>
              <a:t> 1 wellness credit (</a:t>
            </a:r>
            <a:r>
              <a:rPr lang="en-US" strike="dblStrike" dirty="0">
                <a:sym typeface="Wingdings 3" panose="05040102010807070707" pitchFamily="18" charset="2"/>
              </a:rPr>
              <a:t></a:t>
            </a:r>
            <a:r>
              <a:rPr lang="en-US" dirty="0" smtClean="0"/>
              <a:t>).</a:t>
            </a:r>
          </a:p>
          <a:p>
            <a:pPr marL="0" indent="0">
              <a:buNone/>
            </a:pPr>
            <a:r>
              <a:rPr lang="en-US" b="1" dirty="0" smtClean="0"/>
              <a:t>E</a:t>
            </a:r>
            <a:r>
              <a:rPr lang="en-US" dirty="0" smtClean="0"/>
              <a:t>: No vote (if you do not want to use 2 </a:t>
            </a:r>
            <a:r>
              <a:rPr lang="en-US" b="1" dirty="0" smtClean="0">
                <a:sym typeface="Wingdings 2" panose="05020102010507070707" pitchFamily="18" charset="2"/>
              </a:rPr>
              <a:t></a:t>
            </a:r>
            <a:r>
              <a:rPr lang="en-US" b="1" dirty="0" smtClean="0">
                <a:sym typeface="Wingdings" panose="05000000000000000000" pitchFamily="2" charset="2"/>
              </a:rPr>
              <a:t>)</a:t>
            </a:r>
            <a:r>
              <a:rPr lang="en-US" dirty="0" smtClean="0">
                <a:sym typeface="Wingdings" panose="05000000000000000000" pitchFamily="2" charset="2"/>
              </a:rPr>
              <a:t>. </a:t>
            </a:r>
            <a:endParaRPr lang="en-US" dirty="0"/>
          </a:p>
        </p:txBody>
      </p:sp>
      <p:pic>
        <p:nvPicPr>
          <p:cNvPr id="4" name="Picture 3"/>
          <p:cNvPicPr>
            <a:picLocks noChangeAspect="1"/>
          </p:cNvPicPr>
          <p:nvPr/>
        </p:nvPicPr>
        <p:blipFill>
          <a:blip r:embed="rId3" cstate="print"/>
          <a:stretch>
            <a:fillRect/>
          </a:stretch>
        </p:blipFill>
        <p:spPr>
          <a:xfrm>
            <a:off x="6281522" y="276226"/>
            <a:ext cx="2409825" cy="590550"/>
          </a:xfrm>
          <a:prstGeom prst="rect">
            <a:avLst/>
          </a:prstGeom>
        </p:spPr>
      </p:pic>
      <p:pic>
        <p:nvPicPr>
          <p:cNvPr id="5" name="Picture 4"/>
          <p:cNvPicPr>
            <a:picLocks noChangeAspect="1"/>
          </p:cNvPicPr>
          <p:nvPr/>
        </p:nvPicPr>
        <p:blipFill>
          <a:blip r:embed="rId4" cstate="print"/>
          <a:stretch>
            <a:fillRect/>
          </a:stretch>
        </p:blipFill>
        <p:spPr>
          <a:xfrm>
            <a:off x="4116965" y="276226"/>
            <a:ext cx="2066925" cy="600075"/>
          </a:xfrm>
          <a:prstGeom prst="rect">
            <a:avLst/>
          </a:prstGeom>
        </p:spPr>
      </p:pic>
    </p:spTree>
    <p:extLst>
      <p:ext uri="{BB962C8B-B14F-4D97-AF65-F5344CB8AC3E}">
        <p14:creationId xmlns:p14="http://schemas.microsoft.com/office/powerpoint/2010/main" xmlns="" val="7855260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Decision 7: Trouble</a:t>
            </a:r>
            <a:endParaRPr lang="en-US" dirty="0"/>
          </a:p>
        </p:txBody>
      </p:sp>
      <p:sp>
        <p:nvSpPr>
          <p:cNvPr id="3" name="Content Placeholder 2"/>
          <p:cNvSpPr>
            <a:spLocks noGrp="1"/>
          </p:cNvSpPr>
          <p:nvPr>
            <p:ph idx="1"/>
          </p:nvPr>
        </p:nvSpPr>
        <p:spPr>
          <a:xfrm>
            <a:off x="628649" y="1329152"/>
            <a:ext cx="8029575" cy="663422"/>
          </a:xfrm>
        </p:spPr>
        <p:txBody>
          <a:bodyPr>
            <a:normAutofit/>
          </a:bodyPr>
          <a:lstStyle/>
          <a:p>
            <a:pPr marL="0" indent="0">
              <a:buNone/>
            </a:pPr>
            <a:r>
              <a:rPr lang="en-US" sz="2000" dirty="0"/>
              <a:t>You are out with a group of people when one of them shoplifts. Now you are all under suspicion. </a:t>
            </a:r>
            <a:endParaRPr lang="en-US" sz="2000" dirty="0" smtClean="0"/>
          </a:p>
        </p:txBody>
      </p:sp>
      <p:pic>
        <p:nvPicPr>
          <p:cNvPr id="4" name="Picture 3"/>
          <p:cNvPicPr>
            <a:picLocks noChangeAspect="1"/>
          </p:cNvPicPr>
          <p:nvPr/>
        </p:nvPicPr>
        <p:blipFill>
          <a:blip r:embed="rId3" cstate="print"/>
          <a:stretch>
            <a:fillRect/>
          </a:stretch>
        </p:blipFill>
        <p:spPr>
          <a:xfrm>
            <a:off x="6958014" y="451075"/>
            <a:ext cx="1814512" cy="444663"/>
          </a:xfrm>
          <a:prstGeom prst="rect">
            <a:avLst/>
          </a:prstGeom>
        </p:spPr>
      </p:pic>
      <p:pic>
        <p:nvPicPr>
          <p:cNvPr id="5" name="Picture 4"/>
          <p:cNvPicPr>
            <a:picLocks noChangeAspect="1"/>
          </p:cNvPicPr>
          <p:nvPr/>
        </p:nvPicPr>
        <p:blipFill>
          <a:blip r:embed="rId4" cstate="print"/>
          <a:stretch>
            <a:fillRect/>
          </a:stretch>
        </p:blipFill>
        <p:spPr>
          <a:xfrm>
            <a:off x="4767262" y="451075"/>
            <a:ext cx="2190751" cy="424241"/>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xmlns="" val="768607103"/>
              </p:ext>
            </p:extLst>
          </p:nvPr>
        </p:nvGraphicFramePr>
        <p:xfrm>
          <a:off x="723332" y="2106683"/>
          <a:ext cx="7710984" cy="3840480"/>
        </p:xfrm>
        <a:graphic>
          <a:graphicData uri="http://schemas.openxmlformats.org/drawingml/2006/table">
            <a:tbl>
              <a:tblPr firstRow="1" bandRow="1">
                <a:tableStyleId>{5C22544A-7EE6-4342-B048-85BDC9FD1C3A}</a:tableStyleId>
              </a:tblPr>
              <a:tblGrid>
                <a:gridCol w="1760561"/>
                <a:gridCol w="2988859"/>
                <a:gridCol w="2961564"/>
              </a:tblGrid>
              <a:tr h="370840">
                <a:tc>
                  <a:txBody>
                    <a:bodyPr/>
                    <a:lstStyle/>
                    <a:p>
                      <a:r>
                        <a:rPr lang="en-US" sz="1600" dirty="0" smtClean="0">
                          <a:solidFill>
                            <a:schemeClr val="tx1"/>
                          </a:solidFill>
                          <a:latin typeface="Times New Roman" pitchFamily="18" charset="0"/>
                          <a:cs typeface="Times New Roman" pitchFamily="18" charset="0"/>
                        </a:rPr>
                        <a:t>Group V or W</a:t>
                      </a:r>
                      <a:r>
                        <a:rPr lang="en-US" sz="1600" baseline="0" dirty="0" smtClean="0">
                          <a:solidFill>
                            <a:schemeClr val="tx1"/>
                          </a:solidFill>
                          <a:latin typeface="Times New Roman" pitchFamily="18" charset="0"/>
                          <a:cs typeface="Times New Roman" pitchFamily="18" charset="0"/>
                        </a:rPr>
                        <a:t> OR Neighborhood A:</a:t>
                      </a:r>
                      <a:endParaRPr lang="en-US" sz="16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smtClean="0">
                          <a:solidFill>
                            <a:schemeClr val="tx1"/>
                          </a:solidFill>
                          <a:latin typeface="Times New Roman" pitchFamily="18" charset="0"/>
                          <a:cs typeface="Times New Roman" pitchFamily="18" charset="0"/>
                        </a:rPr>
                        <a:t>Group Q:</a:t>
                      </a:r>
                      <a:endParaRPr lang="en-US" sz="16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smtClean="0">
                          <a:solidFill>
                            <a:schemeClr val="tx1"/>
                          </a:solidFill>
                          <a:latin typeface="Times New Roman" pitchFamily="18" charset="0"/>
                          <a:cs typeface="Times New Roman" pitchFamily="18" charset="0"/>
                        </a:rPr>
                        <a:t>All other groups:</a:t>
                      </a:r>
                      <a:endParaRPr lang="en-US" sz="16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b="1" dirty="0" smtClean="0"/>
                        <a:t>A. </a:t>
                      </a:r>
                      <a:r>
                        <a:rPr lang="en-US" sz="1600" dirty="0" smtClean="0"/>
                        <a:t>Mistakes happen. All charges are eventually</a:t>
                      </a:r>
                      <a:r>
                        <a:rPr lang="en-US" sz="1600" baseline="0" dirty="0" smtClean="0"/>
                        <a:t> </a:t>
                      </a:r>
                      <a:r>
                        <a:rPr lang="en-US" sz="1600" dirty="0" smtClean="0"/>
                        <a:t>dropped. Lose one wellness</a:t>
                      </a:r>
                      <a:r>
                        <a:rPr lang="en-US" sz="1600" baseline="0" dirty="0" smtClean="0"/>
                        <a:t> credit for the inconvenience.</a:t>
                      </a:r>
                      <a:endParaRPr lang="en-US" sz="16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buNone/>
                      </a:pPr>
                      <a:r>
                        <a:rPr lang="en-US" sz="1600" b="1" dirty="0" smtClean="0"/>
                        <a:t>B</a:t>
                      </a:r>
                      <a:r>
                        <a:rPr lang="en-US" sz="1600" dirty="0" smtClean="0"/>
                        <a:t>: Spend 15 $</a:t>
                      </a:r>
                      <a:r>
                        <a:rPr lang="en-US" sz="1600" dirty="0" smtClean="0">
                          <a:sym typeface="Wingdings" panose="05000000000000000000" pitchFamily="2" charset="2"/>
                        </a:rPr>
                        <a:t></a:t>
                      </a:r>
                      <a:r>
                        <a:rPr lang="en-US" sz="1600" dirty="0" smtClean="0"/>
                        <a:t>s to hire a legal advocate who helps you get the charges dropped#. </a:t>
                      </a:r>
                    </a:p>
                    <a:p>
                      <a:pPr marL="0" indent="0">
                        <a:buNone/>
                      </a:pPr>
                      <a:r>
                        <a:rPr lang="en-US" sz="1600" b="1" dirty="0" smtClean="0"/>
                        <a:t>C</a:t>
                      </a:r>
                      <a:r>
                        <a:rPr lang="en-US" sz="1600" dirty="0" smtClean="0"/>
                        <a:t>: Use three bonuses (3 </a:t>
                      </a:r>
                      <a:r>
                        <a:rPr lang="en-US" sz="1600" dirty="0" smtClean="0">
                          <a:sym typeface="Wingdings 2" panose="05020102010507070707" pitchFamily="18" charset="2"/>
                        </a:rPr>
                        <a:t></a:t>
                      </a:r>
                      <a:r>
                        <a:rPr lang="en-US" sz="1600" dirty="0" smtClean="0"/>
                        <a:t>s) to “call in a favor” to get the charges dropped. </a:t>
                      </a:r>
                    </a:p>
                    <a:p>
                      <a:pPr marL="0" indent="0">
                        <a:buNone/>
                      </a:pPr>
                      <a:r>
                        <a:rPr lang="en-US" sz="1600" b="1" dirty="0" smtClean="0"/>
                        <a:t>D:</a:t>
                      </a:r>
                      <a:r>
                        <a:rPr lang="en-US" sz="1600" dirty="0" smtClean="0"/>
                        <a:t> Exchange three experience credits to strike a plea bargain </a:t>
                      </a:r>
                    </a:p>
                    <a:p>
                      <a:pPr marL="0" indent="0">
                        <a:buNone/>
                      </a:pPr>
                      <a:r>
                        <a:rPr lang="en-US" sz="1600" dirty="0" smtClean="0"/>
                        <a:t>(</a:t>
                      </a:r>
                      <a:r>
                        <a:rPr lang="en-US" sz="1600" u="dotted" strike="dblStrike" dirty="0" smtClean="0">
                          <a:sym typeface="Wingdings 2" panose="05020102010507070707" pitchFamily="18" charset="2"/>
                        </a:rPr>
                        <a:t></a:t>
                      </a:r>
                      <a:r>
                        <a:rPr lang="en-US" sz="1600" u="dotted" strike="noStrike" baseline="0" dirty="0" smtClean="0">
                          <a:sym typeface="Wingdings 2" panose="05020102010507070707" pitchFamily="18" charset="2"/>
                        </a:rPr>
                        <a:t> </a:t>
                      </a:r>
                      <a:r>
                        <a:rPr lang="en-US" sz="1600" u="dotted" strike="dblStrike" dirty="0" smtClean="0">
                          <a:sym typeface="Wingdings 2" panose="05020102010507070707" pitchFamily="18" charset="2"/>
                        </a:rPr>
                        <a:t></a:t>
                      </a:r>
                      <a:r>
                        <a:rPr lang="en-US" sz="1600" u="none" strike="noStrike" baseline="0" dirty="0" smtClean="0">
                          <a:sym typeface="Wingdings 2" panose="05020102010507070707" pitchFamily="18" charset="2"/>
                        </a:rPr>
                        <a:t> </a:t>
                      </a:r>
                      <a:r>
                        <a:rPr lang="en-US" sz="1600" u="dotted" strike="dblStrike" dirty="0" smtClean="0">
                          <a:sym typeface="Wingdings 2" panose="05020102010507070707" pitchFamily="18" charset="2"/>
                        </a:rPr>
                        <a:t></a:t>
                      </a:r>
                      <a:r>
                        <a:rPr lang="en-US" sz="1600" dirty="0" smtClean="0"/>
                        <a:t>). </a:t>
                      </a:r>
                    </a:p>
                    <a:p>
                      <a:pPr marL="0" indent="0">
                        <a:buNone/>
                      </a:pPr>
                      <a:r>
                        <a:rPr lang="en-US" sz="1600" b="1" dirty="0" smtClean="0"/>
                        <a:t>E</a:t>
                      </a:r>
                      <a:r>
                        <a:rPr lang="en-US" sz="1600" dirty="0" smtClean="0"/>
                        <a:t>: Fight the charges, but lose six health credits for</a:t>
                      </a:r>
                      <a:r>
                        <a:rPr lang="en-US" sz="1600" baseline="0" dirty="0" smtClean="0"/>
                        <a:t> the stress and worry</a:t>
                      </a:r>
                      <a:r>
                        <a:rPr lang="en-US" sz="1600" dirty="0" smtClean="0"/>
                        <a:t> (</a:t>
                      </a:r>
                      <a:r>
                        <a:rPr lang="en-US" sz="1600" strike="dblStrike" dirty="0" smtClean="0">
                          <a:sym typeface="Wingdings 3" panose="05040102010807070707" pitchFamily="18" charset="2"/>
                        </a:rPr>
                        <a:t></a:t>
                      </a:r>
                      <a:r>
                        <a:rPr lang="en-US" sz="1600" dirty="0" smtClean="0"/>
                        <a: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buNone/>
                      </a:pPr>
                      <a:r>
                        <a:rPr lang="en-US" sz="1600" b="1" dirty="0" smtClean="0"/>
                        <a:t>B</a:t>
                      </a:r>
                      <a:r>
                        <a:rPr lang="en-US" sz="1600" dirty="0" smtClean="0"/>
                        <a:t>: Spend 10 $</a:t>
                      </a:r>
                      <a:r>
                        <a:rPr lang="en-US" sz="1600" dirty="0" smtClean="0">
                          <a:sym typeface="Wingdings" panose="05000000000000000000" pitchFamily="2" charset="2"/>
                        </a:rPr>
                        <a:t></a:t>
                      </a:r>
                      <a:r>
                        <a:rPr lang="en-US" sz="1600" dirty="0" smtClean="0"/>
                        <a:t>s to hire a legal advocate who helps you get the charges dropped#. </a:t>
                      </a:r>
                    </a:p>
                    <a:p>
                      <a:pPr marL="0" indent="0">
                        <a:buNone/>
                      </a:pPr>
                      <a:r>
                        <a:rPr lang="en-US" sz="1600" b="1" dirty="0" smtClean="0"/>
                        <a:t>C</a:t>
                      </a:r>
                      <a:r>
                        <a:rPr lang="en-US" sz="1600" dirty="0" smtClean="0"/>
                        <a:t>: Use two bonuses (2 </a:t>
                      </a:r>
                      <a:r>
                        <a:rPr lang="en-US" sz="1600" dirty="0" smtClean="0">
                          <a:sym typeface="Wingdings 2" panose="05020102010507070707" pitchFamily="18" charset="2"/>
                        </a:rPr>
                        <a:t></a:t>
                      </a:r>
                      <a:r>
                        <a:rPr lang="en-US" sz="1600" dirty="0" smtClean="0"/>
                        <a:t>s) to “call in a favor” to get the charges dropped. </a:t>
                      </a:r>
                    </a:p>
                    <a:p>
                      <a:pPr marL="0" indent="0">
                        <a:buNone/>
                      </a:pPr>
                      <a:r>
                        <a:rPr lang="en-US" sz="1600" b="1" dirty="0" smtClean="0"/>
                        <a:t>D:</a:t>
                      </a:r>
                      <a:r>
                        <a:rPr lang="en-US" sz="1600" dirty="0" smtClean="0"/>
                        <a:t> Exchange two experience credits to strike a plea bargain </a:t>
                      </a:r>
                    </a:p>
                    <a:p>
                      <a:pPr marL="0" indent="0">
                        <a:buNone/>
                      </a:pPr>
                      <a:r>
                        <a:rPr lang="en-US" sz="1600" dirty="0" smtClean="0"/>
                        <a:t>(</a:t>
                      </a:r>
                      <a:r>
                        <a:rPr lang="en-US" sz="1600" u="dotted" strike="dblStrike" dirty="0" smtClean="0">
                          <a:sym typeface="Wingdings 2" panose="05020102010507070707" pitchFamily="18" charset="2"/>
                        </a:rPr>
                        <a:t></a:t>
                      </a:r>
                      <a:r>
                        <a:rPr lang="en-US" sz="1600" u="dotted" strike="noStrike" baseline="0" dirty="0" smtClean="0">
                          <a:sym typeface="Wingdings 2" panose="05020102010507070707" pitchFamily="18" charset="2"/>
                        </a:rPr>
                        <a:t> </a:t>
                      </a:r>
                      <a:r>
                        <a:rPr lang="en-US" sz="1600" u="dotted" strike="dblStrike" dirty="0" smtClean="0">
                          <a:sym typeface="Wingdings 2" panose="05020102010507070707" pitchFamily="18" charset="2"/>
                        </a:rPr>
                        <a:t></a:t>
                      </a:r>
                      <a:r>
                        <a:rPr lang="en-US" sz="1600" dirty="0" smtClean="0"/>
                        <a:t>). </a:t>
                      </a:r>
                    </a:p>
                    <a:p>
                      <a:pPr marL="0" indent="0">
                        <a:buNone/>
                      </a:pPr>
                      <a:r>
                        <a:rPr lang="en-US" sz="1600" b="1" dirty="0" smtClean="0"/>
                        <a:t>E</a:t>
                      </a:r>
                      <a:r>
                        <a:rPr lang="en-US" sz="1600" dirty="0" smtClean="0"/>
                        <a:t>: Fight the charges, but lose four health credits for</a:t>
                      </a:r>
                      <a:r>
                        <a:rPr lang="en-US" sz="1600" baseline="0" dirty="0" smtClean="0"/>
                        <a:t> the stress and worry</a:t>
                      </a:r>
                      <a:r>
                        <a:rPr lang="en-US" sz="1600" dirty="0" smtClean="0"/>
                        <a:t> (</a:t>
                      </a:r>
                      <a:r>
                        <a:rPr lang="en-US" sz="1600" strike="dblStrike" dirty="0" smtClean="0">
                          <a:sym typeface="Wingdings 3" panose="05040102010807070707" pitchFamily="18" charset="2"/>
                        </a:rPr>
                        <a:t></a:t>
                      </a:r>
                      <a:r>
                        <a:rPr lang="en-US" sz="1600" dirty="0" smtClean="0"/>
                        <a: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 name="Rectangle 6"/>
          <p:cNvSpPr/>
          <p:nvPr/>
        </p:nvSpPr>
        <p:spPr>
          <a:xfrm>
            <a:off x="536527" y="6068624"/>
            <a:ext cx="8343901" cy="338554"/>
          </a:xfrm>
          <a:prstGeom prst="rect">
            <a:avLst/>
          </a:prstGeom>
        </p:spPr>
        <p:txBody>
          <a:bodyPr wrap="square">
            <a:spAutoFit/>
          </a:bodyPr>
          <a:lstStyle/>
          <a:p>
            <a:r>
              <a:rPr lang="en-US" sz="1600" b="1" dirty="0" smtClean="0">
                <a:latin typeface="Times New Roman" pitchFamily="18" charset="0"/>
                <a:cs typeface="Times New Roman" pitchFamily="18" charset="0"/>
              </a:rPr>
              <a:t>#Use </a:t>
            </a:r>
            <a:r>
              <a:rPr lang="en-US" sz="1600" b="1" dirty="0">
                <a:latin typeface="Times New Roman" pitchFamily="18" charset="0"/>
                <a:cs typeface="Times New Roman" pitchFamily="18" charset="0"/>
              </a:rPr>
              <a:t>a </a:t>
            </a:r>
            <a:r>
              <a:rPr lang="en-US" sz="1600" b="1" dirty="0" smtClean="0">
                <a:latin typeface="Times New Roman" pitchFamily="18" charset="0"/>
                <a:cs typeface="Times New Roman" pitchFamily="18" charset="0"/>
              </a:rPr>
              <a:t>credit card</a:t>
            </a:r>
            <a:r>
              <a:rPr lang="en-US" sz="1600" dirty="0" smtClean="0">
                <a:latin typeface="Times New Roman" pitchFamily="18" charset="0"/>
                <a:cs typeface="Times New Roman" pitchFamily="18" charset="0"/>
              </a:rPr>
              <a:t>:   Borrow $1-9 + </a:t>
            </a:r>
            <a:r>
              <a:rPr lang="en-US" sz="1600" b="1" dirty="0" smtClean="0">
                <a:latin typeface="Times New Roman" pitchFamily="18" charset="0"/>
                <a:cs typeface="Times New Roman" pitchFamily="18" charset="0"/>
              </a:rPr>
              <a:t>2</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a:t>
            </a:r>
            <a:r>
              <a:rPr lang="en-US" sz="1600" dirty="0">
                <a:latin typeface="Times New Roman" pitchFamily="18" charset="0"/>
                <a:cs typeface="Times New Roman" pitchFamily="18" charset="0"/>
                <a:sym typeface="Wingdings 2"/>
              </a:rPr>
              <a:t> </a:t>
            </a:r>
            <a:r>
              <a:rPr lang="en-US" sz="1600" dirty="0" smtClean="0">
                <a:latin typeface="Times New Roman" pitchFamily="18" charset="0"/>
                <a:cs typeface="Times New Roman" pitchFamily="18" charset="0"/>
              </a:rPr>
              <a:t>interest;   Borrow $10-16 + </a:t>
            </a:r>
            <a:r>
              <a:rPr lang="en-US" sz="1600" b="1" dirty="0" smtClean="0">
                <a:latin typeface="Times New Roman" pitchFamily="18" charset="0"/>
                <a:cs typeface="Times New Roman" pitchFamily="18" charset="0"/>
              </a:rPr>
              <a:t>4</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a:t>
            </a:r>
            <a:r>
              <a:rPr lang="en-US" sz="1600" dirty="0">
                <a:latin typeface="Times New Roman" pitchFamily="18" charset="0"/>
                <a:cs typeface="Times New Roman" pitchFamily="18" charset="0"/>
                <a:sym typeface="Wingdings 2"/>
              </a:rPr>
              <a:t> </a:t>
            </a:r>
            <a:r>
              <a:rPr lang="en-US" sz="1600" dirty="0" smtClean="0">
                <a:latin typeface="Times New Roman" pitchFamily="18" charset="0"/>
                <a:cs typeface="Times New Roman" pitchFamily="18" charset="0"/>
                <a:sym typeface="Wingdings 2"/>
              </a:rPr>
              <a:t>interest</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30232439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Decision 8: </a:t>
            </a:r>
            <a:r>
              <a:rPr lang="en-US" b="1" dirty="0" smtClean="0"/>
              <a:t>Spend your time</a:t>
            </a:r>
            <a:endParaRPr lang="en-US" dirty="0"/>
          </a:p>
        </p:txBody>
      </p:sp>
      <p:sp>
        <p:nvSpPr>
          <p:cNvPr id="3" name="Content Placeholder 2"/>
          <p:cNvSpPr>
            <a:spLocks noGrp="1"/>
          </p:cNvSpPr>
          <p:nvPr>
            <p:ph idx="1"/>
          </p:nvPr>
        </p:nvSpPr>
        <p:spPr>
          <a:xfrm>
            <a:off x="628650" y="1457740"/>
            <a:ext cx="7886700" cy="3769354"/>
          </a:xfrm>
        </p:spPr>
        <p:txBody>
          <a:bodyPr/>
          <a:lstStyle/>
          <a:p>
            <a:pPr marL="0" indent="0">
              <a:buNone/>
            </a:pPr>
            <a:r>
              <a:rPr lang="en-US" b="1" dirty="0"/>
              <a:t>A</a:t>
            </a:r>
            <a:r>
              <a:rPr lang="en-US" dirty="0"/>
              <a:t>: Rest, relax, and recreate. Gain </a:t>
            </a:r>
            <a:r>
              <a:rPr lang="en-US" b="1" dirty="0"/>
              <a:t>1 wellness credit</a:t>
            </a:r>
            <a:r>
              <a:rPr lang="en-US" dirty="0"/>
              <a:t> (</a:t>
            </a:r>
            <a:r>
              <a:rPr lang="en-US" dirty="0">
                <a:sym typeface="Wingdings 3" panose="05040102010807070707" pitchFamily="18" charset="2"/>
              </a:rPr>
              <a:t></a:t>
            </a:r>
            <a:r>
              <a:rPr lang="en-US" dirty="0" smtClean="0"/>
              <a:t>).</a:t>
            </a:r>
            <a:endParaRPr lang="en-US" dirty="0"/>
          </a:p>
          <a:p>
            <a:pPr marL="0" indent="0">
              <a:buNone/>
            </a:pPr>
            <a:r>
              <a:rPr lang="en-US" b="1" dirty="0"/>
              <a:t>B</a:t>
            </a:r>
            <a:r>
              <a:rPr lang="en-US" dirty="0"/>
              <a:t>: </a:t>
            </a:r>
            <a:r>
              <a:rPr lang="en-US" dirty="0" smtClean="0"/>
              <a:t>#Unpaid internship! Exchange </a:t>
            </a:r>
            <a:r>
              <a:rPr lang="en-US" dirty="0" smtClean="0">
                <a:sym typeface="Wingdings 3" panose="05040102010807070707" pitchFamily="18" charset="2"/>
              </a:rPr>
              <a:t>5 </a:t>
            </a:r>
            <a:r>
              <a:rPr lang="en-US" b="1" dirty="0"/>
              <a:t>$</a:t>
            </a:r>
            <a:r>
              <a:rPr lang="en-US" b="1" dirty="0">
                <a:sym typeface="Wingdings 2" panose="05020102010507070707" pitchFamily="18" charset="2"/>
              </a:rPr>
              <a:t>s </a:t>
            </a:r>
            <a:r>
              <a:rPr lang="en-US" dirty="0" smtClean="0"/>
              <a:t>to gain </a:t>
            </a:r>
            <a:r>
              <a:rPr lang="en-US" b="1" dirty="0" smtClean="0"/>
              <a:t>3 experience credits</a:t>
            </a:r>
            <a:r>
              <a:rPr lang="en-US" dirty="0" smtClean="0"/>
              <a:t> (</a:t>
            </a:r>
            <a:r>
              <a:rPr lang="en-US" dirty="0">
                <a:sym typeface="Wingdings 2" panose="05020102010507070707" pitchFamily="18" charset="2"/>
              </a:rPr>
              <a:t> </a:t>
            </a:r>
            <a:r>
              <a:rPr lang="en-US" dirty="0" smtClean="0">
                <a:sym typeface="Wingdings 2" panose="05020102010507070707" pitchFamily="18" charset="2"/>
              </a:rPr>
              <a:t></a:t>
            </a:r>
            <a:r>
              <a:rPr lang="en-US" dirty="0">
                <a:sym typeface="Wingdings 2" panose="05020102010507070707" pitchFamily="18" charset="2"/>
              </a:rPr>
              <a:t> </a:t>
            </a:r>
            <a:r>
              <a:rPr lang="en-US" dirty="0" smtClean="0"/>
              <a:t>).</a:t>
            </a:r>
            <a:endParaRPr lang="en-US" dirty="0"/>
          </a:p>
          <a:p>
            <a:pPr marL="0" indent="0">
              <a:buNone/>
            </a:pPr>
            <a:r>
              <a:rPr lang="en-US" b="1" dirty="0"/>
              <a:t>C</a:t>
            </a:r>
            <a:r>
              <a:rPr lang="en-US" dirty="0" smtClean="0"/>
              <a:t>: </a:t>
            </a:r>
            <a:r>
              <a:rPr lang="en-US" dirty="0"/>
              <a:t>Part time work. Gain </a:t>
            </a:r>
            <a:r>
              <a:rPr lang="en-US" b="1" dirty="0" smtClean="0"/>
              <a:t>3 </a:t>
            </a:r>
            <a:r>
              <a:rPr lang="en-US" b="1" dirty="0"/>
              <a:t>$</a:t>
            </a:r>
            <a:r>
              <a:rPr lang="en-US" b="1" dirty="0" smtClean="0">
                <a:sym typeface="Wingdings 2" panose="05020102010507070707" pitchFamily="18" charset="2"/>
              </a:rPr>
              <a:t>s.</a:t>
            </a:r>
            <a:endParaRPr lang="en-US" dirty="0"/>
          </a:p>
          <a:p>
            <a:pPr marL="0" indent="0">
              <a:buNone/>
            </a:pPr>
            <a:r>
              <a:rPr lang="en-US" b="1" dirty="0"/>
              <a:t>D</a:t>
            </a:r>
            <a:r>
              <a:rPr lang="en-US" dirty="0"/>
              <a:t>: Build your leadership </a:t>
            </a:r>
            <a:r>
              <a:rPr lang="en-US" dirty="0" smtClean="0"/>
              <a:t>skills. </a:t>
            </a:r>
            <a:r>
              <a:rPr lang="en-US" dirty="0"/>
              <a:t>Gain </a:t>
            </a:r>
            <a:r>
              <a:rPr lang="en-US" b="1" dirty="0"/>
              <a:t>1 bonus (</a:t>
            </a:r>
            <a:r>
              <a:rPr lang="en-US" b="1" dirty="0">
                <a:sym typeface="Wingdings 2" panose="05020102010507070707" pitchFamily="18" charset="2"/>
              </a:rPr>
              <a:t></a:t>
            </a:r>
            <a:r>
              <a:rPr lang="en-US" b="1" dirty="0" smtClean="0"/>
              <a:t>)</a:t>
            </a:r>
            <a:r>
              <a:rPr lang="en-US" dirty="0" smtClean="0"/>
              <a:t>.</a:t>
            </a:r>
          </a:p>
          <a:p>
            <a:pPr marL="0" indent="0">
              <a:buNone/>
            </a:pPr>
            <a:r>
              <a:rPr lang="en-US" b="1" dirty="0" smtClean="0"/>
              <a:t>E</a:t>
            </a:r>
            <a:r>
              <a:rPr lang="en-US" dirty="0" smtClean="0"/>
              <a:t>: Give up 3 experience credits (</a:t>
            </a:r>
            <a:r>
              <a:rPr lang="en-US" u="dotted" strike="dblStrike" dirty="0">
                <a:sym typeface="Wingdings 2" panose="05020102010507070707" pitchFamily="18" charset="2"/>
              </a:rPr>
              <a:t></a:t>
            </a:r>
            <a:r>
              <a:rPr lang="en-US" u="dotted" dirty="0">
                <a:sym typeface="Wingdings 2" panose="05020102010507070707" pitchFamily="18" charset="2"/>
              </a:rPr>
              <a:t> </a:t>
            </a:r>
            <a:r>
              <a:rPr lang="en-US" u="dotted" strike="dblStrike" dirty="0">
                <a:sym typeface="Wingdings 2" panose="05020102010507070707" pitchFamily="18" charset="2"/>
              </a:rPr>
              <a:t></a:t>
            </a:r>
            <a:r>
              <a:rPr lang="en-US" dirty="0">
                <a:sym typeface="Wingdings 2" panose="05020102010507070707" pitchFamily="18" charset="2"/>
              </a:rPr>
              <a:t> </a:t>
            </a:r>
            <a:r>
              <a:rPr lang="en-US" u="dotted" strike="dblStrike" dirty="0" smtClean="0">
                <a:sym typeface="Wingdings 2" panose="05020102010507070707" pitchFamily="18" charset="2"/>
              </a:rPr>
              <a:t></a:t>
            </a:r>
            <a:r>
              <a:rPr lang="en-US" dirty="0" smtClean="0">
                <a:sym typeface="Wingdings 3" panose="05040102010807070707" pitchFamily="18" charset="2"/>
              </a:rPr>
              <a:t>) to drop out of school and work full time, gain 5 </a:t>
            </a:r>
            <a:r>
              <a:rPr lang="en-US" b="1" dirty="0"/>
              <a:t>$</a:t>
            </a:r>
            <a:r>
              <a:rPr lang="en-US" b="1" dirty="0" smtClean="0">
                <a:sym typeface="Wingdings 2" panose="05020102010507070707" pitchFamily="18" charset="2"/>
              </a:rPr>
              <a:t>s. </a:t>
            </a:r>
            <a:endParaRPr lang="en-US" dirty="0"/>
          </a:p>
        </p:txBody>
      </p:sp>
      <p:sp>
        <p:nvSpPr>
          <p:cNvPr id="4" name="Rectangle 3"/>
          <p:cNvSpPr/>
          <p:nvPr/>
        </p:nvSpPr>
        <p:spPr>
          <a:xfrm>
            <a:off x="800099" y="5733027"/>
            <a:ext cx="6883591" cy="369332"/>
          </a:xfrm>
          <a:prstGeom prst="rect">
            <a:avLst/>
          </a:prstGeom>
        </p:spPr>
        <p:txBody>
          <a:bodyPr wrap="square">
            <a:spAutoFit/>
          </a:bodyPr>
          <a:lstStyle/>
          <a:p>
            <a:r>
              <a:rPr lang="en-US" b="1" dirty="0" smtClean="0">
                <a:latin typeface="Times New Roman" pitchFamily="18" charset="0"/>
                <a:cs typeface="Times New Roman" pitchFamily="18" charset="0"/>
              </a:rPr>
              <a:t>#Use </a:t>
            </a:r>
            <a:r>
              <a:rPr lang="en-US" b="1" dirty="0">
                <a:latin typeface="Times New Roman" pitchFamily="18" charset="0"/>
                <a:cs typeface="Times New Roman" pitchFamily="18" charset="0"/>
              </a:rPr>
              <a:t>a </a:t>
            </a:r>
            <a:r>
              <a:rPr lang="en-US" b="1" dirty="0" smtClean="0">
                <a:latin typeface="Times New Roman" pitchFamily="18" charset="0"/>
                <a:cs typeface="Times New Roman" pitchFamily="18" charset="0"/>
              </a:rPr>
              <a:t>credit card</a:t>
            </a:r>
            <a:r>
              <a:rPr lang="en-US" dirty="0" smtClean="0">
                <a:latin typeface="Times New Roman" pitchFamily="18" charset="0"/>
                <a:cs typeface="Times New Roman" pitchFamily="18" charset="0"/>
              </a:rPr>
              <a:t>:   Borrow $1-9 + </a:t>
            </a:r>
            <a:r>
              <a:rPr lang="en-US" b="1"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t>
            </a:r>
            <a:r>
              <a:rPr lang="en-US" dirty="0">
                <a:latin typeface="Times New Roman" pitchFamily="18" charset="0"/>
                <a:cs typeface="Times New Roman" pitchFamily="18" charset="0"/>
                <a:sym typeface="Wingdings 2"/>
              </a:rPr>
              <a:t> </a:t>
            </a:r>
            <a:r>
              <a:rPr lang="en-US" dirty="0" smtClean="0">
                <a:latin typeface="Times New Roman" pitchFamily="18" charset="0"/>
                <a:cs typeface="Times New Roman" pitchFamily="18" charset="0"/>
              </a:rPr>
              <a:t>interest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27679558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Decision </a:t>
            </a:r>
            <a:r>
              <a:rPr lang="en-US" b="1" dirty="0" smtClean="0"/>
              <a:t>9: Contamination</a:t>
            </a:r>
            <a:endParaRPr lang="en-US" dirty="0"/>
          </a:p>
        </p:txBody>
      </p:sp>
      <p:sp>
        <p:nvSpPr>
          <p:cNvPr id="3" name="Content Placeholder 2"/>
          <p:cNvSpPr>
            <a:spLocks noGrp="1"/>
          </p:cNvSpPr>
          <p:nvPr>
            <p:ph idx="1"/>
          </p:nvPr>
        </p:nvSpPr>
        <p:spPr>
          <a:xfrm>
            <a:off x="628649" y="1329152"/>
            <a:ext cx="8029575" cy="663422"/>
          </a:xfrm>
        </p:spPr>
        <p:txBody>
          <a:bodyPr>
            <a:normAutofit/>
          </a:bodyPr>
          <a:lstStyle/>
          <a:p>
            <a:pPr marL="0" indent="0">
              <a:buNone/>
            </a:pPr>
            <a:r>
              <a:rPr lang="en-US" sz="2000" dirty="0"/>
              <a:t>An environmental contaminant that causes severe respiratory illness is discovered in the building materials of some neighborhoods. </a:t>
            </a:r>
          </a:p>
        </p:txBody>
      </p:sp>
      <p:pic>
        <p:nvPicPr>
          <p:cNvPr id="4" name="Picture 3"/>
          <p:cNvPicPr>
            <a:picLocks noChangeAspect="1"/>
          </p:cNvPicPr>
          <p:nvPr/>
        </p:nvPicPr>
        <p:blipFill>
          <a:blip r:embed="rId3" cstate="print"/>
          <a:stretch>
            <a:fillRect/>
          </a:stretch>
        </p:blipFill>
        <p:spPr>
          <a:xfrm>
            <a:off x="6958014" y="451075"/>
            <a:ext cx="1814512" cy="444663"/>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xmlns="" val="3061948181"/>
              </p:ext>
            </p:extLst>
          </p:nvPr>
        </p:nvGraphicFramePr>
        <p:xfrm>
          <a:off x="723332" y="2106683"/>
          <a:ext cx="7710984" cy="2865120"/>
        </p:xfrm>
        <a:graphic>
          <a:graphicData uri="http://schemas.openxmlformats.org/drawingml/2006/table">
            <a:tbl>
              <a:tblPr firstRow="1" bandRow="1">
                <a:tableStyleId>{5C22544A-7EE6-4342-B048-85BDC9FD1C3A}</a:tableStyleId>
              </a:tblPr>
              <a:tblGrid>
                <a:gridCol w="1460310"/>
                <a:gridCol w="1665027"/>
                <a:gridCol w="4585647"/>
              </a:tblGrid>
              <a:tr h="370840">
                <a:tc>
                  <a:txBody>
                    <a:bodyPr/>
                    <a:lstStyle/>
                    <a:p>
                      <a:r>
                        <a:rPr lang="en-US" sz="1600" baseline="0" dirty="0" smtClean="0">
                          <a:solidFill>
                            <a:schemeClr val="tx1"/>
                          </a:solidFill>
                          <a:latin typeface="Times New Roman" pitchFamily="18" charset="0"/>
                          <a:cs typeface="Times New Roman" pitchFamily="18" charset="0"/>
                        </a:rPr>
                        <a:t>Neighborhood A or B:</a:t>
                      </a:r>
                      <a:endParaRPr lang="en-US" sz="16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smtClean="0">
                          <a:solidFill>
                            <a:schemeClr val="tx1"/>
                          </a:solidFill>
                          <a:latin typeface="Times New Roman" pitchFamily="18" charset="0"/>
                          <a:cs typeface="Times New Roman" pitchFamily="18" charset="0"/>
                        </a:rPr>
                        <a:t>All other neighborhoods</a:t>
                      </a:r>
                      <a:r>
                        <a:rPr lang="en-US" sz="1600" baseline="0" dirty="0" smtClean="0">
                          <a:solidFill>
                            <a:schemeClr val="tx1"/>
                          </a:solidFill>
                          <a:latin typeface="Times New Roman" pitchFamily="18" charset="0"/>
                          <a:cs typeface="Times New Roman" pitchFamily="18" charset="0"/>
                        </a:rPr>
                        <a:t> and you have five or more health credits:</a:t>
                      </a:r>
                      <a:endParaRPr lang="en-US" sz="16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smtClean="0">
                          <a:solidFill>
                            <a:schemeClr val="tx1"/>
                          </a:solidFill>
                          <a:latin typeface="Times New Roman" pitchFamily="18" charset="0"/>
                          <a:cs typeface="Times New Roman" pitchFamily="18" charset="0"/>
                        </a:rPr>
                        <a:t>All other neighborhoods and you have</a:t>
                      </a:r>
                      <a:r>
                        <a:rPr lang="en-US" sz="1600" baseline="0" dirty="0" smtClean="0">
                          <a:solidFill>
                            <a:schemeClr val="tx1"/>
                          </a:solidFill>
                          <a:latin typeface="Times New Roman" pitchFamily="18" charset="0"/>
                          <a:cs typeface="Times New Roman" pitchFamily="18" charset="0"/>
                        </a:rPr>
                        <a:t> four or fewer health credits:</a:t>
                      </a:r>
                      <a:endParaRPr lang="en-US" sz="16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600" b="1" dirty="0" smtClean="0"/>
                        <a:t>A. </a:t>
                      </a:r>
                      <a:r>
                        <a:rPr lang="en-US" sz="1600" dirty="0" smtClean="0"/>
                        <a:t>Your neighborhood is not affected!</a:t>
                      </a:r>
                      <a:r>
                        <a:rPr lang="en-US" sz="1600" baseline="0" dirty="0" smtClean="0"/>
                        <a:t> There is no loss. </a:t>
                      </a:r>
                      <a:endParaRPr lang="en-US" sz="16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buNone/>
                      </a:pPr>
                      <a:r>
                        <a:rPr lang="en-US" sz="1600" b="1" dirty="0" smtClean="0"/>
                        <a:t>B. </a:t>
                      </a:r>
                      <a:r>
                        <a:rPr lang="en-US" sz="1600" b="0" dirty="0" smtClean="0"/>
                        <a:t>You</a:t>
                      </a:r>
                      <a:r>
                        <a:rPr lang="en-US" sz="1600" b="0" baseline="0" dirty="0" smtClean="0"/>
                        <a:t>r body is well enough to fight the illness. You are immune. There is no loss. </a:t>
                      </a:r>
                      <a:endParaRPr 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buNone/>
                      </a:pPr>
                      <a:r>
                        <a:rPr lang="en-US" sz="1600" b="1" dirty="0" smtClean="0"/>
                        <a:t>C</a:t>
                      </a:r>
                      <a:r>
                        <a:rPr lang="en-US" sz="1600" dirty="0" smtClean="0"/>
                        <a:t>: Use 2 bonuses (</a:t>
                      </a:r>
                      <a:r>
                        <a:rPr lang="en-US" sz="1600" dirty="0" smtClean="0">
                          <a:sym typeface="Wingdings 2" panose="05020102010507070707" pitchFamily="18" charset="2"/>
                        </a:rPr>
                        <a:t></a:t>
                      </a:r>
                      <a:r>
                        <a:rPr lang="en-US" sz="1600" dirty="0" smtClean="0"/>
                        <a:t>) to use employee-provided medical leave while you recover from illness. </a:t>
                      </a:r>
                    </a:p>
                    <a:p>
                      <a:pPr marL="0" indent="0">
                        <a:buNone/>
                      </a:pPr>
                      <a:r>
                        <a:rPr lang="en-US" sz="1600" b="1" dirty="0" smtClean="0"/>
                        <a:t>D</a:t>
                      </a:r>
                      <a:r>
                        <a:rPr lang="en-US" sz="1600" dirty="0" smtClean="0"/>
                        <a:t>: Pay 10 $</a:t>
                      </a:r>
                      <a:r>
                        <a:rPr lang="en-US" sz="1600" dirty="0" smtClean="0">
                          <a:sym typeface="Wingdings" panose="05000000000000000000" pitchFamily="2" charset="2"/>
                        </a:rPr>
                        <a:t></a:t>
                      </a:r>
                      <a:r>
                        <a:rPr lang="en-US" sz="1600" dirty="0" smtClean="0"/>
                        <a:t>s in associated costs while you recover from illness#.</a:t>
                      </a:r>
                    </a:p>
                    <a:p>
                      <a:pPr marL="0" indent="0">
                        <a:buNone/>
                      </a:pPr>
                      <a:r>
                        <a:rPr lang="en-US" sz="1600" b="1" dirty="0" smtClean="0"/>
                        <a:t>E</a:t>
                      </a:r>
                      <a:r>
                        <a:rPr lang="en-US" sz="1600" dirty="0" smtClean="0"/>
                        <a:t>: Lose six wellness credits (or gain illness credits) (</a:t>
                      </a:r>
                      <a:r>
                        <a:rPr lang="en-US" sz="1600" strike="dblStrike" dirty="0" smtClean="0">
                          <a:sym typeface="Wingdings 3" panose="05040102010807070707" pitchFamily="18" charset="2"/>
                        </a:rPr>
                        <a:t></a:t>
                      </a:r>
                      <a:r>
                        <a:rPr lang="en-US" sz="1600" dirty="0" smtClean="0"/>
                        <a:t>) and live with a chronic disorder.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 name="Rectangle 6"/>
          <p:cNvSpPr/>
          <p:nvPr/>
        </p:nvSpPr>
        <p:spPr>
          <a:xfrm>
            <a:off x="659357" y="5353437"/>
            <a:ext cx="7815903" cy="338554"/>
          </a:xfrm>
          <a:prstGeom prst="rect">
            <a:avLst/>
          </a:prstGeom>
        </p:spPr>
        <p:txBody>
          <a:bodyPr wrap="square">
            <a:spAutoFit/>
          </a:bodyPr>
          <a:lstStyle/>
          <a:p>
            <a:r>
              <a:rPr lang="en-US" sz="1600" b="1" dirty="0" smtClean="0">
                <a:latin typeface="Times New Roman" pitchFamily="18" charset="0"/>
                <a:cs typeface="Times New Roman" pitchFamily="18" charset="0"/>
              </a:rPr>
              <a:t>#Use </a:t>
            </a:r>
            <a:r>
              <a:rPr lang="en-US" sz="1600" b="1" dirty="0">
                <a:latin typeface="Times New Roman" pitchFamily="18" charset="0"/>
                <a:cs typeface="Times New Roman" pitchFamily="18" charset="0"/>
              </a:rPr>
              <a:t>a </a:t>
            </a:r>
            <a:r>
              <a:rPr lang="en-US" sz="1600" b="1" dirty="0" smtClean="0">
                <a:latin typeface="Times New Roman" pitchFamily="18" charset="0"/>
                <a:cs typeface="Times New Roman" pitchFamily="18" charset="0"/>
              </a:rPr>
              <a:t>credit card</a:t>
            </a:r>
            <a:r>
              <a:rPr lang="en-US" sz="1600" dirty="0" smtClean="0">
                <a:latin typeface="Times New Roman" pitchFamily="18" charset="0"/>
                <a:cs typeface="Times New Roman" pitchFamily="18" charset="0"/>
              </a:rPr>
              <a:t>:   Borrow $1-9 + </a:t>
            </a:r>
            <a:r>
              <a:rPr lang="en-US" sz="1600" b="1" dirty="0" smtClean="0">
                <a:latin typeface="Times New Roman" pitchFamily="18" charset="0"/>
                <a:cs typeface="Times New Roman" pitchFamily="18" charset="0"/>
              </a:rPr>
              <a:t>2</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a:t>
            </a:r>
            <a:r>
              <a:rPr lang="en-US" sz="1600" dirty="0">
                <a:latin typeface="Times New Roman" pitchFamily="18" charset="0"/>
                <a:cs typeface="Times New Roman" pitchFamily="18" charset="0"/>
                <a:sym typeface="Wingdings 2"/>
              </a:rPr>
              <a:t> </a:t>
            </a:r>
            <a:r>
              <a:rPr lang="en-US" sz="1600" dirty="0" smtClean="0">
                <a:latin typeface="Times New Roman" pitchFamily="18" charset="0"/>
                <a:cs typeface="Times New Roman" pitchFamily="18" charset="0"/>
              </a:rPr>
              <a:t>interest;   Borrow $10-16 + </a:t>
            </a:r>
            <a:r>
              <a:rPr lang="en-US" sz="1600" b="1" dirty="0" smtClean="0">
                <a:latin typeface="Times New Roman" pitchFamily="18" charset="0"/>
                <a:cs typeface="Times New Roman" pitchFamily="18" charset="0"/>
              </a:rPr>
              <a:t>4</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a:t>
            </a:r>
            <a:r>
              <a:rPr lang="en-US" sz="1600" dirty="0">
                <a:latin typeface="Times New Roman" pitchFamily="18" charset="0"/>
                <a:cs typeface="Times New Roman" pitchFamily="18" charset="0"/>
                <a:sym typeface="Wingdings 2"/>
              </a:rPr>
              <a:t> </a:t>
            </a:r>
            <a:r>
              <a:rPr lang="en-US" sz="1600" dirty="0" smtClean="0">
                <a:latin typeface="Times New Roman" pitchFamily="18" charset="0"/>
                <a:cs typeface="Times New Roman" pitchFamily="18" charset="0"/>
                <a:sym typeface="Wingdings 2"/>
              </a:rPr>
              <a:t>interest</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xmlns="" val="18779892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Decision 10: </a:t>
            </a:r>
            <a:r>
              <a:rPr lang="en-US" b="1" dirty="0" smtClean="0"/>
              <a:t>After Graduation</a:t>
            </a:r>
            <a:endParaRPr lang="en-US" dirty="0"/>
          </a:p>
        </p:txBody>
      </p:sp>
      <p:sp>
        <p:nvSpPr>
          <p:cNvPr id="3" name="Content Placeholder 2"/>
          <p:cNvSpPr>
            <a:spLocks noGrp="1"/>
          </p:cNvSpPr>
          <p:nvPr>
            <p:ph idx="1"/>
          </p:nvPr>
        </p:nvSpPr>
        <p:spPr>
          <a:xfrm>
            <a:off x="628650" y="1329152"/>
            <a:ext cx="7886700" cy="513936"/>
          </a:xfrm>
        </p:spPr>
        <p:txBody>
          <a:bodyPr>
            <a:normAutofit/>
          </a:bodyPr>
          <a:lstStyle/>
          <a:p>
            <a:pPr marL="0" indent="0">
              <a:buNone/>
            </a:pPr>
            <a:r>
              <a:rPr lang="en-US" dirty="0" smtClean="0"/>
              <a:t>You have reached early adulthood. What will you do?</a:t>
            </a:r>
            <a:endParaRPr lang="en-US" dirty="0"/>
          </a:p>
        </p:txBody>
      </p:sp>
      <p:pic>
        <p:nvPicPr>
          <p:cNvPr id="8" name="Picture 7"/>
          <p:cNvPicPr>
            <a:picLocks noChangeAspect="1"/>
          </p:cNvPicPr>
          <p:nvPr/>
        </p:nvPicPr>
        <p:blipFill>
          <a:blip r:embed="rId3" cstate="print"/>
          <a:stretch>
            <a:fillRect/>
          </a:stretch>
        </p:blipFill>
        <p:spPr>
          <a:xfrm>
            <a:off x="614362" y="1977266"/>
            <a:ext cx="8058150" cy="3291357"/>
          </a:xfrm>
          <a:prstGeom prst="rect">
            <a:avLst/>
          </a:prstGeom>
        </p:spPr>
      </p:pic>
      <p:sp>
        <p:nvSpPr>
          <p:cNvPr id="5" name="Rectangle 4"/>
          <p:cNvSpPr/>
          <p:nvPr/>
        </p:nvSpPr>
        <p:spPr>
          <a:xfrm>
            <a:off x="385762" y="5893115"/>
            <a:ext cx="8343901" cy="369332"/>
          </a:xfrm>
          <a:prstGeom prst="rect">
            <a:avLst/>
          </a:prstGeom>
        </p:spPr>
        <p:txBody>
          <a:bodyPr wrap="square">
            <a:spAutoFit/>
          </a:bodyPr>
          <a:lstStyle/>
          <a:p>
            <a:r>
              <a:rPr lang="en-US" b="1" dirty="0" smtClean="0">
                <a:latin typeface="Times New Roman" pitchFamily="18" charset="0"/>
                <a:cs typeface="Times New Roman" pitchFamily="18" charset="0"/>
              </a:rPr>
              <a:t>Student Loan</a:t>
            </a:r>
            <a:r>
              <a:rPr lang="en-US" dirty="0" smtClean="0">
                <a:latin typeface="Times New Roman" pitchFamily="18" charset="0"/>
                <a:cs typeface="Times New Roman" pitchFamily="18" charset="0"/>
              </a:rPr>
              <a:t>:   Borrow $1-9 + </a:t>
            </a:r>
            <a:r>
              <a:rPr lang="en-US" b="1"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t>
            </a:r>
            <a:r>
              <a:rPr lang="en-US" dirty="0">
                <a:latin typeface="Times New Roman" pitchFamily="18" charset="0"/>
                <a:cs typeface="Times New Roman" pitchFamily="18" charset="0"/>
                <a:sym typeface="Wingdings 2"/>
              </a:rPr>
              <a:t> </a:t>
            </a:r>
            <a:r>
              <a:rPr lang="en-US" dirty="0" smtClean="0">
                <a:latin typeface="Times New Roman" pitchFamily="18" charset="0"/>
                <a:cs typeface="Times New Roman" pitchFamily="18" charset="0"/>
              </a:rPr>
              <a:t>interest;   Borrow $10-18 + </a:t>
            </a:r>
            <a:r>
              <a:rPr lang="en-US" b="1"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t>
            </a:r>
            <a:r>
              <a:rPr lang="en-US" dirty="0">
                <a:latin typeface="Times New Roman" pitchFamily="18" charset="0"/>
                <a:cs typeface="Times New Roman" pitchFamily="18" charset="0"/>
                <a:sym typeface="Wingdings 2"/>
              </a:rPr>
              <a:t> </a:t>
            </a:r>
            <a:r>
              <a:rPr lang="en-US" dirty="0" smtClean="0">
                <a:latin typeface="Times New Roman" pitchFamily="18" charset="0"/>
                <a:cs typeface="Times New Roman" pitchFamily="18" charset="0"/>
                <a:sym typeface="Wingdings 2"/>
              </a:rPr>
              <a:t>interest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38489072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Collective Vote 2</a:t>
            </a:r>
            <a:endParaRPr lang="en-US" dirty="0"/>
          </a:p>
        </p:txBody>
      </p:sp>
      <p:sp>
        <p:nvSpPr>
          <p:cNvPr id="3" name="Content Placeholder 2"/>
          <p:cNvSpPr>
            <a:spLocks noGrp="1"/>
          </p:cNvSpPr>
          <p:nvPr>
            <p:ph idx="1"/>
          </p:nvPr>
        </p:nvSpPr>
        <p:spPr>
          <a:xfrm>
            <a:off x="628650" y="1314864"/>
            <a:ext cx="7886700" cy="5157374"/>
          </a:xfrm>
        </p:spPr>
        <p:txBody>
          <a:bodyPr>
            <a:normAutofit fontScale="32500" lnSpcReduction="20000"/>
          </a:bodyPr>
          <a:lstStyle/>
          <a:p>
            <a:pPr marL="0" indent="0">
              <a:lnSpc>
                <a:spcPct val="120000"/>
              </a:lnSpc>
              <a:spcBef>
                <a:spcPts val="0"/>
              </a:spcBef>
              <a:buNone/>
            </a:pPr>
            <a:r>
              <a:rPr lang="en-US" sz="5500" dirty="0"/>
              <a:t>It is election time. </a:t>
            </a:r>
            <a:r>
              <a:rPr lang="en-US" sz="5500" b="1" u="sng" dirty="0" smtClean="0"/>
              <a:t>IF </a:t>
            </a:r>
            <a:r>
              <a:rPr lang="en-US" sz="5500" b="1" u="sng" dirty="0"/>
              <a:t>you are eligible to vote</a:t>
            </a:r>
            <a:r>
              <a:rPr lang="en-US" sz="5500" dirty="0"/>
              <a:t>, </a:t>
            </a:r>
            <a:r>
              <a:rPr lang="en-US" sz="5500" dirty="0" smtClean="0"/>
              <a:t>spend </a:t>
            </a:r>
            <a:r>
              <a:rPr lang="en-US" sz="5500" dirty="0"/>
              <a:t>2 </a:t>
            </a:r>
            <a:r>
              <a:rPr lang="en-US" sz="5500" dirty="0" smtClean="0"/>
              <a:t>$</a:t>
            </a:r>
            <a:r>
              <a:rPr lang="en-US" sz="5500" dirty="0" smtClean="0">
                <a:sym typeface="Wingdings" panose="05000000000000000000" pitchFamily="2" charset="2"/>
              </a:rPr>
              <a:t> OR one </a:t>
            </a:r>
            <a:r>
              <a:rPr lang="en-US" sz="5500" dirty="0">
                <a:sym typeface="Wingdings 2" panose="05020102010507070707" pitchFamily="18" charset="2"/>
              </a:rPr>
              <a:t></a:t>
            </a:r>
            <a:r>
              <a:rPr lang="en-US" sz="5500" dirty="0" smtClean="0">
                <a:sym typeface="Wingdings 2" panose="05020102010507070707" pitchFamily="18" charset="2"/>
              </a:rPr>
              <a:t> to secure the proper voting documents and to advocate for your right to vote</a:t>
            </a:r>
            <a:r>
              <a:rPr lang="en-US" sz="5500" dirty="0" smtClean="0"/>
              <a:t>. (OR, lose out on the chance to vote). </a:t>
            </a:r>
            <a:endParaRPr lang="en-US" sz="2900" b="1" u="sng" dirty="0" smtClean="0"/>
          </a:p>
          <a:p>
            <a:pPr marL="0" indent="0">
              <a:lnSpc>
                <a:spcPct val="120000"/>
              </a:lnSpc>
              <a:spcBef>
                <a:spcPts val="1200"/>
              </a:spcBef>
              <a:buNone/>
            </a:pPr>
            <a:r>
              <a:rPr lang="en-US" sz="4900" b="1" u="sng" dirty="0" smtClean="0"/>
              <a:t>Candidate </a:t>
            </a:r>
            <a:r>
              <a:rPr lang="en-US" sz="4900" b="1" u="sng" dirty="0"/>
              <a:t>A </a:t>
            </a:r>
            <a:r>
              <a:rPr lang="en-US" sz="4900" dirty="0"/>
              <a:t>wants to increase the minimum wage. This candidate advocates an increase in taxes for </a:t>
            </a:r>
            <a:r>
              <a:rPr lang="en-US" sz="4900" dirty="0" smtClean="0"/>
              <a:t>the wealthy to pay for the increase. </a:t>
            </a:r>
            <a:r>
              <a:rPr lang="en-US" sz="4900" dirty="0"/>
              <a:t>If this candidate wins, those with </a:t>
            </a:r>
            <a:r>
              <a:rPr lang="en-US" sz="4900" u="sng" dirty="0"/>
              <a:t>&gt;</a:t>
            </a:r>
            <a:r>
              <a:rPr lang="en-US" sz="4900" dirty="0"/>
              <a:t> 20 $</a:t>
            </a:r>
            <a:r>
              <a:rPr lang="en-US" sz="4900" dirty="0">
                <a:sym typeface="Wingdings 2" panose="05020102010507070707" pitchFamily="18" charset="2"/>
              </a:rPr>
              <a:t></a:t>
            </a:r>
            <a:r>
              <a:rPr lang="en-US" sz="4900" dirty="0"/>
              <a:t>s will lose 5 $</a:t>
            </a:r>
            <a:r>
              <a:rPr lang="en-US" sz="4900" dirty="0">
                <a:sym typeface="Wingdings" panose="05000000000000000000" pitchFamily="2" charset="2"/>
              </a:rPr>
              <a:t></a:t>
            </a:r>
            <a:r>
              <a:rPr lang="en-US" sz="4900" dirty="0"/>
              <a:t>s. Those with </a:t>
            </a:r>
            <a:r>
              <a:rPr lang="en-US" sz="4900" u="sng" dirty="0"/>
              <a:t>&lt;</a:t>
            </a:r>
            <a:r>
              <a:rPr lang="en-US" sz="4900" dirty="0"/>
              <a:t> 5 $</a:t>
            </a:r>
            <a:r>
              <a:rPr lang="en-US" sz="4900" dirty="0">
                <a:sym typeface="Wingdings 2" panose="05020102010507070707" pitchFamily="18" charset="2"/>
              </a:rPr>
              <a:t></a:t>
            </a:r>
            <a:r>
              <a:rPr lang="en-US" sz="4900" dirty="0"/>
              <a:t>s will gain 3 $</a:t>
            </a:r>
            <a:r>
              <a:rPr lang="en-US" sz="4900" dirty="0">
                <a:sym typeface="Wingdings 2" panose="05020102010507070707" pitchFamily="18" charset="2"/>
              </a:rPr>
              <a:t></a:t>
            </a:r>
            <a:r>
              <a:rPr lang="en-US" sz="4900" dirty="0"/>
              <a:t>s.  </a:t>
            </a:r>
            <a:endParaRPr lang="en-US" sz="4900" b="1" u="sng" dirty="0" smtClean="0"/>
          </a:p>
          <a:p>
            <a:pPr marL="0" indent="0">
              <a:lnSpc>
                <a:spcPct val="120000"/>
              </a:lnSpc>
              <a:spcBef>
                <a:spcPts val="1200"/>
              </a:spcBef>
              <a:buNone/>
            </a:pPr>
            <a:r>
              <a:rPr lang="en-US" sz="4900" b="1" u="sng" dirty="0" smtClean="0"/>
              <a:t>Candidate </a:t>
            </a:r>
            <a:r>
              <a:rPr lang="en-US" sz="4900" b="1" u="sng" dirty="0"/>
              <a:t>B </a:t>
            </a:r>
            <a:r>
              <a:rPr lang="en-US" sz="4900" dirty="0"/>
              <a:t>wants to protect </a:t>
            </a:r>
            <a:r>
              <a:rPr lang="en-US" sz="4900" dirty="0" smtClean="0"/>
              <a:t>the country from </a:t>
            </a:r>
            <a:r>
              <a:rPr lang="en-US" sz="4900" dirty="0"/>
              <a:t>government involvement. This candidate will cut taxes and decrease government programs. If this candidate wins, those with &gt; 15 $</a:t>
            </a:r>
            <a:r>
              <a:rPr lang="en-US" sz="4900" dirty="0">
                <a:sym typeface="Wingdings 2" panose="05020102010507070707" pitchFamily="18" charset="2"/>
              </a:rPr>
              <a:t></a:t>
            </a:r>
            <a:r>
              <a:rPr lang="en-US" sz="4900" dirty="0"/>
              <a:t>s will gain 3 $</a:t>
            </a:r>
            <a:r>
              <a:rPr lang="en-US" sz="4900" dirty="0">
                <a:sym typeface="Wingdings 2" panose="05020102010507070707" pitchFamily="18" charset="2"/>
              </a:rPr>
              <a:t></a:t>
            </a:r>
            <a:r>
              <a:rPr lang="en-US" sz="4900" dirty="0"/>
              <a:t>s. Those with &lt; 5 $</a:t>
            </a:r>
            <a:r>
              <a:rPr lang="en-US" sz="4900" dirty="0">
                <a:sym typeface="Wingdings 2" panose="05020102010507070707" pitchFamily="18" charset="2"/>
              </a:rPr>
              <a:t></a:t>
            </a:r>
            <a:r>
              <a:rPr lang="en-US" sz="4900" dirty="0"/>
              <a:t>s will </a:t>
            </a:r>
            <a:r>
              <a:rPr lang="en-US" sz="4900" dirty="0" smtClean="0"/>
              <a:t>lose </a:t>
            </a:r>
            <a:r>
              <a:rPr lang="en-US" sz="4900" dirty="0"/>
              <a:t>3 wellness credits (</a:t>
            </a:r>
            <a:r>
              <a:rPr lang="en-US" sz="4900" strike="dblStrike" dirty="0">
                <a:sym typeface="Wingdings 3" panose="05040102010807070707" pitchFamily="18" charset="2"/>
              </a:rPr>
              <a:t></a:t>
            </a:r>
            <a:r>
              <a:rPr lang="en-US" sz="4900" dirty="0"/>
              <a:t>). </a:t>
            </a:r>
            <a:endParaRPr lang="en-US" sz="4900" b="1" u="sng" dirty="0" smtClean="0"/>
          </a:p>
          <a:p>
            <a:pPr marL="0" indent="0">
              <a:lnSpc>
                <a:spcPct val="120000"/>
              </a:lnSpc>
              <a:spcBef>
                <a:spcPts val="1200"/>
              </a:spcBef>
              <a:buNone/>
            </a:pPr>
            <a:r>
              <a:rPr lang="en-US" sz="4900" b="1" u="sng" dirty="0" smtClean="0"/>
              <a:t>Candidate C</a:t>
            </a:r>
            <a:r>
              <a:rPr lang="en-US" sz="4900" dirty="0" smtClean="0"/>
              <a:t> </a:t>
            </a:r>
            <a:r>
              <a:rPr lang="en-US" sz="4900" dirty="0"/>
              <a:t>is concerned about </a:t>
            </a:r>
            <a:r>
              <a:rPr lang="en-US" sz="4900" dirty="0" smtClean="0"/>
              <a:t>creating equal opportunity. </a:t>
            </a:r>
            <a:r>
              <a:rPr lang="en-US" sz="4900" dirty="0"/>
              <a:t>If this candidate </a:t>
            </a:r>
            <a:r>
              <a:rPr lang="en-US" sz="4900" dirty="0" smtClean="0"/>
              <a:t>wins, </a:t>
            </a:r>
            <a:r>
              <a:rPr lang="en-US" sz="4900" dirty="0"/>
              <a:t>everyone in the game will </a:t>
            </a:r>
            <a:r>
              <a:rPr lang="en-US" sz="4900" dirty="0" smtClean="0"/>
              <a:t>lose all of their bonus credits</a:t>
            </a:r>
            <a:r>
              <a:rPr lang="en-US" sz="4900" dirty="0" smtClean="0">
                <a:sym typeface="Wingdings 2" panose="05020102010507070707" pitchFamily="18" charset="2"/>
              </a:rPr>
              <a:t> (</a:t>
            </a:r>
            <a:r>
              <a:rPr lang="en-US" sz="4900" dirty="0" smtClean="0">
                <a:sym typeface="Wingdings 2"/>
              </a:rPr>
              <a:t></a:t>
            </a:r>
            <a:r>
              <a:rPr lang="en-US" sz="4900" dirty="0" smtClean="0">
                <a:sym typeface="Wingdings 2" panose="05020102010507070707" pitchFamily="18" charset="2"/>
              </a:rPr>
              <a:t>) ensuring that no one in the game receives special favors, above and beyond the experience they actually have. </a:t>
            </a:r>
            <a:endParaRPr lang="en-US" sz="4900" b="1" u="sng" dirty="0" smtClean="0"/>
          </a:p>
          <a:p>
            <a:pPr marL="0" indent="0">
              <a:lnSpc>
                <a:spcPct val="120000"/>
              </a:lnSpc>
              <a:spcBef>
                <a:spcPts val="1200"/>
              </a:spcBef>
              <a:buNone/>
            </a:pPr>
            <a:r>
              <a:rPr lang="en-US" sz="4900" b="1" u="sng" dirty="0" smtClean="0"/>
              <a:t>Candidate D</a:t>
            </a:r>
            <a:r>
              <a:rPr lang="en-US" sz="4900" dirty="0" smtClean="0"/>
              <a:t> </a:t>
            </a:r>
            <a:r>
              <a:rPr lang="en-US" sz="4900" dirty="0"/>
              <a:t>is concerned about </a:t>
            </a:r>
            <a:r>
              <a:rPr lang="en-US" sz="4900" dirty="0" smtClean="0"/>
              <a:t>reparations for past oppression. If </a:t>
            </a:r>
            <a:r>
              <a:rPr lang="en-US" sz="4900" dirty="0"/>
              <a:t>this candidate </a:t>
            </a:r>
            <a:r>
              <a:rPr lang="en-US" sz="4900" dirty="0" smtClean="0"/>
              <a:t>wins, </a:t>
            </a:r>
            <a:r>
              <a:rPr lang="en-US" sz="4900" dirty="0"/>
              <a:t>members of Group </a:t>
            </a:r>
            <a:r>
              <a:rPr lang="en-US" sz="4900" dirty="0" smtClean="0"/>
              <a:t>P, Q, and S </a:t>
            </a:r>
            <a:r>
              <a:rPr lang="en-US" sz="4900" dirty="0"/>
              <a:t>will gain </a:t>
            </a:r>
            <a:r>
              <a:rPr lang="en-US" sz="4900" dirty="0" smtClean="0"/>
              <a:t>1 bonus credit </a:t>
            </a:r>
            <a:r>
              <a:rPr lang="en-US" sz="4900" dirty="0" smtClean="0">
                <a:sym typeface="Wingdings 2" panose="05020102010507070707" pitchFamily="18" charset="2"/>
              </a:rPr>
              <a:t>(</a:t>
            </a:r>
            <a:r>
              <a:rPr lang="en-US" sz="4900" dirty="0">
                <a:sym typeface="Wingdings 2" panose="05020102010507070707" pitchFamily="18" charset="2"/>
              </a:rPr>
              <a:t></a:t>
            </a:r>
            <a:r>
              <a:rPr lang="en-US" sz="4900" dirty="0" smtClean="0">
                <a:sym typeface="Wingdings 2" panose="05020102010507070707" pitchFamily="18" charset="2"/>
              </a:rPr>
              <a:t>)</a:t>
            </a:r>
            <a:r>
              <a:rPr lang="en-US" sz="4900" dirty="0" smtClean="0"/>
              <a:t>.</a:t>
            </a:r>
            <a:endParaRPr lang="en-US" sz="4900" b="1" u="sng" dirty="0" smtClean="0"/>
          </a:p>
          <a:p>
            <a:pPr marL="0" indent="0">
              <a:lnSpc>
                <a:spcPct val="120000"/>
              </a:lnSpc>
              <a:spcBef>
                <a:spcPts val="1200"/>
              </a:spcBef>
              <a:buNone/>
            </a:pPr>
            <a:r>
              <a:rPr lang="en-US" sz="4900" b="1" u="sng" dirty="0" smtClean="0"/>
              <a:t>Candidate E</a:t>
            </a:r>
            <a:r>
              <a:rPr lang="en-US" sz="4900" b="1" dirty="0" smtClean="0"/>
              <a:t> </a:t>
            </a:r>
            <a:r>
              <a:rPr lang="en-US" sz="4900" dirty="0" smtClean="0"/>
              <a:t>is </a:t>
            </a:r>
            <a:r>
              <a:rPr lang="en-US" sz="4900" dirty="0"/>
              <a:t>happy with the status quo. If this candidate wins, everything in the game will stay the same as it currently is. </a:t>
            </a:r>
          </a:p>
        </p:txBody>
      </p:sp>
      <p:pic>
        <p:nvPicPr>
          <p:cNvPr id="5" name="Picture 4"/>
          <p:cNvPicPr>
            <a:picLocks noChangeAspect="1"/>
          </p:cNvPicPr>
          <p:nvPr/>
        </p:nvPicPr>
        <p:blipFill>
          <a:blip r:embed="rId3" cstate="print"/>
          <a:stretch>
            <a:fillRect/>
          </a:stretch>
        </p:blipFill>
        <p:spPr>
          <a:xfrm>
            <a:off x="6448425" y="365126"/>
            <a:ext cx="2066925" cy="600075"/>
          </a:xfrm>
          <a:prstGeom prst="rect">
            <a:avLst/>
          </a:prstGeom>
        </p:spPr>
      </p:pic>
    </p:spTree>
    <p:extLst>
      <p:ext uri="{BB962C8B-B14F-4D97-AF65-F5344CB8AC3E}">
        <p14:creationId xmlns:p14="http://schemas.microsoft.com/office/powerpoint/2010/main" xmlns="" val="34960119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Decision 11: Recreation Time</a:t>
            </a:r>
            <a:endParaRPr lang="en-US" dirty="0"/>
          </a:p>
        </p:txBody>
      </p:sp>
      <p:sp>
        <p:nvSpPr>
          <p:cNvPr id="3" name="Content Placeholder 2"/>
          <p:cNvSpPr>
            <a:spLocks noGrp="1"/>
          </p:cNvSpPr>
          <p:nvPr>
            <p:ph idx="1"/>
          </p:nvPr>
        </p:nvSpPr>
        <p:spPr/>
        <p:txBody>
          <a:bodyPr/>
          <a:lstStyle/>
          <a:p>
            <a:pPr marL="0" indent="0">
              <a:buNone/>
            </a:pPr>
            <a:r>
              <a:rPr lang="en-US" b="1" dirty="0"/>
              <a:t>A</a:t>
            </a:r>
            <a:r>
              <a:rPr lang="en-US" dirty="0"/>
              <a:t>: Rest, relax, and recreate. Gain </a:t>
            </a:r>
            <a:r>
              <a:rPr lang="en-US" b="1" dirty="0"/>
              <a:t>1 wellness credit</a:t>
            </a:r>
            <a:r>
              <a:rPr lang="en-US" dirty="0"/>
              <a:t> (</a:t>
            </a:r>
            <a:r>
              <a:rPr lang="en-US" dirty="0">
                <a:sym typeface="Wingdings 3" panose="05040102010807070707" pitchFamily="18" charset="2"/>
              </a:rPr>
              <a:t></a:t>
            </a:r>
            <a:r>
              <a:rPr lang="en-US" dirty="0" smtClean="0"/>
              <a:t>).</a:t>
            </a:r>
            <a:endParaRPr lang="en-US" dirty="0"/>
          </a:p>
          <a:p>
            <a:pPr marL="0" indent="0">
              <a:buNone/>
            </a:pPr>
            <a:r>
              <a:rPr lang="en-US" b="1" dirty="0"/>
              <a:t>B</a:t>
            </a:r>
            <a:r>
              <a:rPr lang="en-US" dirty="0"/>
              <a:t>: Internship. Gain </a:t>
            </a:r>
            <a:r>
              <a:rPr lang="en-US" b="1" dirty="0"/>
              <a:t>1 </a:t>
            </a:r>
            <a:r>
              <a:rPr lang="en-US" b="1" dirty="0" smtClean="0"/>
              <a:t>experience </a:t>
            </a:r>
            <a:r>
              <a:rPr lang="en-US" b="1" dirty="0"/>
              <a:t>credit</a:t>
            </a:r>
            <a:r>
              <a:rPr lang="en-US" dirty="0"/>
              <a:t> (</a:t>
            </a:r>
            <a:r>
              <a:rPr lang="en-US" dirty="0">
                <a:sym typeface="Wingdings 2" panose="05020102010507070707" pitchFamily="18" charset="2"/>
              </a:rPr>
              <a:t></a:t>
            </a:r>
            <a:r>
              <a:rPr lang="en-US" dirty="0" smtClean="0"/>
              <a:t>).</a:t>
            </a:r>
            <a:r>
              <a:rPr lang="en-US" dirty="0"/>
              <a:t> </a:t>
            </a:r>
          </a:p>
          <a:p>
            <a:pPr marL="0" indent="0">
              <a:buNone/>
            </a:pPr>
            <a:r>
              <a:rPr lang="en-US" b="1" dirty="0"/>
              <a:t>C</a:t>
            </a:r>
            <a:r>
              <a:rPr lang="en-US" dirty="0"/>
              <a:t>: Part time work. Gain </a:t>
            </a:r>
            <a:r>
              <a:rPr lang="en-US" b="1" dirty="0"/>
              <a:t>3 $</a:t>
            </a:r>
            <a:r>
              <a:rPr lang="en-US" b="1" dirty="0" smtClean="0">
                <a:sym typeface="Wingdings 2" panose="05020102010507070707" pitchFamily="18" charset="2"/>
              </a:rPr>
              <a:t>s</a:t>
            </a:r>
            <a:r>
              <a:rPr lang="en-US" dirty="0" smtClean="0"/>
              <a:t>.</a:t>
            </a:r>
            <a:endParaRPr lang="en-US" dirty="0"/>
          </a:p>
          <a:p>
            <a:pPr marL="0" indent="0">
              <a:buNone/>
            </a:pPr>
            <a:r>
              <a:rPr lang="en-US" b="1" dirty="0" smtClean="0"/>
              <a:t>D</a:t>
            </a:r>
            <a:r>
              <a:rPr lang="en-US" dirty="0"/>
              <a:t>: Build your leadership skills, network. Gain </a:t>
            </a:r>
            <a:r>
              <a:rPr lang="en-US" b="1" dirty="0"/>
              <a:t>1 bonus (</a:t>
            </a:r>
            <a:r>
              <a:rPr lang="en-US" b="1" dirty="0">
                <a:sym typeface="Wingdings 2" panose="05020102010507070707" pitchFamily="18" charset="2"/>
              </a:rPr>
              <a:t></a:t>
            </a:r>
            <a:r>
              <a:rPr lang="en-US" b="1" dirty="0" smtClean="0"/>
              <a:t>)</a:t>
            </a:r>
            <a:r>
              <a:rPr lang="en-US" dirty="0" smtClean="0"/>
              <a:t>.</a:t>
            </a:r>
          </a:p>
          <a:p>
            <a:pPr marL="0" indent="0">
              <a:buNone/>
            </a:pPr>
            <a:r>
              <a:rPr lang="en-US" b="1" dirty="0" smtClean="0"/>
              <a:t>E</a:t>
            </a:r>
            <a:r>
              <a:rPr lang="en-US" dirty="0" smtClean="0"/>
              <a:t>: Sacrifice </a:t>
            </a:r>
            <a:r>
              <a:rPr lang="en-US" dirty="0"/>
              <a:t>3 wellness credits (</a:t>
            </a:r>
            <a:r>
              <a:rPr lang="en-US" strike="dblStrike" dirty="0">
                <a:sym typeface="Wingdings 3" panose="05040102010807070707" pitchFamily="18" charset="2"/>
              </a:rPr>
              <a:t></a:t>
            </a:r>
            <a:r>
              <a:rPr lang="en-US" dirty="0">
                <a:sym typeface="Wingdings 3" panose="05040102010807070707" pitchFamily="18" charset="2"/>
              </a:rPr>
              <a:t>) to earn 5 </a:t>
            </a:r>
            <a:r>
              <a:rPr lang="en-US" b="1" dirty="0"/>
              <a:t>$</a:t>
            </a:r>
            <a:r>
              <a:rPr lang="en-US" b="1" dirty="0">
                <a:sym typeface="Wingdings 2" panose="05020102010507070707" pitchFamily="18" charset="2"/>
              </a:rPr>
              <a:t></a:t>
            </a:r>
            <a:r>
              <a:rPr lang="en-US" b="1" dirty="0"/>
              <a:t>s</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xmlns="" val="14952693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Decision 12: Career</a:t>
            </a:r>
            <a:endParaRPr lang="en-US" dirty="0"/>
          </a:p>
        </p:txBody>
      </p:sp>
      <p:sp>
        <p:nvSpPr>
          <p:cNvPr id="3" name="Content Placeholder 2"/>
          <p:cNvSpPr>
            <a:spLocks noGrp="1"/>
          </p:cNvSpPr>
          <p:nvPr>
            <p:ph idx="1"/>
          </p:nvPr>
        </p:nvSpPr>
        <p:spPr>
          <a:xfrm>
            <a:off x="622155" y="1343440"/>
            <a:ext cx="7886700" cy="1371186"/>
          </a:xfrm>
        </p:spPr>
        <p:txBody>
          <a:bodyPr/>
          <a:lstStyle/>
          <a:p>
            <a:pPr marL="0" indent="0">
              <a:buNone/>
            </a:pPr>
            <a:r>
              <a:rPr lang="en-US" sz="2000" dirty="0"/>
              <a:t>Depending on your education and experience credits, some opportunities are automatically open to you (</a:t>
            </a:r>
            <a:r>
              <a:rPr lang="en-US" sz="2000" dirty="0">
                <a:sym typeface="Wingdings" panose="05000000000000000000" pitchFamily="2" charset="2"/>
              </a:rPr>
              <a:t></a:t>
            </a:r>
            <a:r>
              <a:rPr lang="en-US" sz="2000" dirty="0"/>
              <a:t>). Other opportunities may be out of reach to you (N/A). Other opportunities require that you use your bonuses (</a:t>
            </a:r>
            <a:r>
              <a:rPr lang="en-US" sz="2000" dirty="0">
                <a:sym typeface="Wingdings 2" panose="05020102010507070707" pitchFamily="18" charset="2"/>
              </a:rPr>
              <a:t></a:t>
            </a:r>
            <a:r>
              <a:rPr lang="en-US" sz="2000" dirty="0"/>
              <a:t>) to make the right connections. </a:t>
            </a:r>
            <a:endParaRPr lang="en-US" sz="2000" dirty="0" smtClean="0"/>
          </a:p>
          <a:p>
            <a:pPr marL="0" indent="0">
              <a:buNone/>
            </a:pPr>
            <a:endParaRPr lang="en-US" dirty="0"/>
          </a:p>
        </p:txBody>
      </p:sp>
      <p:pic>
        <p:nvPicPr>
          <p:cNvPr id="5" name="Picture 4"/>
          <p:cNvPicPr>
            <a:picLocks noChangeAspect="1"/>
          </p:cNvPicPr>
          <p:nvPr/>
        </p:nvPicPr>
        <p:blipFill>
          <a:blip r:embed="rId3" cstate="print"/>
          <a:stretch>
            <a:fillRect/>
          </a:stretch>
        </p:blipFill>
        <p:spPr>
          <a:xfrm>
            <a:off x="658693" y="2714626"/>
            <a:ext cx="7856657" cy="3595688"/>
          </a:xfrm>
          <a:prstGeom prst="rect">
            <a:avLst/>
          </a:prstGeom>
        </p:spPr>
      </p:pic>
    </p:spTree>
    <p:extLst>
      <p:ext uri="{BB962C8B-B14F-4D97-AF65-F5344CB8AC3E}">
        <p14:creationId xmlns:p14="http://schemas.microsoft.com/office/powerpoint/2010/main" xmlns="" val="10818078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Decision 13: Illness strikes…</a:t>
            </a:r>
            <a:endParaRPr lang="en-US" b="1" dirty="0"/>
          </a:p>
        </p:txBody>
      </p:sp>
      <p:sp>
        <p:nvSpPr>
          <p:cNvPr id="3" name="Content Placeholder 2"/>
          <p:cNvSpPr>
            <a:spLocks noGrp="1"/>
          </p:cNvSpPr>
          <p:nvPr>
            <p:ph idx="1"/>
          </p:nvPr>
        </p:nvSpPr>
        <p:spPr>
          <a:xfrm>
            <a:off x="628650" y="1386302"/>
            <a:ext cx="7886700" cy="4506813"/>
          </a:xfrm>
        </p:spPr>
        <p:txBody>
          <a:bodyPr>
            <a:normAutofit/>
          </a:bodyPr>
          <a:lstStyle/>
          <a:p>
            <a:pPr marL="0" indent="0">
              <a:buNone/>
            </a:pPr>
            <a:r>
              <a:rPr lang="en-US" b="1" dirty="0" smtClean="0"/>
              <a:t>A</a:t>
            </a:r>
            <a:r>
              <a:rPr lang="en-US" dirty="0"/>
              <a:t>: If you have 4 or more existing wellness credits (4</a:t>
            </a:r>
            <a:r>
              <a:rPr lang="en-US" dirty="0">
                <a:sym typeface="Wingdings 3" panose="05040102010807070707" pitchFamily="18" charset="2"/>
              </a:rPr>
              <a:t></a:t>
            </a:r>
            <a:r>
              <a:rPr lang="en-US" dirty="0"/>
              <a:t>s), you recover quickly. No loss. </a:t>
            </a:r>
          </a:p>
          <a:p>
            <a:pPr marL="0" indent="0">
              <a:buNone/>
            </a:pPr>
            <a:r>
              <a:rPr lang="en-US" b="1" dirty="0"/>
              <a:t>B</a:t>
            </a:r>
            <a:r>
              <a:rPr lang="en-US" dirty="0"/>
              <a:t>: Use 1 bonus (</a:t>
            </a:r>
            <a:r>
              <a:rPr lang="en-US" dirty="0">
                <a:sym typeface="Wingdings 2" panose="05020102010507070707" pitchFamily="18" charset="2"/>
              </a:rPr>
              <a:t></a:t>
            </a:r>
            <a:r>
              <a:rPr lang="en-US" dirty="0"/>
              <a:t>) to use employee-provided </a:t>
            </a:r>
            <a:r>
              <a:rPr lang="en-US" dirty="0" smtClean="0"/>
              <a:t>sick days to take a few days off for recovery. </a:t>
            </a:r>
            <a:r>
              <a:rPr lang="en-US" dirty="0"/>
              <a:t> </a:t>
            </a:r>
          </a:p>
          <a:p>
            <a:pPr marL="0" indent="0">
              <a:buNone/>
            </a:pPr>
            <a:r>
              <a:rPr lang="en-US" b="1" dirty="0"/>
              <a:t>C</a:t>
            </a:r>
            <a:r>
              <a:rPr lang="en-US" dirty="0"/>
              <a:t>: Pay 5 $</a:t>
            </a:r>
            <a:r>
              <a:rPr lang="en-US" dirty="0">
                <a:sym typeface="Wingdings" panose="05000000000000000000" pitchFamily="2" charset="2"/>
              </a:rPr>
              <a:t></a:t>
            </a:r>
            <a:r>
              <a:rPr lang="en-US" dirty="0"/>
              <a:t>s to pay for medication and medical costs to help you recover from </a:t>
            </a:r>
            <a:r>
              <a:rPr lang="en-US" dirty="0" smtClean="0"/>
              <a:t>illness#.</a:t>
            </a:r>
            <a:endParaRPr lang="en-US" dirty="0"/>
          </a:p>
          <a:p>
            <a:pPr marL="0" indent="0">
              <a:buNone/>
            </a:pPr>
            <a:r>
              <a:rPr lang="en-US" b="1" dirty="0"/>
              <a:t>D</a:t>
            </a:r>
            <a:r>
              <a:rPr lang="en-US" dirty="0"/>
              <a:t>: Lose 2 experience credits (</a:t>
            </a:r>
            <a:r>
              <a:rPr lang="en-US" dirty="0">
                <a:sym typeface="Wingdings 2" panose="05020102010507070707" pitchFamily="18" charset="2"/>
              </a:rPr>
              <a:t></a:t>
            </a:r>
            <a:r>
              <a:rPr lang="en-US" dirty="0"/>
              <a:t> </a:t>
            </a:r>
            <a:r>
              <a:rPr lang="en-US" dirty="0">
                <a:sym typeface="Wingdings 2" panose="05020102010507070707" pitchFamily="18" charset="2"/>
              </a:rPr>
              <a:t></a:t>
            </a:r>
            <a:r>
              <a:rPr lang="en-US" dirty="0"/>
              <a:t>) as you miss work to recover from your illness</a:t>
            </a:r>
            <a:r>
              <a:rPr lang="en-US" dirty="0" smtClean="0"/>
              <a:t>.</a:t>
            </a:r>
            <a:endParaRPr lang="en-US" dirty="0"/>
          </a:p>
          <a:p>
            <a:pPr marL="0" indent="0">
              <a:buNone/>
            </a:pPr>
            <a:r>
              <a:rPr lang="en-US" b="1" dirty="0"/>
              <a:t>E</a:t>
            </a:r>
            <a:r>
              <a:rPr lang="en-US" dirty="0"/>
              <a:t>: Carry on, but lose </a:t>
            </a:r>
            <a:r>
              <a:rPr lang="en-US" dirty="0" smtClean="0"/>
              <a:t>four wellness credits (or gain illness) (</a:t>
            </a:r>
            <a:r>
              <a:rPr lang="en-US" strike="dblStrike" dirty="0">
                <a:sym typeface="Wingdings 3" panose="05040102010807070707" pitchFamily="18" charset="2"/>
              </a:rPr>
              <a:t></a:t>
            </a:r>
            <a:r>
              <a:rPr lang="en-US" dirty="0" smtClean="0"/>
              <a:t>) </a:t>
            </a:r>
            <a:r>
              <a:rPr lang="en-US" dirty="0"/>
              <a:t>as your condition worsens</a:t>
            </a:r>
            <a:r>
              <a:rPr lang="en-US" dirty="0" smtClean="0"/>
              <a:t>.</a:t>
            </a:r>
            <a:endParaRPr lang="en-US" dirty="0"/>
          </a:p>
        </p:txBody>
      </p:sp>
      <p:sp>
        <p:nvSpPr>
          <p:cNvPr id="4" name="Rectangle 3"/>
          <p:cNvSpPr/>
          <p:nvPr/>
        </p:nvSpPr>
        <p:spPr>
          <a:xfrm>
            <a:off x="385762" y="5893115"/>
            <a:ext cx="8343901" cy="369332"/>
          </a:xfrm>
          <a:prstGeom prst="rect">
            <a:avLst/>
          </a:prstGeom>
        </p:spPr>
        <p:txBody>
          <a:bodyPr wrap="square">
            <a:spAutoFit/>
          </a:bodyPr>
          <a:lstStyle/>
          <a:p>
            <a:r>
              <a:rPr lang="en-US" b="1" dirty="0" smtClean="0">
                <a:latin typeface="Times New Roman" pitchFamily="18" charset="0"/>
                <a:cs typeface="Times New Roman" pitchFamily="18" charset="0"/>
              </a:rPr>
              <a:t>#Use </a:t>
            </a:r>
            <a:r>
              <a:rPr lang="en-US" b="1" dirty="0">
                <a:latin typeface="Times New Roman" pitchFamily="18" charset="0"/>
                <a:cs typeface="Times New Roman" pitchFamily="18" charset="0"/>
              </a:rPr>
              <a:t>a </a:t>
            </a:r>
            <a:r>
              <a:rPr lang="en-US" b="1" dirty="0" smtClean="0">
                <a:latin typeface="Times New Roman" pitchFamily="18" charset="0"/>
                <a:cs typeface="Times New Roman" pitchFamily="18" charset="0"/>
              </a:rPr>
              <a:t>credit card</a:t>
            </a:r>
            <a:r>
              <a:rPr lang="en-US" dirty="0" smtClean="0">
                <a:latin typeface="Times New Roman" pitchFamily="18" charset="0"/>
                <a:cs typeface="Times New Roman" pitchFamily="18" charset="0"/>
              </a:rPr>
              <a:t>:   Borrow $1-9 + </a:t>
            </a:r>
            <a:r>
              <a:rPr lang="en-US" b="1"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t>
            </a:r>
            <a:r>
              <a:rPr lang="en-US" dirty="0">
                <a:latin typeface="Times New Roman" pitchFamily="18" charset="0"/>
                <a:cs typeface="Times New Roman" pitchFamily="18" charset="0"/>
                <a:sym typeface="Wingdings 2"/>
              </a:rPr>
              <a:t> </a:t>
            </a:r>
            <a:r>
              <a:rPr lang="en-US" dirty="0" smtClean="0">
                <a:latin typeface="Times New Roman" pitchFamily="18" charset="0"/>
                <a:cs typeface="Times New Roman" pitchFamily="18" charset="0"/>
              </a:rPr>
              <a:t>interest;   Borrow $10-16 + </a:t>
            </a:r>
            <a:r>
              <a:rPr lang="en-US" b="1"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t>
            </a:r>
            <a:r>
              <a:rPr lang="en-US" dirty="0">
                <a:latin typeface="Times New Roman" pitchFamily="18" charset="0"/>
                <a:cs typeface="Times New Roman" pitchFamily="18" charset="0"/>
                <a:sym typeface="Wingdings 2"/>
              </a:rPr>
              <a:t> </a:t>
            </a:r>
            <a:r>
              <a:rPr lang="en-US" dirty="0" smtClean="0">
                <a:latin typeface="Times New Roman" pitchFamily="18" charset="0"/>
                <a:cs typeface="Times New Roman" pitchFamily="18" charset="0"/>
                <a:sym typeface="Wingdings 2"/>
              </a:rPr>
              <a:t>interest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26105485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Decision </a:t>
            </a:r>
            <a:r>
              <a:rPr lang="en-US" b="1" dirty="0" smtClean="0"/>
              <a:t>14: Dating</a:t>
            </a:r>
            <a:endParaRPr lang="en-US" dirty="0"/>
          </a:p>
        </p:txBody>
      </p:sp>
      <p:sp>
        <p:nvSpPr>
          <p:cNvPr id="3" name="Content Placeholder 2"/>
          <p:cNvSpPr>
            <a:spLocks noGrp="1"/>
          </p:cNvSpPr>
          <p:nvPr>
            <p:ph idx="1"/>
          </p:nvPr>
        </p:nvSpPr>
        <p:spPr>
          <a:xfrm>
            <a:off x="628649" y="1357726"/>
            <a:ext cx="8186737" cy="4903303"/>
          </a:xfrm>
        </p:spPr>
        <p:txBody>
          <a:bodyPr>
            <a:normAutofit fontScale="92500"/>
          </a:bodyPr>
          <a:lstStyle/>
          <a:p>
            <a:pPr marL="0" indent="0">
              <a:buNone/>
            </a:pPr>
            <a:r>
              <a:rPr lang="en-US" b="1" dirty="0" smtClean="0"/>
              <a:t>A</a:t>
            </a:r>
            <a:r>
              <a:rPr lang="en-US" dirty="0"/>
              <a:t>: If you are a member of Group </a:t>
            </a:r>
            <a:r>
              <a:rPr lang="en-US" dirty="0" smtClean="0"/>
              <a:t>M, dating is not always easy, but you almost never fear for your safety. Gain two wellness credits (</a:t>
            </a:r>
            <a:r>
              <a:rPr lang="en-US" dirty="0" smtClean="0">
                <a:sym typeface="Wingdings 3" panose="05040102010807070707" pitchFamily="18" charset="2"/>
              </a:rPr>
              <a:t>). </a:t>
            </a:r>
            <a:endParaRPr lang="en-US" dirty="0"/>
          </a:p>
          <a:p>
            <a:pPr marL="0" indent="0">
              <a:buNone/>
            </a:pPr>
            <a:r>
              <a:rPr lang="en-US" b="1" dirty="0"/>
              <a:t>B</a:t>
            </a:r>
            <a:r>
              <a:rPr lang="en-US" dirty="0" smtClean="0"/>
              <a:t>: If you are a member of Group N (but not S or P), safety is often in the back of your head when dating. Lose one wellness credit (</a:t>
            </a:r>
            <a:r>
              <a:rPr lang="en-US" strike="dblStrike" dirty="0" smtClean="0">
                <a:sym typeface="Wingdings 3" panose="05040102010807070707" pitchFamily="18" charset="2"/>
              </a:rPr>
              <a:t></a:t>
            </a:r>
            <a:r>
              <a:rPr lang="en-US" dirty="0" smtClean="0">
                <a:sym typeface="Wingdings 3" panose="05040102010807070707" pitchFamily="18" charset="2"/>
              </a:rPr>
              <a:t>)</a:t>
            </a:r>
            <a:r>
              <a:rPr lang="en-US" dirty="0" smtClean="0"/>
              <a:t>. </a:t>
            </a:r>
            <a:endParaRPr lang="en-US" dirty="0"/>
          </a:p>
          <a:p>
            <a:pPr marL="0" indent="0">
              <a:buNone/>
            </a:pPr>
            <a:r>
              <a:rPr lang="en-US" b="1" dirty="0" smtClean="0"/>
              <a:t>C</a:t>
            </a:r>
            <a:r>
              <a:rPr lang="en-US" dirty="0" smtClean="0"/>
              <a:t>: If you are a member of Group S (but not P), it is difficult to find dating partners and you are often not taken serious as a sexual person. Lose three wellness credits (</a:t>
            </a:r>
            <a:r>
              <a:rPr lang="en-US" strike="dblStrike" dirty="0" smtClean="0">
                <a:sym typeface="Wingdings 3" panose="05040102010807070707" pitchFamily="18" charset="2"/>
              </a:rPr>
              <a:t></a:t>
            </a:r>
            <a:r>
              <a:rPr lang="en-US" dirty="0" smtClean="0">
                <a:sym typeface="Wingdings 3" panose="05040102010807070707" pitchFamily="18" charset="2"/>
              </a:rPr>
              <a:t>).</a:t>
            </a:r>
          </a:p>
          <a:p>
            <a:pPr marL="0" indent="0">
              <a:buNone/>
            </a:pPr>
            <a:r>
              <a:rPr lang="en-US" b="1" dirty="0" smtClean="0">
                <a:sym typeface="Wingdings 3" panose="05040102010807070707" pitchFamily="18" charset="2"/>
              </a:rPr>
              <a:t>D</a:t>
            </a:r>
            <a:r>
              <a:rPr lang="en-US" dirty="0" smtClean="0">
                <a:sym typeface="Wingdings 3" panose="05040102010807070707" pitchFamily="18" charset="2"/>
              </a:rPr>
              <a:t>: If you are a member of Group P (but not S), you often do not feel safe expressing your affection in public. </a:t>
            </a:r>
            <a:r>
              <a:rPr lang="en-US" dirty="0"/>
              <a:t>Lose three wellness credits (</a:t>
            </a:r>
            <a:r>
              <a:rPr lang="en-US" strike="dblStrike" dirty="0">
                <a:sym typeface="Wingdings 3" panose="05040102010807070707" pitchFamily="18" charset="2"/>
              </a:rPr>
              <a:t></a:t>
            </a:r>
            <a:r>
              <a:rPr lang="en-US" dirty="0" smtClean="0">
                <a:sym typeface="Wingdings 3" panose="05040102010807070707" pitchFamily="18" charset="2"/>
              </a:rPr>
              <a:t>).</a:t>
            </a:r>
            <a:endParaRPr lang="en-US" dirty="0" smtClean="0"/>
          </a:p>
          <a:p>
            <a:pPr marL="0" indent="0">
              <a:buNone/>
            </a:pPr>
            <a:r>
              <a:rPr lang="en-US" b="1" dirty="0" smtClean="0"/>
              <a:t>E</a:t>
            </a:r>
            <a:r>
              <a:rPr lang="en-US" dirty="0" smtClean="0"/>
              <a:t>: If you are a member of Group S </a:t>
            </a:r>
            <a:r>
              <a:rPr lang="en-US" i="1" u="sng" dirty="0" smtClean="0"/>
              <a:t>and</a:t>
            </a:r>
            <a:r>
              <a:rPr lang="en-US" dirty="0" smtClean="0"/>
              <a:t> P lose 5 </a:t>
            </a:r>
            <a:r>
              <a:rPr lang="en-US" dirty="0"/>
              <a:t>wellness credits (</a:t>
            </a:r>
            <a:r>
              <a:rPr lang="en-US" strike="dblStrike" dirty="0" smtClean="0">
                <a:sym typeface="Wingdings 3" panose="05040102010807070707" pitchFamily="18" charset="2"/>
              </a:rPr>
              <a:t></a:t>
            </a:r>
            <a:r>
              <a:rPr lang="en-US" strike="dblStrike" dirty="0">
                <a:sym typeface="Wingdings 3" panose="05040102010807070707" pitchFamily="18" charset="2"/>
              </a:rPr>
              <a:t></a:t>
            </a:r>
            <a:r>
              <a:rPr lang="en-US" dirty="0" smtClean="0">
                <a:sym typeface="Wingdings 3" panose="05040102010807070707" pitchFamily="18" charset="2"/>
              </a:rPr>
              <a:t>)</a:t>
            </a:r>
            <a:r>
              <a:rPr lang="en-US" dirty="0" smtClean="0"/>
              <a:t>. </a:t>
            </a:r>
          </a:p>
        </p:txBody>
      </p:sp>
      <p:pic>
        <p:nvPicPr>
          <p:cNvPr id="4" name="Picture 3"/>
          <p:cNvPicPr>
            <a:picLocks noChangeAspect="1"/>
          </p:cNvPicPr>
          <p:nvPr/>
        </p:nvPicPr>
        <p:blipFill>
          <a:blip r:embed="rId3" cstate="print"/>
          <a:stretch>
            <a:fillRect/>
          </a:stretch>
        </p:blipFill>
        <p:spPr>
          <a:xfrm>
            <a:off x="6100763" y="365126"/>
            <a:ext cx="2414587" cy="581025"/>
          </a:xfrm>
          <a:prstGeom prst="rect">
            <a:avLst/>
          </a:prstGeom>
        </p:spPr>
      </p:pic>
    </p:spTree>
    <p:extLst>
      <p:ext uri="{BB962C8B-B14F-4D97-AF65-F5344CB8AC3E}">
        <p14:creationId xmlns:p14="http://schemas.microsoft.com/office/powerpoint/2010/main" xmlns="" val="33538184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 profiles</a:t>
            </a:r>
            <a:endParaRPr lang="en-US" dirty="0"/>
          </a:p>
        </p:txBody>
      </p:sp>
      <p:sp>
        <p:nvSpPr>
          <p:cNvPr id="3" name="Content Placeholder 2"/>
          <p:cNvSpPr>
            <a:spLocks noGrp="1"/>
          </p:cNvSpPr>
          <p:nvPr>
            <p:ph idx="1"/>
          </p:nvPr>
        </p:nvSpPr>
        <p:spPr>
          <a:xfrm>
            <a:off x="628650" y="1457740"/>
            <a:ext cx="3386138" cy="4257260"/>
          </a:xfrm>
        </p:spPr>
        <p:txBody>
          <a:bodyPr>
            <a:normAutofit/>
          </a:bodyPr>
          <a:lstStyle/>
          <a:p>
            <a:r>
              <a:rPr lang="en-US" dirty="0" smtClean="0"/>
              <a:t>At this point, please open your character profile…</a:t>
            </a:r>
          </a:p>
        </p:txBody>
      </p:sp>
      <p:pic>
        <p:nvPicPr>
          <p:cNvPr id="5" name="Picture 4"/>
          <p:cNvPicPr>
            <a:picLocks noChangeAspect="1"/>
          </p:cNvPicPr>
          <p:nvPr/>
        </p:nvPicPr>
        <p:blipFill>
          <a:blip r:embed="rId3" cstate="print"/>
          <a:stretch>
            <a:fillRect/>
          </a:stretch>
        </p:blipFill>
        <p:spPr>
          <a:xfrm>
            <a:off x="4214813" y="1457740"/>
            <a:ext cx="4300537" cy="5300412"/>
          </a:xfrm>
          <a:prstGeom prst="rect">
            <a:avLst/>
          </a:prstGeom>
        </p:spPr>
      </p:pic>
    </p:spTree>
    <p:extLst>
      <p:ext uri="{BB962C8B-B14F-4D97-AF65-F5344CB8AC3E}">
        <p14:creationId xmlns:p14="http://schemas.microsoft.com/office/powerpoint/2010/main" xmlns="" val="17878483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Decision </a:t>
            </a:r>
            <a:r>
              <a:rPr lang="en-US" b="1" dirty="0" smtClean="0"/>
              <a:t>15: </a:t>
            </a:r>
            <a:r>
              <a:rPr lang="en-US" b="1" dirty="0"/>
              <a:t>Promotion!</a:t>
            </a:r>
            <a:r>
              <a:rPr lang="en-US" dirty="0"/>
              <a:t> </a:t>
            </a:r>
          </a:p>
        </p:txBody>
      </p:sp>
      <p:sp>
        <p:nvSpPr>
          <p:cNvPr id="3" name="Content Placeholder 2"/>
          <p:cNvSpPr>
            <a:spLocks noGrp="1"/>
          </p:cNvSpPr>
          <p:nvPr>
            <p:ph idx="1"/>
          </p:nvPr>
        </p:nvSpPr>
        <p:spPr>
          <a:xfrm>
            <a:off x="628650" y="1429163"/>
            <a:ext cx="7886700" cy="4903303"/>
          </a:xfrm>
        </p:spPr>
        <p:txBody>
          <a:bodyPr>
            <a:normAutofit fontScale="92500" lnSpcReduction="10000"/>
          </a:bodyPr>
          <a:lstStyle/>
          <a:p>
            <a:pPr marL="0" indent="0">
              <a:buNone/>
            </a:pPr>
            <a:r>
              <a:rPr lang="en-US" dirty="0" smtClean="0"/>
              <a:t>It’s promotion time. In order to gain 5 $</a:t>
            </a:r>
            <a:r>
              <a:rPr lang="en-US" dirty="0" smtClean="0">
                <a:sym typeface="Wingdings" panose="05000000000000000000" pitchFamily="2" charset="2"/>
              </a:rPr>
              <a:t></a:t>
            </a:r>
            <a:r>
              <a:rPr lang="en-US" dirty="0" smtClean="0"/>
              <a:t>s </a:t>
            </a:r>
            <a:r>
              <a:rPr lang="en-US" dirty="0"/>
              <a:t>and 3 experience credits </a:t>
            </a:r>
            <a:r>
              <a:rPr lang="en-US" dirty="0" smtClean="0"/>
              <a:t>(***) you will need to network with those making the decision…</a:t>
            </a:r>
            <a:endParaRPr lang="en-US" b="1" dirty="0" smtClean="0"/>
          </a:p>
          <a:p>
            <a:pPr marL="0" indent="0">
              <a:buNone/>
            </a:pPr>
            <a:r>
              <a:rPr lang="en-US" b="1" dirty="0" smtClean="0"/>
              <a:t>A</a:t>
            </a:r>
            <a:r>
              <a:rPr lang="en-US" dirty="0"/>
              <a:t>: </a:t>
            </a:r>
            <a:r>
              <a:rPr lang="en-US" dirty="0" smtClean="0"/>
              <a:t>If you are </a:t>
            </a:r>
            <a:r>
              <a:rPr lang="en-US" dirty="0"/>
              <a:t>a Member of Group </a:t>
            </a:r>
            <a:r>
              <a:rPr lang="en-US" dirty="0" smtClean="0"/>
              <a:t>V, </a:t>
            </a:r>
            <a:r>
              <a:rPr lang="en-US" b="1" dirty="0" smtClean="0"/>
              <a:t>use one (</a:t>
            </a:r>
            <a:r>
              <a:rPr lang="en-US" b="1" dirty="0">
                <a:sym typeface="Wingdings 2" panose="05020102010507070707" pitchFamily="18" charset="2"/>
              </a:rPr>
              <a:t></a:t>
            </a:r>
            <a:r>
              <a:rPr lang="en-US" b="1" dirty="0"/>
              <a:t>) bonus card </a:t>
            </a:r>
            <a:r>
              <a:rPr lang="en-US" dirty="0" smtClean="0"/>
              <a:t>to network and gain the promotion. </a:t>
            </a:r>
          </a:p>
          <a:p>
            <a:pPr marL="0" indent="0">
              <a:buNone/>
            </a:pPr>
            <a:r>
              <a:rPr lang="en-US" b="1" dirty="0" smtClean="0"/>
              <a:t>B</a:t>
            </a:r>
            <a:r>
              <a:rPr lang="en-US" dirty="0"/>
              <a:t>: </a:t>
            </a:r>
            <a:r>
              <a:rPr lang="en-US" dirty="0" smtClean="0"/>
              <a:t>If you are </a:t>
            </a:r>
            <a:r>
              <a:rPr lang="en-US" dirty="0"/>
              <a:t>a </a:t>
            </a:r>
            <a:r>
              <a:rPr lang="en-US" dirty="0" smtClean="0"/>
              <a:t>member </a:t>
            </a:r>
            <a:r>
              <a:rPr lang="en-US" dirty="0"/>
              <a:t>of </a:t>
            </a:r>
            <a:r>
              <a:rPr lang="en-US" u="sng" dirty="0" smtClean="0"/>
              <a:t>one</a:t>
            </a:r>
            <a:r>
              <a:rPr lang="en-US" dirty="0" smtClean="0"/>
              <a:t> of the following: Group N or P or Q (but not group S), </a:t>
            </a:r>
            <a:r>
              <a:rPr lang="en-US" b="1" dirty="0" smtClean="0"/>
              <a:t>use two (</a:t>
            </a:r>
            <a:r>
              <a:rPr lang="en-US" b="1" dirty="0">
                <a:sym typeface="Wingdings 2" panose="05020102010507070707" pitchFamily="18" charset="2"/>
              </a:rPr>
              <a:t> </a:t>
            </a:r>
            <a:r>
              <a:rPr lang="en-US" b="1" dirty="0" smtClean="0"/>
              <a:t>) </a:t>
            </a:r>
            <a:r>
              <a:rPr lang="en-US" b="1" dirty="0"/>
              <a:t>bonus </a:t>
            </a:r>
            <a:r>
              <a:rPr lang="en-US" b="1" dirty="0" smtClean="0"/>
              <a:t>cards </a:t>
            </a:r>
            <a:r>
              <a:rPr lang="en-US" dirty="0"/>
              <a:t>to network </a:t>
            </a:r>
            <a:r>
              <a:rPr lang="en-US" dirty="0" smtClean="0"/>
              <a:t>and gain the promotion. </a:t>
            </a:r>
            <a:endParaRPr lang="en-US" dirty="0"/>
          </a:p>
          <a:p>
            <a:pPr marL="0" indent="0">
              <a:buNone/>
            </a:pPr>
            <a:r>
              <a:rPr lang="en-US" b="1" dirty="0"/>
              <a:t>C</a:t>
            </a:r>
            <a:r>
              <a:rPr lang="en-US" dirty="0"/>
              <a:t>: </a:t>
            </a:r>
            <a:r>
              <a:rPr lang="en-US" dirty="0" smtClean="0"/>
              <a:t>If you are </a:t>
            </a:r>
            <a:r>
              <a:rPr lang="en-US" dirty="0"/>
              <a:t>a member </a:t>
            </a:r>
            <a:r>
              <a:rPr lang="en-US" dirty="0" smtClean="0"/>
              <a:t>of </a:t>
            </a:r>
            <a:r>
              <a:rPr lang="en-US" u="sng" dirty="0" smtClean="0"/>
              <a:t>two</a:t>
            </a:r>
            <a:r>
              <a:rPr lang="en-US" dirty="0"/>
              <a:t> </a:t>
            </a:r>
            <a:r>
              <a:rPr lang="en-US" dirty="0" smtClean="0"/>
              <a:t>or more of </a:t>
            </a:r>
            <a:r>
              <a:rPr lang="en-US" dirty="0"/>
              <a:t>the following: Group N or P or </a:t>
            </a:r>
            <a:r>
              <a:rPr lang="en-US" dirty="0" smtClean="0"/>
              <a:t>Q (but not group S), </a:t>
            </a:r>
            <a:r>
              <a:rPr lang="en-US" b="1" dirty="0" smtClean="0"/>
              <a:t>use three (</a:t>
            </a:r>
            <a:r>
              <a:rPr lang="en-US" b="1" dirty="0" smtClean="0">
                <a:sym typeface="Wingdings 2" panose="05020102010507070707" pitchFamily="18" charset="2"/>
              </a:rPr>
              <a:t></a:t>
            </a:r>
            <a:r>
              <a:rPr lang="en-US" b="1" dirty="0">
                <a:sym typeface="Wingdings 2" panose="05020102010507070707" pitchFamily="18" charset="2"/>
              </a:rPr>
              <a:t></a:t>
            </a:r>
            <a:r>
              <a:rPr lang="en-US" b="1" dirty="0" smtClean="0"/>
              <a:t>) </a:t>
            </a:r>
            <a:r>
              <a:rPr lang="en-US" b="1" dirty="0"/>
              <a:t>bonus cards </a:t>
            </a:r>
            <a:r>
              <a:rPr lang="en-US" dirty="0"/>
              <a:t>to network </a:t>
            </a:r>
            <a:r>
              <a:rPr lang="en-US" dirty="0" smtClean="0"/>
              <a:t>and gain the promotion. </a:t>
            </a:r>
            <a:r>
              <a:rPr lang="en-US" dirty="0"/>
              <a:t> </a:t>
            </a:r>
          </a:p>
          <a:p>
            <a:pPr marL="0" indent="0">
              <a:buNone/>
            </a:pPr>
            <a:r>
              <a:rPr lang="en-US" b="1" dirty="0" smtClean="0"/>
              <a:t>D</a:t>
            </a:r>
            <a:r>
              <a:rPr lang="en-US" dirty="0"/>
              <a:t>: </a:t>
            </a:r>
            <a:r>
              <a:rPr lang="en-US" dirty="0" smtClean="0"/>
              <a:t>If you are a member </a:t>
            </a:r>
            <a:r>
              <a:rPr lang="en-US" dirty="0"/>
              <a:t>of </a:t>
            </a:r>
            <a:r>
              <a:rPr lang="en-US" dirty="0" smtClean="0"/>
              <a:t>group S, </a:t>
            </a:r>
            <a:r>
              <a:rPr lang="en-US" b="1" dirty="0" smtClean="0"/>
              <a:t>use four (</a:t>
            </a:r>
            <a:r>
              <a:rPr lang="en-US" b="1" dirty="0">
                <a:sym typeface="Wingdings 2" panose="05020102010507070707" pitchFamily="18" charset="2"/>
              </a:rPr>
              <a:t></a:t>
            </a:r>
            <a:r>
              <a:rPr lang="en-US" b="1" dirty="0" smtClean="0"/>
              <a:t>) </a:t>
            </a:r>
            <a:r>
              <a:rPr lang="en-US" b="1" dirty="0"/>
              <a:t>bonus cards </a:t>
            </a:r>
            <a:r>
              <a:rPr lang="en-US" dirty="0"/>
              <a:t>to network with the people who will make the decision. </a:t>
            </a:r>
            <a:endParaRPr lang="en-US" dirty="0" smtClean="0"/>
          </a:p>
          <a:p>
            <a:pPr marL="0" indent="0">
              <a:buNone/>
            </a:pPr>
            <a:r>
              <a:rPr lang="en-US" b="1" dirty="0" smtClean="0"/>
              <a:t>E</a:t>
            </a:r>
            <a:r>
              <a:rPr lang="en-US" dirty="0" smtClean="0"/>
              <a:t>: Don’t have the bonus cards? Miss </a:t>
            </a:r>
            <a:r>
              <a:rPr lang="en-US" dirty="0"/>
              <a:t>out on a promotion. No gain.</a:t>
            </a:r>
          </a:p>
        </p:txBody>
      </p:sp>
      <p:pic>
        <p:nvPicPr>
          <p:cNvPr id="4" name="Picture 3"/>
          <p:cNvPicPr>
            <a:picLocks noChangeAspect="1"/>
          </p:cNvPicPr>
          <p:nvPr/>
        </p:nvPicPr>
        <p:blipFill>
          <a:blip r:embed="rId3" cstate="print"/>
          <a:stretch>
            <a:fillRect/>
          </a:stretch>
        </p:blipFill>
        <p:spPr>
          <a:xfrm>
            <a:off x="5815012" y="365126"/>
            <a:ext cx="3000375" cy="581025"/>
          </a:xfrm>
          <a:prstGeom prst="rect">
            <a:avLst/>
          </a:prstGeom>
        </p:spPr>
      </p:pic>
    </p:spTree>
    <p:extLst>
      <p:ext uri="{BB962C8B-B14F-4D97-AF65-F5344CB8AC3E}">
        <p14:creationId xmlns:p14="http://schemas.microsoft.com/office/powerpoint/2010/main" xmlns="" val="5790868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Collective Vote 3</a:t>
            </a:r>
            <a:endParaRPr lang="en-US" b="1" dirty="0"/>
          </a:p>
        </p:txBody>
      </p:sp>
      <p:sp>
        <p:nvSpPr>
          <p:cNvPr id="3" name="Content Placeholder 2"/>
          <p:cNvSpPr>
            <a:spLocks noGrp="1"/>
          </p:cNvSpPr>
          <p:nvPr>
            <p:ph idx="1"/>
          </p:nvPr>
        </p:nvSpPr>
        <p:spPr>
          <a:xfrm>
            <a:off x="628650" y="1414876"/>
            <a:ext cx="7886700" cy="4903303"/>
          </a:xfrm>
        </p:spPr>
        <p:txBody>
          <a:bodyPr>
            <a:normAutofit fontScale="85000" lnSpcReduction="20000"/>
          </a:bodyPr>
          <a:lstStyle/>
          <a:p>
            <a:pPr marL="0" indent="0">
              <a:buNone/>
            </a:pPr>
            <a:r>
              <a:rPr lang="en-US" dirty="0"/>
              <a:t>The organization that you work for is developing a new training program. </a:t>
            </a:r>
            <a:r>
              <a:rPr lang="en-US" b="1" dirty="0" smtClean="0"/>
              <a:t>If you have more than 9 experience credits vote for one of the following</a:t>
            </a:r>
            <a:r>
              <a:rPr lang="en-US" b="1" dirty="0" smtClean="0">
                <a:sym typeface="Wingdings 2" panose="05020102010507070707" pitchFamily="18" charset="2"/>
              </a:rPr>
              <a:t>:</a:t>
            </a:r>
            <a:endParaRPr lang="en-US" dirty="0"/>
          </a:p>
          <a:p>
            <a:pPr marL="0" indent="0">
              <a:buNone/>
            </a:pPr>
            <a:r>
              <a:rPr lang="en-US" b="1" dirty="0" smtClean="0"/>
              <a:t>Option </a:t>
            </a:r>
            <a:r>
              <a:rPr lang="en-US" b="1" dirty="0"/>
              <a:t>A</a:t>
            </a:r>
            <a:r>
              <a:rPr lang="en-US" dirty="0"/>
              <a:t> is for middle level management. Individuals with 6 or more </a:t>
            </a:r>
            <a:r>
              <a:rPr lang="en-US" dirty="0" smtClean="0"/>
              <a:t>experience </a:t>
            </a:r>
            <a:r>
              <a:rPr lang="en-US" dirty="0"/>
              <a:t>credits will </a:t>
            </a:r>
            <a:r>
              <a:rPr lang="en-US" dirty="0" smtClean="0"/>
              <a:t>earn </a:t>
            </a:r>
            <a:r>
              <a:rPr lang="en-US" dirty="0"/>
              <a:t>5 $</a:t>
            </a:r>
            <a:r>
              <a:rPr lang="en-US" dirty="0">
                <a:sym typeface="Wingdings 2" panose="05020102010507070707" pitchFamily="18" charset="2"/>
              </a:rPr>
              <a:t></a:t>
            </a:r>
            <a:r>
              <a:rPr lang="en-US" dirty="0"/>
              <a:t> </a:t>
            </a:r>
            <a:r>
              <a:rPr lang="en-US" dirty="0" smtClean="0"/>
              <a:t>and </a:t>
            </a:r>
            <a:r>
              <a:rPr lang="en-US" dirty="0"/>
              <a:t>2 experience credits (</a:t>
            </a:r>
            <a:r>
              <a:rPr lang="en-US" dirty="0">
                <a:sym typeface="Wingdings 2" panose="05020102010507070707" pitchFamily="18" charset="2"/>
              </a:rPr>
              <a:t></a:t>
            </a:r>
            <a:r>
              <a:rPr lang="en-US" dirty="0" smtClean="0"/>
              <a:t>).</a:t>
            </a:r>
            <a:endParaRPr lang="en-US" dirty="0"/>
          </a:p>
          <a:p>
            <a:pPr marL="0" indent="0">
              <a:buNone/>
            </a:pPr>
            <a:r>
              <a:rPr lang="en-US" b="1" dirty="0" smtClean="0"/>
              <a:t>Option </a:t>
            </a:r>
            <a:r>
              <a:rPr lang="en-US" b="1" dirty="0"/>
              <a:t>B</a:t>
            </a:r>
            <a:r>
              <a:rPr lang="en-US" dirty="0"/>
              <a:t> is a training program to advance the leadership skills of members of Group </a:t>
            </a:r>
            <a:r>
              <a:rPr lang="en-US" dirty="0" smtClean="0"/>
              <a:t>N. </a:t>
            </a:r>
            <a:r>
              <a:rPr lang="en-US" dirty="0"/>
              <a:t>Members of Group </a:t>
            </a:r>
            <a:r>
              <a:rPr lang="en-US" dirty="0" smtClean="0"/>
              <a:t>N </a:t>
            </a:r>
            <a:r>
              <a:rPr lang="en-US" dirty="0"/>
              <a:t>will earn </a:t>
            </a:r>
            <a:r>
              <a:rPr lang="en-US" dirty="0" smtClean="0"/>
              <a:t>5 </a:t>
            </a:r>
            <a:r>
              <a:rPr lang="en-US" dirty="0"/>
              <a:t>$</a:t>
            </a:r>
            <a:r>
              <a:rPr lang="en-US" dirty="0">
                <a:sym typeface="Wingdings 2" panose="05020102010507070707" pitchFamily="18" charset="2"/>
              </a:rPr>
              <a:t></a:t>
            </a:r>
            <a:r>
              <a:rPr lang="en-US" dirty="0"/>
              <a:t> </a:t>
            </a:r>
            <a:r>
              <a:rPr lang="en-US" dirty="0" smtClean="0"/>
              <a:t>and </a:t>
            </a:r>
            <a:r>
              <a:rPr lang="en-US" dirty="0"/>
              <a:t>2 experience credits (</a:t>
            </a:r>
            <a:r>
              <a:rPr lang="en-US" dirty="0">
                <a:sym typeface="Wingdings 2" panose="05020102010507070707" pitchFamily="18" charset="2"/>
              </a:rPr>
              <a:t></a:t>
            </a:r>
            <a:r>
              <a:rPr lang="en-US" dirty="0"/>
              <a:t>).</a:t>
            </a:r>
          </a:p>
          <a:p>
            <a:pPr marL="0" indent="0">
              <a:buNone/>
            </a:pPr>
            <a:r>
              <a:rPr lang="en-US" b="1" dirty="0" smtClean="0"/>
              <a:t>Option </a:t>
            </a:r>
            <a:r>
              <a:rPr lang="en-US" b="1" dirty="0"/>
              <a:t>C</a:t>
            </a:r>
            <a:r>
              <a:rPr lang="en-US" dirty="0"/>
              <a:t> is a training program to </a:t>
            </a:r>
            <a:r>
              <a:rPr lang="en-US" dirty="0" smtClean="0"/>
              <a:t>advance </a:t>
            </a:r>
            <a:r>
              <a:rPr lang="en-US" dirty="0"/>
              <a:t>the leadership skills of members of Group </a:t>
            </a:r>
            <a:r>
              <a:rPr lang="en-US" dirty="0" smtClean="0"/>
              <a:t>P. </a:t>
            </a:r>
            <a:r>
              <a:rPr lang="en-US" dirty="0"/>
              <a:t>Members of Group </a:t>
            </a:r>
            <a:r>
              <a:rPr lang="en-US" dirty="0" smtClean="0"/>
              <a:t>P </a:t>
            </a:r>
            <a:r>
              <a:rPr lang="en-US" dirty="0"/>
              <a:t>will earn </a:t>
            </a:r>
            <a:r>
              <a:rPr lang="en-US" dirty="0" smtClean="0"/>
              <a:t>5 </a:t>
            </a:r>
            <a:r>
              <a:rPr lang="en-US" dirty="0"/>
              <a:t>$</a:t>
            </a:r>
            <a:r>
              <a:rPr lang="en-US" dirty="0">
                <a:sym typeface="Wingdings 2" panose="05020102010507070707" pitchFamily="18" charset="2"/>
              </a:rPr>
              <a:t></a:t>
            </a:r>
            <a:r>
              <a:rPr lang="en-US" dirty="0"/>
              <a:t> </a:t>
            </a:r>
            <a:r>
              <a:rPr lang="en-US" dirty="0" smtClean="0"/>
              <a:t>and </a:t>
            </a:r>
            <a:r>
              <a:rPr lang="en-US" dirty="0"/>
              <a:t>2 experience credits (</a:t>
            </a:r>
            <a:r>
              <a:rPr lang="en-US" dirty="0">
                <a:sym typeface="Wingdings 2" panose="05020102010507070707" pitchFamily="18" charset="2"/>
              </a:rPr>
              <a:t></a:t>
            </a:r>
            <a:r>
              <a:rPr lang="en-US" dirty="0" smtClean="0"/>
              <a:t>).</a:t>
            </a:r>
            <a:endParaRPr lang="en-US" dirty="0"/>
          </a:p>
          <a:p>
            <a:pPr marL="0" indent="0">
              <a:buNone/>
            </a:pPr>
            <a:r>
              <a:rPr lang="en-US" b="1" dirty="0" smtClean="0"/>
              <a:t>Option </a:t>
            </a:r>
            <a:r>
              <a:rPr lang="en-US" b="1" dirty="0"/>
              <a:t>D</a:t>
            </a:r>
            <a:r>
              <a:rPr lang="en-US" dirty="0"/>
              <a:t> is a training program to </a:t>
            </a:r>
            <a:r>
              <a:rPr lang="en-US" dirty="0" smtClean="0"/>
              <a:t>advance the leadership skills of members of Group Q. Members of Group Q will earn 5 </a:t>
            </a:r>
            <a:r>
              <a:rPr lang="en-US" dirty="0"/>
              <a:t>$</a:t>
            </a:r>
            <a:r>
              <a:rPr lang="en-US" dirty="0">
                <a:sym typeface="Wingdings 2" panose="05020102010507070707" pitchFamily="18" charset="2"/>
              </a:rPr>
              <a:t></a:t>
            </a:r>
            <a:r>
              <a:rPr lang="en-US" dirty="0"/>
              <a:t> </a:t>
            </a:r>
            <a:r>
              <a:rPr lang="en-US" dirty="0" smtClean="0"/>
              <a:t>and </a:t>
            </a:r>
            <a:r>
              <a:rPr lang="en-US" dirty="0"/>
              <a:t>2 experience credits (</a:t>
            </a:r>
            <a:r>
              <a:rPr lang="en-US" dirty="0">
                <a:sym typeface="Wingdings 2" panose="05020102010507070707" pitchFamily="18" charset="2"/>
              </a:rPr>
              <a:t></a:t>
            </a:r>
            <a:r>
              <a:rPr lang="en-US" dirty="0"/>
              <a:t>).</a:t>
            </a:r>
          </a:p>
          <a:p>
            <a:pPr marL="0" indent="0">
              <a:buNone/>
            </a:pPr>
            <a:r>
              <a:rPr lang="en-US" b="1" dirty="0" smtClean="0"/>
              <a:t>Option </a:t>
            </a:r>
            <a:r>
              <a:rPr lang="en-US" b="1" dirty="0"/>
              <a:t>E</a:t>
            </a:r>
            <a:r>
              <a:rPr lang="en-US" dirty="0"/>
              <a:t> is a training program to advance the leadership skills of members of Group </a:t>
            </a:r>
            <a:r>
              <a:rPr lang="en-US" dirty="0" smtClean="0"/>
              <a:t>S. </a:t>
            </a:r>
            <a:r>
              <a:rPr lang="en-US" dirty="0"/>
              <a:t>Members of Group </a:t>
            </a:r>
            <a:r>
              <a:rPr lang="en-US" dirty="0" smtClean="0"/>
              <a:t>S </a:t>
            </a:r>
            <a:r>
              <a:rPr lang="en-US" dirty="0"/>
              <a:t>will earn </a:t>
            </a:r>
            <a:r>
              <a:rPr lang="en-US" dirty="0" smtClean="0"/>
              <a:t>5 </a:t>
            </a:r>
            <a:r>
              <a:rPr lang="en-US" dirty="0"/>
              <a:t>$</a:t>
            </a:r>
            <a:r>
              <a:rPr lang="en-US" dirty="0">
                <a:sym typeface="Wingdings 2" panose="05020102010507070707" pitchFamily="18" charset="2"/>
              </a:rPr>
              <a:t></a:t>
            </a:r>
            <a:r>
              <a:rPr lang="en-US" dirty="0"/>
              <a:t> </a:t>
            </a:r>
            <a:r>
              <a:rPr lang="en-US" dirty="0" smtClean="0"/>
              <a:t>and </a:t>
            </a:r>
            <a:r>
              <a:rPr lang="en-US" dirty="0"/>
              <a:t>2 experience credits (</a:t>
            </a:r>
            <a:r>
              <a:rPr lang="en-US" dirty="0">
                <a:sym typeface="Wingdings 2" panose="05020102010507070707" pitchFamily="18" charset="2"/>
              </a:rPr>
              <a:t></a:t>
            </a:r>
            <a:r>
              <a:rPr lang="en-US" dirty="0" smtClean="0"/>
              <a:t>).</a:t>
            </a:r>
            <a:endParaRPr lang="en-US" dirty="0"/>
          </a:p>
        </p:txBody>
      </p:sp>
      <p:pic>
        <p:nvPicPr>
          <p:cNvPr id="4" name="Picture 3"/>
          <p:cNvPicPr>
            <a:picLocks noChangeAspect="1"/>
          </p:cNvPicPr>
          <p:nvPr/>
        </p:nvPicPr>
        <p:blipFill>
          <a:blip r:embed="rId3" cstate="print"/>
          <a:stretch>
            <a:fillRect/>
          </a:stretch>
        </p:blipFill>
        <p:spPr>
          <a:xfrm>
            <a:off x="5815012" y="365126"/>
            <a:ext cx="3000375" cy="581025"/>
          </a:xfrm>
          <a:prstGeom prst="rect">
            <a:avLst/>
          </a:prstGeom>
        </p:spPr>
      </p:pic>
    </p:spTree>
    <p:extLst>
      <p:ext uri="{BB962C8B-B14F-4D97-AF65-F5344CB8AC3E}">
        <p14:creationId xmlns:p14="http://schemas.microsoft.com/office/powerpoint/2010/main" xmlns="" val="3929277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015288" cy="615535"/>
          </a:xfrm>
        </p:spPr>
        <p:txBody>
          <a:bodyPr>
            <a:normAutofit fontScale="90000"/>
          </a:bodyPr>
          <a:lstStyle/>
          <a:p>
            <a:r>
              <a:rPr lang="en-US" dirty="0" smtClean="0"/>
              <a:t>Game over! What’s your “quality of life”?</a:t>
            </a:r>
            <a:endParaRPr lang="en-US" dirty="0"/>
          </a:p>
        </p:txBody>
      </p:sp>
      <p:sp>
        <p:nvSpPr>
          <p:cNvPr id="3" name="Content Placeholder 2"/>
          <p:cNvSpPr>
            <a:spLocks noGrp="1"/>
          </p:cNvSpPr>
          <p:nvPr>
            <p:ph idx="1"/>
          </p:nvPr>
        </p:nvSpPr>
        <p:spPr/>
        <p:txBody>
          <a:bodyPr/>
          <a:lstStyle/>
          <a:p>
            <a:pPr marL="0" indent="0">
              <a:buNone/>
            </a:pPr>
            <a:r>
              <a:rPr lang="en-US" dirty="0" smtClean="0"/>
              <a:t>Count up your unspent/ maintained money, bonuses, wellness, and experience credits.</a:t>
            </a:r>
            <a:endParaRPr lang="en-US" dirty="0"/>
          </a:p>
          <a:p>
            <a:r>
              <a:rPr lang="en-US" dirty="0"/>
              <a:t>Each unspent $</a:t>
            </a:r>
            <a:r>
              <a:rPr lang="en-US" dirty="0">
                <a:sym typeface="Wingdings 2" panose="05020102010507070707" pitchFamily="18" charset="2"/>
              </a:rPr>
              <a:t></a:t>
            </a:r>
            <a:r>
              <a:rPr lang="en-US" dirty="0"/>
              <a:t> = 1 point </a:t>
            </a:r>
            <a:r>
              <a:rPr lang="en-US" dirty="0" smtClean="0"/>
              <a:t>(economic prosperity)</a:t>
            </a:r>
            <a:endParaRPr lang="en-US" dirty="0"/>
          </a:p>
          <a:p>
            <a:r>
              <a:rPr lang="en-US" dirty="0"/>
              <a:t>Each unused bonus, </a:t>
            </a:r>
            <a:r>
              <a:rPr lang="en-US" dirty="0">
                <a:sym typeface="Wingdings 2" panose="05020102010507070707" pitchFamily="18" charset="2"/>
              </a:rPr>
              <a:t></a:t>
            </a:r>
            <a:r>
              <a:rPr lang="en-US" dirty="0"/>
              <a:t> = 1 point (prestige)</a:t>
            </a:r>
          </a:p>
          <a:p>
            <a:r>
              <a:rPr lang="en-US" dirty="0"/>
              <a:t>Each maintained wellness credit, </a:t>
            </a:r>
            <a:r>
              <a:rPr lang="en-US" dirty="0">
                <a:sym typeface="Wingdings 3" panose="05040102010807070707" pitchFamily="18" charset="2"/>
              </a:rPr>
              <a:t></a:t>
            </a:r>
            <a:r>
              <a:rPr lang="en-US" dirty="0"/>
              <a:t> = 1 point (wellness)</a:t>
            </a:r>
          </a:p>
          <a:p>
            <a:r>
              <a:rPr lang="en-US" dirty="0"/>
              <a:t>Each maintained experience credit, </a:t>
            </a:r>
            <a:r>
              <a:rPr lang="en-US" dirty="0">
                <a:sym typeface="Wingdings 2" panose="05020102010507070707" pitchFamily="18" charset="2"/>
              </a:rPr>
              <a:t></a:t>
            </a:r>
            <a:r>
              <a:rPr lang="en-US" dirty="0"/>
              <a:t> = 1 point (experience)</a:t>
            </a:r>
          </a:p>
          <a:p>
            <a:pPr>
              <a:buFont typeface="Wingdings" panose="05000000000000000000" pitchFamily="2" charset="2"/>
              <a:buChar char="à"/>
            </a:pPr>
            <a:r>
              <a:rPr lang="en-US" dirty="0">
                <a:sym typeface="Wingdings" panose="05000000000000000000" pitchFamily="2" charset="2"/>
              </a:rPr>
              <a:t>Used or lost </a:t>
            </a:r>
            <a:r>
              <a:rPr lang="en-US" dirty="0"/>
              <a:t> </a:t>
            </a:r>
            <a:r>
              <a:rPr lang="en-US" dirty="0">
                <a:sym typeface="Wingdings 2" panose="05020102010507070707" pitchFamily="18" charset="2"/>
              </a:rPr>
              <a:t></a:t>
            </a:r>
            <a:r>
              <a:rPr lang="en-US" dirty="0"/>
              <a:t> </a:t>
            </a:r>
            <a:r>
              <a:rPr lang="en-US" strike="dblStrike" dirty="0">
                <a:sym typeface="Wingdings 3" panose="05040102010807070707" pitchFamily="18" charset="2"/>
              </a:rPr>
              <a:t></a:t>
            </a:r>
            <a:r>
              <a:rPr lang="en-US" dirty="0"/>
              <a:t> and </a:t>
            </a:r>
            <a:r>
              <a:rPr lang="en-US" strike="dblStrike" dirty="0">
                <a:sym typeface="Wingdings 2" panose="05020102010507070707" pitchFamily="18" charset="2"/>
              </a:rPr>
              <a:t></a:t>
            </a:r>
            <a:r>
              <a:rPr lang="en-US" dirty="0" smtClean="0"/>
              <a:t> </a:t>
            </a:r>
            <a:r>
              <a:rPr lang="en-US" dirty="0"/>
              <a:t>do </a:t>
            </a:r>
            <a:r>
              <a:rPr lang="en-US" u="sng" dirty="0"/>
              <a:t>not</a:t>
            </a:r>
            <a:r>
              <a:rPr lang="en-US" dirty="0"/>
              <a:t> count for points</a:t>
            </a:r>
          </a:p>
          <a:p>
            <a:pPr>
              <a:buFont typeface="Wingdings" panose="05000000000000000000" pitchFamily="2" charset="2"/>
              <a:buChar char="à"/>
            </a:pPr>
            <a:r>
              <a:rPr lang="en-US" dirty="0"/>
              <a:t>Financial debt and illness count </a:t>
            </a:r>
            <a:r>
              <a:rPr lang="en-US" u="sng" dirty="0" smtClean="0"/>
              <a:t>against</a:t>
            </a:r>
            <a:r>
              <a:rPr lang="en-US" dirty="0" smtClean="0"/>
              <a:t> </a:t>
            </a:r>
            <a:r>
              <a:rPr lang="en-US" dirty="0"/>
              <a:t>the point </a:t>
            </a:r>
            <a:r>
              <a:rPr lang="en-US" dirty="0" smtClean="0"/>
              <a:t>total</a:t>
            </a:r>
            <a:r>
              <a:rPr lang="en-US" dirty="0"/>
              <a:t> </a:t>
            </a:r>
            <a:r>
              <a:rPr lang="en-US" dirty="0" smtClean="0"/>
              <a:t>(subtract the total amount of debt and illness from any positive gains).</a:t>
            </a:r>
            <a:endParaRPr lang="en-US" dirty="0"/>
          </a:p>
        </p:txBody>
      </p:sp>
    </p:spTree>
    <p:extLst>
      <p:ext uri="{BB962C8B-B14F-4D97-AF65-F5344CB8AC3E}">
        <p14:creationId xmlns:p14="http://schemas.microsoft.com/office/powerpoint/2010/main" xmlns="" val="18754811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Social </a:t>
            </a:r>
            <a:r>
              <a:rPr lang="en-US" dirty="0" smtClean="0"/>
              <a:t>Groups Decoded</a:t>
            </a:r>
            <a:endParaRPr lang="en-US" dirty="0"/>
          </a:p>
        </p:txBody>
      </p:sp>
      <p:sp>
        <p:nvSpPr>
          <p:cNvPr id="3" name="Content Placeholder 2"/>
          <p:cNvSpPr>
            <a:spLocks noGrp="1"/>
          </p:cNvSpPr>
          <p:nvPr>
            <p:ph idx="1"/>
          </p:nvPr>
        </p:nvSpPr>
        <p:spPr/>
        <p:txBody>
          <a:bodyPr/>
          <a:lstStyle/>
          <a:p>
            <a:r>
              <a:rPr lang="en-US" dirty="0"/>
              <a:t>V = heterosexual, White, </a:t>
            </a:r>
            <a:r>
              <a:rPr lang="en-US" dirty="0" err="1"/>
              <a:t>cisgender</a:t>
            </a:r>
            <a:r>
              <a:rPr lang="en-US" dirty="0"/>
              <a:t> male, abled, not poor</a:t>
            </a:r>
          </a:p>
          <a:p>
            <a:r>
              <a:rPr lang="en-US" dirty="0"/>
              <a:t>W = heterosexual, White, </a:t>
            </a:r>
            <a:r>
              <a:rPr lang="en-US" dirty="0" err="1"/>
              <a:t>cisgender</a:t>
            </a:r>
            <a:r>
              <a:rPr lang="en-US" dirty="0"/>
              <a:t> female, abled, not poor</a:t>
            </a:r>
          </a:p>
          <a:p>
            <a:r>
              <a:rPr lang="en-US" dirty="0"/>
              <a:t>M = </a:t>
            </a:r>
            <a:r>
              <a:rPr lang="en-US" dirty="0" err="1"/>
              <a:t>cisgendered</a:t>
            </a:r>
            <a:r>
              <a:rPr lang="en-US" dirty="0"/>
              <a:t>, heterosexual male</a:t>
            </a:r>
          </a:p>
          <a:p>
            <a:r>
              <a:rPr lang="en-US" dirty="0"/>
              <a:t>N = female</a:t>
            </a:r>
          </a:p>
          <a:p>
            <a:r>
              <a:rPr lang="en-US" dirty="0"/>
              <a:t>P = lesbian, gay, bisexual, </a:t>
            </a:r>
            <a:r>
              <a:rPr lang="en-US" dirty="0" smtClean="0"/>
              <a:t>transgendered</a:t>
            </a:r>
            <a:r>
              <a:rPr lang="en-US" smtClean="0"/>
              <a:t>, transsexual </a:t>
            </a:r>
            <a:endParaRPr lang="en-US" dirty="0" smtClean="0"/>
          </a:p>
          <a:p>
            <a:r>
              <a:rPr lang="en-US" dirty="0" smtClean="0"/>
              <a:t>Q </a:t>
            </a:r>
            <a:r>
              <a:rPr lang="en-US" dirty="0"/>
              <a:t>= racial/ethnic minority</a:t>
            </a:r>
          </a:p>
          <a:p>
            <a:r>
              <a:rPr lang="en-US" dirty="0"/>
              <a:t>S = physical, cognitive, mental, sensory, emotional, or developmental disability –and/or- English as a second language (ESL</a:t>
            </a:r>
            <a:r>
              <a:rPr lang="en-US" dirty="0" smtClean="0"/>
              <a:t>)</a:t>
            </a:r>
            <a:endParaRPr lang="en-US" dirty="0"/>
          </a:p>
        </p:txBody>
      </p:sp>
    </p:spTree>
    <p:extLst>
      <p:ext uri="{BB962C8B-B14F-4D97-AF65-F5344CB8AC3E}">
        <p14:creationId xmlns:p14="http://schemas.microsoft.com/office/powerpoint/2010/main" xmlns="" val="2263717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Profile descriptions</a:t>
            </a:r>
            <a:endParaRPr lang="en-US" dirty="0"/>
          </a:p>
        </p:txBody>
      </p:sp>
      <p:sp>
        <p:nvSpPr>
          <p:cNvPr id="3" name="Content Placeholder 2"/>
          <p:cNvSpPr>
            <a:spLocks noGrp="1"/>
          </p:cNvSpPr>
          <p:nvPr>
            <p:ph idx="1"/>
          </p:nvPr>
        </p:nvSpPr>
        <p:spPr>
          <a:xfrm>
            <a:off x="628650" y="1457740"/>
            <a:ext cx="7904268" cy="2671762"/>
          </a:xfrm>
        </p:spPr>
        <p:txBody>
          <a:bodyPr>
            <a:normAutofit/>
          </a:bodyPr>
          <a:lstStyle/>
          <a:p>
            <a:pPr>
              <a:spcBef>
                <a:spcPts val="600"/>
              </a:spcBef>
            </a:pPr>
            <a:r>
              <a:rPr lang="en-US" dirty="0" smtClean="0"/>
              <a:t>Your profile describes your character’s:</a:t>
            </a:r>
          </a:p>
          <a:p>
            <a:pPr lvl="1">
              <a:spcBef>
                <a:spcPts val="600"/>
              </a:spcBef>
            </a:pPr>
            <a:r>
              <a:rPr lang="en-US" dirty="0"/>
              <a:t>Gender and sexual orientation</a:t>
            </a:r>
            <a:r>
              <a:rPr lang="en-US" dirty="0" smtClean="0"/>
              <a:t>.</a:t>
            </a:r>
          </a:p>
          <a:p>
            <a:pPr lvl="1">
              <a:spcBef>
                <a:spcPts val="600"/>
              </a:spcBef>
            </a:pPr>
            <a:r>
              <a:rPr lang="en-US" dirty="0" smtClean="0"/>
              <a:t>Race/ethnicity</a:t>
            </a:r>
          </a:p>
          <a:p>
            <a:pPr lvl="1">
              <a:spcBef>
                <a:spcPts val="600"/>
              </a:spcBef>
            </a:pPr>
            <a:r>
              <a:rPr lang="en-US" dirty="0" smtClean="0"/>
              <a:t>Citizenship status</a:t>
            </a:r>
          </a:p>
          <a:p>
            <a:pPr lvl="1">
              <a:spcBef>
                <a:spcPts val="600"/>
              </a:spcBef>
            </a:pPr>
            <a:r>
              <a:rPr lang="en-US" dirty="0" smtClean="0"/>
              <a:t>Special conditions and disabilities.</a:t>
            </a:r>
          </a:p>
          <a:p>
            <a:pPr lvl="1">
              <a:spcBef>
                <a:spcPts val="600"/>
              </a:spcBef>
            </a:pPr>
            <a:r>
              <a:rPr lang="en-US" dirty="0" smtClean="0"/>
              <a:t>Money, bonuses, and voting status.</a:t>
            </a:r>
          </a:p>
        </p:txBody>
      </p:sp>
      <p:pic>
        <p:nvPicPr>
          <p:cNvPr id="4" name="Picture 3"/>
          <p:cNvPicPr>
            <a:picLocks noChangeAspect="1"/>
          </p:cNvPicPr>
          <p:nvPr/>
        </p:nvPicPr>
        <p:blipFill>
          <a:blip r:embed="rId3" cstate="print"/>
          <a:stretch>
            <a:fillRect/>
          </a:stretch>
        </p:blipFill>
        <p:spPr>
          <a:xfrm>
            <a:off x="473868" y="4508480"/>
            <a:ext cx="8424863" cy="1177273"/>
          </a:xfrm>
          <a:prstGeom prst="rect">
            <a:avLst/>
          </a:prstGeom>
          <a:ln>
            <a:solidFill>
              <a:schemeClr val="tx1"/>
            </a:solidFill>
          </a:ln>
        </p:spPr>
      </p:pic>
    </p:spTree>
    <p:extLst>
      <p:ext uri="{BB962C8B-B14F-4D97-AF65-F5344CB8AC3E}">
        <p14:creationId xmlns:p14="http://schemas.microsoft.com/office/powerpoint/2010/main" xmlns="" val="16863884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Profile descriptions</a:t>
            </a:r>
            <a:endParaRPr lang="en-US" dirty="0"/>
          </a:p>
        </p:txBody>
      </p:sp>
      <p:sp>
        <p:nvSpPr>
          <p:cNvPr id="3" name="Content Placeholder 2"/>
          <p:cNvSpPr>
            <a:spLocks noGrp="1"/>
          </p:cNvSpPr>
          <p:nvPr>
            <p:ph idx="1"/>
          </p:nvPr>
        </p:nvSpPr>
        <p:spPr>
          <a:xfrm>
            <a:off x="628650" y="1457740"/>
            <a:ext cx="7904268" cy="2671762"/>
          </a:xfrm>
        </p:spPr>
        <p:txBody>
          <a:bodyPr>
            <a:normAutofit/>
          </a:bodyPr>
          <a:lstStyle/>
          <a:p>
            <a:pPr>
              <a:spcBef>
                <a:spcPts val="600"/>
              </a:spcBef>
            </a:pPr>
            <a:r>
              <a:rPr lang="en-US" dirty="0" smtClean="0"/>
              <a:t>Your profile sheet also includes a space for you to record:</a:t>
            </a:r>
          </a:p>
          <a:p>
            <a:pPr lvl="1">
              <a:spcBef>
                <a:spcPts val="600"/>
              </a:spcBef>
            </a:pPr>
            <a:r>
              <a:rPr lang="en-US" dirty="0" smtClean="0"/>
              <a:t>Money</a:t>
            </a:r>
            <a:r>
              <a:rPr lang="en-US" dirty="0"/>
              <a:t> </a:t>
            </a:r>
            <a:r>
              <a:rPr lang="en-US" dirty="0" smtClean="0"/>
              <a:t>(</a:t>
            </a:r>
            <a:r>
              <a:rPr lang="en-US" dirty="0"/>
              <a:t>$</a:t>
            </a:r>
            <a:r>
              <a:rPr lang="en-US" dirty="0" smtClean="0">
                <a:sym typeface="Wingdings 2" panose="05020102010507070707" pitchFamily="18" charset="2"/>
              </a:rPr>
              <a:t>) and debt (--)</a:t>
            </a:r>
          </a:p>
          <a:p>
            <a:pPr lvl="1">
              <a:spcBef>
                <a:spcPts val="600"/>
              </a:spcBef>
            </a:pPr>
            <a:r>
              <a:rPr lang="en-US" dirty="0" smtClean="0">
                <a:sym typeface="Wingdings 2" panose="05020102010507070707" pitchFamily="18" charset="2"/>
              </a:rPr>
              <a:t>Bonuses ()</a:t>
            </a:r>
          </a:p>
          <a:p>
            <a:pPr lvl="1">
              <a:spcBef>
                <a:spcPts val="600"/>
              </a:spcBef>
            </a:pPr>
            <a:r>
              <a:rPr lang="en-US" dirty="0"/>
              <a:t>Experience (</a:t>
            </a:r>
            <a:r>
              <a:rPr lang="en-US" dirty="0">
                <a:sym typeface="Wingdings 2" panose="05020102010507070707" pitchFamily="18" charset="2"/>
              </a:rPr>
              <a:t></a:t>
            </a:r>
            <a:r>
              <a:rPr lang="en-US" dirty="0"/>
              <a:t>) </a:t>
            </a:r>
            <a:endParaRPr lang="en-US" dirty="0" smtClean="0"/>
          </a:p>
          <a:p>
            <a:pPr lvl="1">
              <a:spcBef>
                <a:spcPts val="600"/>
              </a:spcBef>
            </a:pPr>
            <a:r>
              <a:rPr lang="en-US" dirty="0" smtClean="0"/>
              <a:t>Wellness </a:t>
            </a:r>
            <a:r>
              <a:rPr lang="en-US" dirty="0"/>
              <a:t>(</a:t>
            </a:r>
            <a:r>
              <a:rPr lang="en-US" dirty="0">
                <a:sym typeface="Wingdings 3" panose="05040102010807070707" pitchFamily="18" charset="2"/>
              </a:rPr>
              <a:t></a:t>
            </a:r>
            <a:r>
              <a:rPr lang="en-US" dirty="0" smtClean="0">
                <a:sym typeface="Wingdings 3" panose="05040102010807070707" pitchFamily="18" charset="2"/>
              </a:rPr>
              <a:t>) and illness </a:t>
            </a:r>
            <a:r>
              <a:rPr lang="en-US" dirty="0" smtClean="0"/>
              <a:t>(-</a:t>
            </a:r>
            <a:r>
              <a:rPr lang="en-US" dirty="0">
                <a:sym typeface="Wingdings 3" panose="05040102010807070707" pitchFamily="18" charset="2"/>
              </a:rPr>
              <a:t></a:t>
            </a:r>
            <a:r>
              <a:rPr lang="en-US" dirty="0" smtClean="0">
                <a:sym typeface="Wingdings 3" panose="05040102010807070707" pitchFamily="18" charset="2"/>
              </a:rPr>
              <a:t>-)</a:t>
            </a:r>
            <a:endParaRPr lang="en-US" dirty="0" smtClean="0"/>
          </a:p>
        </p:txBody>
      </p:sp>
      <p:pic>
        <p:nvPicPr>
          <p:cNvPr id="5" name="Picture 4"/>
          <p:cNvPicPr>
            <a:picLocks noChangeAspect="1"/>
          </p:cNvPicPr>
          <p:nvPr/>
        </p:nvPicPr>
        <p:blipFill>
          <a:blip r:embed="rId3" cstate="print"/>
          <a:stretch>
            <a:fillRect/>
          </a:stretch>
        </p:blipFill>
        <p:spPr>
          <a:xfrm>
            <a:off x="1066059" y="4281488"/>
            <a:ext cx="7029450" cy="1466850"/>
          </a:xfrm>
          <a:prstGeom prst="rect">
            <a:avLst/>
          </a:prstGeom>
        </p:spPr>
      </p:pic>
    </p:spTree>
    <p:extLst>
      <p:ext uri="{BB962C8B-B14F-4D97-AF65-F5344CB8AC3E}">
        <p14:creationId xmlns:p14="http://schemas.microsoft.com/office/powerpoint/2010/main" xmlns="" val="4192464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Money (</a:t>
            </a:r>
            <a:r>
              <a:rPr lang="en-US" dirty="0" smtClean="0">
                <a:sym typeface="Wingdings" panose="05000000000000000000" pitchFamily="2" charset="2"/>
              </a:rPr>
              <a:t>)</a:t>
            </a:r>
            <a:endParaRPr lang="en-US" dirty="0"/>
          </a:p>
        </p:txBody>
      </p:sp>
      <p:sp>
        <p:nvSpPr>
          <p:cNvPr id="3" name="Content Placeholder 2"/>
          <p:cNvSpPr>
            <a:spLocks noGrp="1"/>
          </p:cNvSpPr>
          <p:nvPr>
            <p:ph idx="1"/>
          </p:nvPr>
        </p:nvSpPr>
        <p:spPr>
          <a:xfrm>
            <a:off x="628650" y="1428749"/>
            <a:ext cx="5129213" cy="4143375"/>
          </a:xfrm>
        </p:spPr>
        <p:txBody>
          <a:bodyPr>
            <a:noAutofit/>
          </a:bodyPr>
          <a:lstStyle/>
          <a:p>
            <a:pPr lvl="0"/>
            <a:r>
              <a:rPr lang="en-US" sz="2000" dirty="0"/>
              <a:t>Each money block $</a:t>
            </a:r>
            <a:r>
              <a:rPr lang="en-US" sz="2000" dirty="0">
                <a:sym typeface="Wingdings 2" panose="05020102010507070707" pitchFamily="18" charset="2"/>
              </a:rPr>
              <a:t></a:t>
            </a:r>
            <a:r>
              <a:rPr lang="en-US" sz="2000" dirty="0"/>
              <a:t> is currency that can be used to </a:t>
            </a:r>
            <a:r>
              <a:rPr lang="en-US" sz="2000" dirty="0" smtClean="0"/>
              <a:t>make purchases.</a:t>
            </a:r>
            <a:endParaRPr lang="en-US" sz="2000" dirty="0"/>
          </a:p>
          <a:p>
            <a:pPr lvl="0"/>
            <a:r>
              <a:rPr lang="en-US" sz="2000" dirty="0"/>
              <a:t>As you “spend” money, you will cross out the relevant number of $</a:t>
            </a:r>
            <a:r>
              <a:rPr lang="en-US" sz="2000" dirty="0" smtClean="0">
                <a:sym typeface="Wingdings" panose="05000000000000000000" pitchFamily="2" charset="2"/>
              </a:rPr>
              <a:t>s</a:t>
            </a:r>
            <a:r>
              <a:rPr lang="en-US" sz="2000" dirty="0" smtClean="0"/>
              <a:t>.  </a:t>
            </a:r>
          </a:p>
          <a:p>
            <a:pPr lvl="1"/>
            <a:r>
              <a:rPr lang="en-US" sz="2000" dirty="0" smtClean="0">
                <a:sym typeface="Wingdings" panose="05000000000000000000" pitchFamily="2" charset="2"/>
              </a:rPr>
              <a:t> </a:t>
            </a:r>
            <a:r>
              <a:rPr lang="en-US" sz="2000" dirty="0" smtClean="0"/>
              <a:t>$</a:t>
            </a:r>
            <a:r>
              <a:rPr lang="en-US" sz="2000" dirty="0">
                <a:sym typeface="Wingdings" panose="05000000000000000000" pitchFamily="2" charset="2"/>
              </a:rPr>
              <a:t></a:t>
            </a:r>
            <a:r>
              <a:rPr lang="en-US" sz="2000" dirty="0"/>
              <a:t>$</a:t>
            </a:r>
            <a:r>
              <a:rPr lang="en-US" sz="2000" dirty="0">
                <a:sym typeface="Wingdings" panose="05000000000000000000" pitchFamily="2" charset="2"/>
              </a:rPr>
              <a:t></a:t>
            </a:r>
            <a:r>
              <a:rPr lang="en-US" sz="2000" dirty="0"/>
              <a:t>$</a:t>
            </a:r>
            <a:r>
              <a:rPr lang="en-US" sz="2000" dirty="0">
                <a:sym typeface="Wingdings" panose="05000000000000000000" pitchFamily="2" charset="2"/>
              </a:rPr>
              <a:t></a:t>
            </a:r>
            <a:r>
              <a:rPr lang="en-US" sz="2000" dirty="0"/>
              <a:t> = 3 spent money blocks.</a:t>
            </a:r>
          </a:p>
          <a:p>
            <a:pPr lvl="0"/>
            <a:r>
              <a:rPr lang="en-US" sz="2000" dirty="0"/>
              <a:t>Once a money block is spent, that money block cannot be used again. </a:t>
            </a:r>
          </a:p>
          <a:p>
            <a:pPr lvl="0"/>
            <a:r>
              <a:rPr lang="en-US" sz="2000" dirty="0"/>
              <a:t>If you gain more money you can draw an empty block (</a:t>
            </a:r>
            <a:r>
              <a:rPr lang="en-US" sz="2000" dirty="0">
                <a:sym typeface="Wingdings 2" panose="05020102010507070707" pitchFamily="18" charset="2"/>
              </a:rPr>
              <a:t></a:t>
            </a:r>
            <a:r>
              <a:rPr lang="en-US" sz="2000" dirty="0"/>
              <a:t>) to represent each $</a:t>
            </a:r>
            <a:r>
              <a:rPr lang="en-US" sz="2000" dirty="0">
                <a:sym typeface="Wingdings 2" panose="05020102010507070707" pitchFamily="18" charset="2"/>
              </a:rPr>
              <a:t></a:t>
            </a:r>
            <a:r>
              <a:rPr lang="en-US" sz="2000" dirty="0"/>
              <a:t> gained</a:t>
            </a:r>
            <a:r>
              <a:rPr lang="en-US" sz="2000" dirty="0" smtClean="0"/>
              <a:t>. </a:t>
            </a:r>
          </a:p>
          <a:p>
            <a:pPr lvl="1"/>
            <a:r>
              <a:rPr lang="en-US" sz="2000" dirty="0" smtClean="0">
                <a:sym typeface="Wingdings" panose="05000000000000000000" pitchFamily="2" charset="2"/>
              </a:rPr>
              <a:t> </a:t>
            </a:r>
            <a:r>
              <a:rPr lang="en-US" sz="2000" dirty="0" smtClean="0">
                <a:sym typeface="Wingdings 2" panose="05020102010507070707" pitchFamily="18" charset="2"/>
              </a:rPr>
              <a:t></a:t>
            </a:r>
            <a:r>
              <a:rPr lang="en-US" sz="2000" dirty="0" smtClean="0"/>
              <a:t> </a:t>
            </a:r>
            <a:r>
              <a:rPr lang="en-US" sz="2000" dirty="0">
                <a:sym typeface="Wingdings 2" panose="05020102010507070707" pitchFamily="18" charset="2"/>
              </a:rPr>
              <a:t></a:t>
            </a:r>
            <a:r>
              <a:rPr lang="en-US" sz="2000" dirty="0"/>
              <a:t> </a:t>
            </a:r>
            <a:r>
              <a:rPr lang="en-US" sz="2000" dirty="0" smtClean="0"/>
              <a:t>= +2 money </a:t>
            </a:r>
            <a:r>
              <a:rPr lang="en-US" sz="2000" dirty="0"/>
              <a:t>blocks</a:t>
            </a:r>
            <a:r>
              <a:rPr lang="en-US" sz="2000" dirty="0" smtClean="0"/>
              <a:t>.</a:t>
            </a:r>
            <a:endParaRPr lang="en-US" sz="2000" dirty="0"/>
          </a:p>
        </p:txBody>
      </p:sp>
      <p:pic>
        <p:nvPicPr>
          <p:cNvPr id="6" name="Picture 5"/>
          <p:cNvPicPr>
            <a:picLocks noChangeAspect="1"/>
          </p:cNvPicPr>
          <p:nvPr/>
        </p:nvPicPr>
        <p:blipFill>
          <a:blip r:embed="rId3" cstate="print"/>
          <a:stretch>
            <a:fillRect/>
          </a:stretch>
        </p:blipFill>
        <p:spPr>
          <a:xfrm>
            <a:off x="6038850" y="1428749"/>
            <a:ext cx="2642460" cy="2657474"/>
          </a:xfrm>
          <a:prstGeom prst="rect">
            <a:avLst/>
          </a:prstGeom>
        </p:spPr>
      </p:pic>
    </p:spTree>
    <p:extLst>
      <p:ext uri="{BB962C8B-B14F-4D97-AF65-F5344CB8AC3E}">
        <p14:creationId xmlns:p14="http://schemas.microsoft.com/office/powerpoint/2010/main" xmlns="" val="423792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63" y="365126"/>
            <a:ext cx="8015287" cy="615535"/>
          </a:xfrm>
        </p:spPr>
        <p:txBody>
          <a:bodyPr>
            <a:normAutofit fontScale="90000"/>
          </a:bodyPr>
          <a:lstStyle/>
          <a:p>
            <a:r>
              <a:rPr lang="en-US" dirty="0" smtClean="0"/>
              <a:t>Debt (-</a:t>
            </a:r>
            <a:r>
              <a:rPr lang="en-US" dirty="0" smtClean="0">
                <a:sym typeface="Wingdings" panose="05000000000000000000" pitchFamily="2" charset="2"/>
              </a:rPr>
              <a:t>-</a:t>
            </a:r>
            <a:r>
              <a:rPr lang="en-US" dirty="0" smtClean="0">
                <a:sym typeface="Wingdings 3" panose="05040102010807070707" pitchFamily="18" charset="2"/>
              </a:rPr>
              <a:t>)</a:t>
            </a:r>
            <a:endParaRPr lang="en-US" dirty="0"/>
          </a:p>
        </p:txBody>
      </p:sp>
      <p:sp>
        <p:nvSpPr>
          <p:cNvPr id="3" name="Content Placeholder 2"/>
          <p:cNvSpPr>
            <a:spLocks noGrp="1"/>
          </p:cNvSpPr>
          <p:nvPr>
            <p:ph idx="1"/>
          </p:nvPr>
        </p:nvSpPr>
        <p:spPr>
          <a:xfrm>
            <a:off x="628650" y="1391805"/>
            <a:ext cx="7886700" cy="2533650"/>
          </a:xfrm>
        </p:spPr>
        <p:txBody>
          <a:bodyPr>
            <a:normAutofit/>
          </a:bodyPr>
          <a:lstStyle/>
          <a:p>
            <a:pPr lvl="0">
              <a:spcBef>
                <a:spcPts val="1200"/>
              </a:spcBef>
            </a:pPr>
            <a:r>
              <a:rPr lang="en-US" sz="2000" dirty="0" smtClean="0"/>
              <a:t>In some situations (but not all), you may be able to use credit or a loan to make a purchase – however, interest penalties will apply.</a:t>
            </a:r>
          </a:p>
          <a:p>
            <a:pPr lvl="0">
              <a:spcBef>
                <a:spcPts val="1200"/>
              </a:spcBef>
            </a:pPr>
            <a:r>
              <a:rPr lang="en-US" sz="2000" dirty="0" smtClean="0"/>
              <a:t>For each money block </a:t>
            </a:r>
            <a:r>
              <a:rPr lang="en-US" sz="2000" dirty="0"/>
              <a:t>$</a:t>
            </a:r>
            <a:r>
              <a:rPr lang="en-US" sz="2000" dirty="0" smtClean="0">
                <a:sym typeface="Wingdings 2" panose="05020102010507070707" pitchFamily="18" charset="2"/>
              </a:rPr>
              <a:t> that you borrow, you will draw a box under “debt”. You will also need to draw boxes to represent the interest.</a:t>
            </a:r>
          </a:p>
          <a:p>
            <a:pPr lvl="0">
              <a:spcBef>
                <a:spcPts val="1200"/>
              </a:spcBef>
            </a:pPr>
            <a:r>
              <a:rPr lang="en-US" sz="2000" dirty="0" smtClean="0">
                <a:sym typeface="Wingdings 2" panose="05020102010507070707" pitchFamily="18" charset="2"/>
              </a:rPr>
              <a:t>As you gain money in the game, you will need to use this money to pay off your debt. </a:t>
            </a:r>
            <a:r>
              <a:rPr lang="en-US" sz="2000" b="1" u="sng" dirty="0" smtClean="0">
                <a:sym typeface="Wingdings 2" panose="05020102010507070707" pitchFamily="18" charset="2"/>
              </a:rPr>
              <a:t>Money cannot be gained until all debt is paid off</a:t>
            </a:r>
            <a:r>
              <a:rPr lang="en-US" sz="2000" dirty="0" smtClean="0">
                <a:sym typeface="Wingdings 2" panose="05020102010507070707" pitchFamily="18" charset="2"/>
              </a:rPr>
              <a:t>. </a:t>
            </a:r>
          </a:p>
          <a:p>
            <a:pPr lvl="0">
              <a:spcBef>
                <a:spcPts val="1200"/>
              </a:spcBef>
            </a:pPr>
            <a:r>
              <a:rPr lang="en-US" sz="2000" dirty="0" smtClean="0">
                <a:sym typeface="Wingdings 2" panose="05020102010507070707" pitchFamily="18" charset="2"/>
              </a:rPr>
              <a:t>You cannot be more than 20 </a:t>
            </a:r>
            <a:r>
              <a:rPr lang="en-US" sz="2000" dirty="0" smtClean="0"/>
              <a:t>$</a:t>
            </a:r>
            <a:r>
              <a:rPr lang="en-US" sz="2000" dirty="0" smtClean="0">
                <a:sym typeface="Wingdings 2" panose="05020102010507070707" pitchFamily="18" charset="2"/>
              </a:rPr>
              <a:t>s in debt at any point in time. </a:t>
            </a:r>
            <a:endParaRPr lang="en-US" sz="2000" dirty="0"/>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914650" y="4074390"/>
            <a:ext cx="3314700" cy="1752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248806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Bonuses (</a:t>
            </a:r>
            <a:r>
              <a:rPr lang="en-US" dirty="0" smtClean="0">
                <a:sym typeface="Wingdings 2" panose="05020102010507070707" pitchFamily="18" charset="2"/>
              </a:rPr>
              <a:t></a:t>
            </a:r>
            <a:r>
              <a:rPr lang="en-US" dirty="0" smtClean="0"/>
              <a:t>)</a:t>
            </a:r>
            <a:endParaRPr lang="en-US" dirty="0"/>
          </a:p>
        </p:txBody>
      </p:sp>
      <p:sp>
        <p:nvSpPr>
          <p:cNvPr id="3" name="Content Placeholder 2"/>
          <p:cNvSpPr>
            <a:spLocks noGrp="1"/>
          </p:cNvSpPr>
          <p:nvPr>
            <p:ph idx="1"/>
          </p:nvPr>
        </p:nvSpPr>
        <p:spPr>
          <a:xfrm>
            <a:off x="628650" y="1333293"/>
            <a:ext cx="7886700" cy="2357438"/>
          </a:xfrm>
        </p:spPr>
        <p:txBody>
          <a:bodyPr>
            <a:normAutofit/>
          </a:bodyPr>
          <a:lstStyle/>
          <a:p>
            <a:pPr lvl="0">
              <a:spcBef>
                <a:spcPts val="1200"/>
              </a:spcBef>
            </a:pPr>
            <a:r>
              <a:rPr lang="en-US" sz="2000" dirty="0" smtClean="0"/>
              <a:t>Bonuses </a:t>
            </a:r>
            <a:r>
              <a:rPr lang="en-US" sz="2000" dirty="0" smtClean="0">
                <a:sym typeface="Wingdings 2" panose="05020102010507070707" pitchFamily="18" charset="2"/>
              </a:rPr>
              <a:t></a:t>
            </a:r>
            <a:r>
              <a:rPr lang="en-US" sz="2000" dirty="0" smtClean="0"/>
              <a:t> </a:t>
            </a:r>
            <a:r>
              <a:rPr lang="en-US" sz="2000" dirty="0"/>
              <a:t>are “used” and “gained” </a:t>
            </a:r>
            <a:r>
              <a:rPr lang="en-US" sz="2000" dirty="0" smtClean="0"/>
              <a:t>similar to the money </a:t>
            </a:r>
            <a:r>
              <a:rPr lang="en-US" sz="2000" dirty="0"/>
              <a:t>blocks</a:t>
            </a:r>
            <a:endParaRPr lang="en-US" sz="2000" dirty="0" smtClean="0"/>
          </a:p>
          <a:p>
            <a:pPr lvl="0">
              <a:spcBef>
                <a:spcPts val="1200"/>
              </a:spcBef>
            </a:pPr>
            <a:r>
              <a:rPr lang="en-US" sz="2000" dirty="0" smtClean="0"/>
              <a:t>When you use a bonus, you </a:t>
            </a:r>
            <a:r>
              <a:rPr lang="en-US" sz="2000" dirty="0"/>
              <a:t>will cross </a:t>
            </a:r>
            <a:r>
              <a:rPr lang="en-US" sz="2000" dirty="0" smtClean="0"/>
              <a:t>it out </a:t>
            </a:r>
            <a:r>
              <a:rPr lang="en-US" sz="2000" dirty="0" smtClean="0">
                <a:sym typeface="Wingdings 2" panose="05020102010507070707" pitchFamily="18" charset="2"/>
              </a:rPr>
              <a:t></a:t>
            </a:r>
            <a:r>
              <a:rPr lang="en-US" sz="2000" dirty="0" smtClean="0"/>
              <a:t>.  </a:t>
            </a:r>
          </a:p>
          <a:p>
            <a:pPr lvl="0">
              <a:spcBef>
                <a:spcPts val="1200"/>
              </a:spcBef>
            </a:pPr>
            <a:r>
              <a:rPr lang="en-US" sz="2000" dirty="0" smtClean="0"/>
              <a:t>Once a bonus is used, </a:t>
            </a:r>
            <a:r>
              <a:rPr lang="en-US" sz="2000" dirty="0"/>
              <a:t>that </a:t>
            </a:r>
            <a:r>
              <a:rPr lang="en-US" sz="2000" dirty="0" smtClean="0"/>
              <a:t>bonus cannot </a:t>
            </a:r>
            <a:r>
              <a:rPr lang="en-US" sz="2000" dirty="0"/>
              <a:t>be used again. </a:t>
            </a:r>
          </a:p>
          <a:p>
            <a:pPr lvl="0">
              <a:spcBef>
                <a:spcPts val="1200"/>
              </a:spcBef>
            </a:pPr>
            <a:r>
              <a:rPr lang="en-US" sz="2000" dirty="0"/>
              <a:t>If you gain </a:t>
            </a:r>
            <a:r>
              <a:rPr lang="en-US" sz="2000" dirty="0" smtClean="0"/>
              <a:t>more bonuses you </a:t>
            </a:r>
            <a:r>
              <a:rPr lang="en-US" sz="2000" dirty="0"/>
              <a:t>can draw an empty </a:t>
            </a:r>
            <a:r>
              <a:rPr lang="en-US" sz="2000" dirty="0" smtClean="0"/>
              <a:t>circle (</a:t>
            </a:r>
            <a:r>
              <a:rPr lang="en-US" sz="2000" dirty="0" smtClean="0">
                <a:sym typeface="Wingdings 2" panose="05020102010507070707" pitchFamily="18" charset="2"/>
              </a:rPr>
              <a:t></a:t>
            </a:r>
            <a:r>
              <a:rPr lang="en-US" sz="2000" dirty="0" smtClean="0"/>
              <a:t>) </a:t>
            </a:r>
            <a:r>
              <a:rPr lang="en-US" sz="2000" dirty="0"/>
              <a:t>to represent </a:t>
            </a:r>
            <a:r>
              <a:rPr lang="en-US" sz="2000" dirty="0" smtClean="0"/>
              <a:t>the bonus. </a:t>
            </a:r>
          </a:p>
        </p:txBody>
      </p:sp>
      <p:pic>
        <p:nvPicPr>
          <p:cNvPr id="5" name="Picture 4"/>
          <p:cNvPicPr>
            <a:picLocks noChangeAspect="1"/>
          </p:cNvPicPr>
          <p:nvPr/>
        </p:nvPicPr>
        <p:blipFill rotWithShape="1">
          <a:blip r:embed="rId3" cstate="print"/>
          <a:srcRect t="2744"/>
          <a:stretch/>
        </p:blipFill>
        <p:spPr>
          <a:xfrm>
            <a:off x="1490663" y="3504993"/>
            <a:ext cx="6438900" cy="2532212"/>
          </a:xfrm>
          <a:prstGeom prst="rect">
            <a:avLst/>
          </a:prstGeom>
        </p:spPr>
      </p:pic>
    </p:spTree>
    <p:extLst>
      <p:ext uri="{BB962C8B-B14F-4D97-AF65-F5344CB8AC3E}">
        <p14:creationId xmlns:p14="http://schemas.microsoft.com/office/powerpoint/2010/main" xmlns="" val="100777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63" y="365126"/>
            <a:ext cx="8015287" cy="615535"/>
          </a:xfrm>
        </p:spPr>
        <p:txBody>
          <a:bodyPr>
            <a:normAutofit fontScale="90000"/>
          </a:bodyPr>
          <a:lstStyle/>
          <a:p>
            <a:r>
              <a:rPr lang="en-US" dirty="0" smtClean="0"/>
              <a:t>Experience (</a:t>
            </a:r>
            <a:r>
              <a:rPr lang="en-US" dirty="0" smtClean="0">
                <a:sym typeface="Wingdings 2" panose="05020102010507070707" pitchFamily="18" charset="2"/>
              </a:rPr>
              <a:t>)</a:t>
            </a:r>
            <a:r>
              <a:rPr lang="en-US" dirty="0" smtClean="0"/>
              <a:t> </a:t>
            </a:r>
            <a:r>
              <a:rPr lang="en-US" dirty="0"/>
              <a:t>and Wellness (</a:t>
            </a:r>
            <a:r>
              <a:rPr lang="en-US" dirty="0">
                <a:sym typeface="Wingdings 3" panose="05040102010807070707" pitchFamily="18" charset="2"/>
              </a:rPr>
              <a:t>) </a:t>
            </a:r>
            <a:r>
              <a:rPr lang="en-US" dirty="0" smtClean="0"/>
              <a:t>Credits</a:t>
            </a:r>
            <a:endParaRPr lang="en-US" dirty="0"/>
          </a:p>
        </p:txBody>
      </p:sp>
      <p:sp>
        <p:nvSpPr>
          <p:cNvPr id="3" name="Content Placeholder 2"/>
          <p:cNvSpPr>
            <a:spLocks noGrp="1"/>
          </p:cNvSpPr>
          <p:nvPr>
            <p:ph idx="1"/>
          </p:nvPr>
        </p:nvSpPr>
        <p:spPr>
          <a:xfrm>
            <a:off x="628650" y="1428750"/>
            <a:ext cx="7886700" cy="2219614"/>
          </a:xfrm>
        </p:spPr>
        <p:txBody>
          <a:bodyPr>
            <a:normAutofit/>
          </a:bodyPr>
          <a:lstStyle/>
          <a:p>
            <a:pPr lvl="0">
              <a:spcBef>
                <a:spcPts val="1200"/>
              </a:spcBef>
            </a:pPr>
            <a:r>
              <a:rPr lang="en-US" sz="2000" dirty="0" smtClean="0"/>
              <a:t>Experience </a:t>
            </a:r>
            <a:r>
              <a:rPr lang="en-US" sz="2000" dirty="0"/>
              <a:t>(</a:t>
            </a:r>
            <a:r>
              <a:rPr lang="en-US" sz="2000" dirty="0">
                <a:sym typeface="Wingdings 2" panose="05020102010507070707" pitchFamily="18" charset="2"/>
              </a:rPr>
              <a:t></a:t>
            </a:r>
            <a:r>
              <a:rPr lang="en-US" sz="2000" dirty="0"/>
              <a:t>) </a:t>
            </a:r>
            <a:r>
              <a:rPr lang="en-US" sz="2000" dirty="0" smtClean="0"/>
              <a:t>and Wellness (</a:t>
            </a:r>
            <a:r>
              <a:rPr lang="en-US" sz="2000" dirty="0" smtClean="0">
                <a:sym typeface="Wingdings 3" panose="05040102010807070707" pitchFamily="18" charset="2"/>
              </a:rPr>
              <a:t>) </a:t>
            </a:r>
            <a:r>
              <a:rPr lang="en-US" sz="2000" dirty="0" smtClean="0"/>
              <a:t>credits </a:t>
            </a:r>
            <a:r>
              <a:rPr lang="en-US" sz="2000" dirty="0"/>
              <a:t>are </a:t>
            </a:r>
            <a:r>
              <a:rPr lang="en-US" sz="2000" dirty="0" smtClean="0"/>
              <a:t>gained during game play.</a:t>
            </a:r>
          </a:p>
          <a:p>
            <a:pPr lvl="0">
              <a:spcBef>
                <a:spcPts val="1200"/>
              </a:spcBef>
            </a:pPr>
            <a:r>
              <a:rPr lang="en-US" sz="2000" dirty="0" smtClean="0"/>
              <a:t>They are reusable. </a:t>
            </a:r>
            <a:r>
              <a:rPr lang="en-US" sz="2000" dirty="0"/>
              <a:t>Once you have acquired them you can keep reusing them </a:t>
            </a:r>
            <a:r>
              <a:rPr lang="en-US" sz="2000" dirty="0" smtClean="0"/>
              <a:t>as </a:t>
            </a:r>
            <a:r>
              <a:rPr lang="en-US" sz="2000" dirty="0"/>
              <a:t>long as you maintain them (see below).</a:t>
            </a:r>
          </a:p>
          <a:p>
            <a:pPr lvl="0">
              <a:spcBef>
                <a:spcPts val="1200"/>
              </a:spcBef>
            </a:pPr>
            <a:r>
              <a:rPr lang="en-US" sz="2000" dirty="0"/>
              <a:t>Some circumstances </a:t>
            </a:r>
            <a:r>
              <a:rPr lang="en-US" sz="2000" dirty="0" smtClean="0"/>
              <a:t>can </a:t>
            </a:r>
            <a:r>
              <a:rPr lang="en-US" sz="2000" dirty="0"/>
              <a:t>result in </a:t>
            </a:r>
            <a:r>
              <a:rPr lang="en-US" sz="2000" dirty="0" smtClean="0"/>
              <a:t>experience and wellness credits </a:t>
            </a:r>
            <a:r>
              <a:rPr lang="en-US" sz="2000" dirty="0"/>
              <a:t>being permanently lost. In this case you will need to cross out the credit, </a:t>
            </a:r>
            <a:r>
              <a:rPr lang="en-US" sz="2000" u="dotted" strike="dblStrike" dirty="0">
                <a:sym typeface="Wingdings 2" panose="05020102010507070707" pitchFamily="18" charset="2"/>
              </a:rPr>
              <a:t></a:t>
            </a:r>
            <a:r>
              <a:rPr lang="en-US" sz="2000" dirty="0" smtClean="0"/>
              <a:t>, </a:t>
            </a:r>
            <a:r>
              <a:rPr lang="en-US" sz="2000" strike="dblStrike" dirty="0">
                <a:sym typeface="Wingdings 3" panose="05040102010807070707" pitchFamily="18" charset="2"/>
              </a:rPr>
              <a:t></a:t>
            </a:r>
            <a:r>
              <a:rPr lang="en-US" sz="2000" dirty="0"/>
              <a:t>, so you know that it can no longer be used).</a:t>
            </a:r>
          </a:p>
        </p:txBody>
      </p:sp>
      <p:pic>
        <p:nvPicPr>
          <p:cNvPr id="4" name="Picture 3"/>
          <p:cNvPicPr>
            <a:picLocks noChangeAspect="1"/>
          </p:cNvPicPr>
          <p:nvPr/>
        </p:nvPicPr>
        <p:blipFill rotWithShape="1">
          <a:blip r:embed="rId3" cstate="print"/>
          <a:srcRect b="42738"/>
          <a:stretch/>
        </p:blipFill>
        <p:spPr>
          <a:xfrm>
            <a:off x="4723215" y="3786188"/>
            <a:ext cx="4152932" cy="1771650"/>
          </a:xfrm>
          <a:prstGeom prst="rect">
            <a:avLst/>
          </a:prstGeom>
        </p:spPr>
      </p:pic>
      <p:pic>
        <p:nvPicPr>
          <p:cNvPr id="6" name="Picture 5"/>
          <p:cNvPicPr>
            <a:picLocks noChangeAspect="1"/>
          </p:cNvPicPr>
          <p:nvPr/>
        </p:nvPicPr>
        <p:blipFill rotWithShape="1">
          <a:blip r:embed="rId4" cstate="print"/>
          <a:srcRect b="43699"/>
          <a:stretch/>
        </p:blipFill>
        <p:spPr>
          <a:xfrm>
            <a:off x="497173" y="3795424"/>
            <a:ext cx="4190968" cy="1771650"/>
          </a:xfrm>
          <a:prstGeom prst="rect">
            <a:avLst/>
          </a:prstGeom>
        </p:spPr>
      </p:pic>
    </p:spTree>
    <p:extLst>
      <p:ext uri="{BB962C8B-B14F-4D97-AF65-F5344CB8AC3E}">
        <p14:creationId xmlns:p14="http://schemas.microsoft.com/office/powerpoint/2010/main" xmlns="" val="1413253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2873</TotalTime>
  <Words>11502</Words>
  <Application>Microsoft Office PowerPoint</Application>
  <PresentationFormat>On-screen Show (4:3)</PresentationFormat>
  <Paragraphs>491</Paragraphs>
  <Slides>33</Slides>
  <Notes>32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5" baseType="lpstr">
      <vt:lpstr>Office Theme</vt:lpstr>
      <vt:lpstr>Bitmap Image</vt:lpstr>
      <vt:lpstr>C’est La Vie:  The Game of Social Life</vt:lpstr>
      <vt:lpstr>C’est La Vie! A Game of Social Life</vt:lpstr>
      <vt:lpstr>Character profiles</vt:lpstr>
      <vt:lpstr>Profile descriptions</vt:lpstr>
      <vt:lpstr>Profile descriptions</vt:lpstr>
      <vt:lpstr>Money ()</vt:lpstr>
      <vt:lpstr>Debt (--)</vt:lpstr>
      <vt:lpstr>Bonuses ()</vt:lpstr>
      <vt:lpstr>Experience () and Wellness () Credits</vt:lpstr>
      <vt:lpstr>Illness (--)</vt:lpstr>
      <vt:lpstr>The recording sheet:</vt:lpstr>
      <vt:lpstr>Social Group</vt:lpstr>
      <vt:lpstr>Decision 1: Neighborhood</vt:lpstr>
      <vt:lpstr>EXAMPLE: Decision 1: Neighborhood</vt:lpstr>
      <vt:lpstr>Decision 2: School</vt:lpstr>
      <vt:lpstr>Decision 3: First day</vt:lpstr>
      <vt:lpstr>Decision 4: Focus your time</vt:lpstr>
      <vt:lpstr>Decision 5: Social Media </vt:lpstr>
      <vt:lpstr>Decision 6: College Prep</vt:lpstr>
      <vt:lpstr>Collective Vote 1</vt:lpstr>
      <vt:lpstr>Decision 7: Trouble</vt:lpstr>
      <vt:lpstr>Decision 8: Spend your time</vt:lpstr>
      <vt:lpstr>Decision 9: Contamination</vt:lpstr>
      <vt:lpstr>Decision 10: After Graduation</vt:lpstr>
      <vt:lpstr>Collective Vote 2</vt:lpstr>
      <vt:lpstr>Decision 11: Recreation Time</vt:lpstr>
      <vt:lpstr>Decision 12: Career</vt:lpstr>
      <vt:lpstr>Decision 13: Illness strikes…</vt:lpstr>
      <vt:lpstr>Decision 14: Dating</vt:lpstr>
      <vt:lpstr>Decision 15: Promotion! </vt:lpstr>
      <vt:lpstr>Collective Vote 3</vt:lpstr>
      <vt:lpstr>Game over! What’s your “quality of life”?</vt:lpstr>
      <vt:lpstr>Social Groups Decoded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Kosha Bramesfeld</dc:creator>
  <cp:lastModifiedBy>Reviewer</cp:lastModifiedBy>
  <cp:revision>291</cp:revision>
  <cp:lastPrinted>2014-01-21T12:45:22Z</cp:lastPrinted>
  <dcterms:created xsi:type="dcterms:W3CDTF">2014-01-09T00:32:28Z</dcterms:created>
  <dcterms:modified xsi:type="dcterms:W3CDTF">2015-01-10T21:47:31Z</dcterms:modified>
</cp:coreProperties>
</file>