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Work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/library/re.html" TargetMode="External"/><Relationship Id="rId3" Type="http://schemas.openxmlformats.org/officeDocument/2006/relationships/hyperlink" Target="https://docs.python.org/3/howto/regex.html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f3744e1f3_0_24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6f3744e1f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Esta es la segunda mentoría de Python en Platzi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Toda esta clase está basada en lo que dice la documentación oficial de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Fuente → </a:t>
            </a:r>
            <a:r>
              <a:rPr lang="en" u="sng">
                <a:solidFill>
                  <a:schemeClr val="accent5"/>
                </a:solidFill>
                <a:hlinkClick r:id="rId2"/>
              </a:rPr>
              <a:t>re — Regular expression operations — Python 3.8.2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→ </a:t>
            </a:r>
            <a:r>
              <a:rPr lang="en" u="sng">
                <a:solidFill>
                  <a:schemeClr val="hlink"/>
                </a:solidFill>
                <a:hlinkClick r:id="rId3"/>
              </a:rPr>
              <a:t>Regular Expression HOWTO — Python 3.8.2 documentation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e6656090_0_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e66560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Python las expresiones regulares se manejan a través del módulo built-in re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e6656090_0_3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e66560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re.compile → compila una expresión regular a bytecodes. El primer argumento obligatorio es la expresión regular en formato de string. El segundo argumento es opcional, el cual recibe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‘r’ antes de un string de python significa que lo que sigue es un “raw string”, es decir, que evita el problema de </a:t>
            </a:r>
            <a:r>
              <a:rPr b="1" lang="en"/>
              <a:t>The Backslash Plage </a:t>
            </a:r>
            <a:r>
              <a:rPr lang="en"/>
              <a:t>al desactivar las propiedades especiales que le da Python al caracter 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</a:t>
            </a:r>
            <a:r>
              <a:rPr i="1" lang="en"/>
              <a:t>string literal</a:t>
            </a:r>
            <a:r>
              <a:rPr lang="en"/>
              <a:t> de python le asigna propiedades especiales al backslash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atch() → si la expresión regular hace match al principio del string, retorna un objeto match. Si no, retorna 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search() → a diferencia del método anterior, busca el match en todo el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findall() → busca matches en todo el string, y retorna una lista de ellos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finditer() → busca matches en todo el string, y retorna un iterador de ellos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match.group() → retorna el string que hizo match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match.start() → retorna la posición inicial en la que el string hizo match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match.end() → retorna la posición final en la que el string hizo match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match.span() → es una combinación de los dos anteriores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e6656090_0_7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e665609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e6656090_0_6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e665609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0e6656090_0_6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0e66560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e348e906a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e348e90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Definición: son un pequeño lenguaje de programación embebido dentro de varios lenguajes de alto nivel, como Python, C, JavaScript, etc. 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Sirven para especificar las reglas para hacer match con </a:t>
            </a: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 en particular. En palabras sencillas, permiten definir patrones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compiladas a bytecodes (intermedio entre assembler y Python), y ejecutadas por un motor interno escrito en C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exponencialmente más veloces que un procesamiento de strings tradicional en Python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e6656090_0_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e66560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Validar formularios del lado del backend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Analizar grandes textos y encontrar patrones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Crear rápidamente archivos útiles, como sentencias sql a partir de un csv para hacer una rápida inserción a una base de datos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Examinar 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e6656090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e6656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caracteres especiales con una función en particular en el mundo de las Regex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e6656090_0_5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e66560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Pequeño script que usa el módulo gráfico tkinter para mostrar </a:t>
            </a: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funcionan las expresiones regulares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Sirve para hacer debug de expresiones difíciles</a:t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e6656090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e66560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] → Un metacaracter dentro de corchetes pierde sus cualidades especiales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e6656090_0_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e66560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e6656090_0_1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e66560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e6656090_0_8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e665609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" y="0"/>
            <a:ext cx="914399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291800" y="1327350"/>
            <a:ext cx="5333100" cy="27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Char char="●"/>
              <a:defRPr b="1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291800" y="4249450"/>
            <a:ext cx="3507900" cy="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91100" y="402950"/>
            <a:ext cx="5961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0350" y="1434025"/>
            <a:ext cx="5913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  <a:defRPr sz="2400">
                <a:solidFill>
                  <a:srgbClr val="33333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2050300" y="1516975"/>
            <a:ext cx="5404200" cy="1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  <a:defRPr b="1" sz="2400">
                <a:solidFill>
                  <a:srgbClr val="33333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3">
  <p:cSld name="SECTION_HEADER_1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2151875" y="1687975"/>
            <a:ext cx="5190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2">
  <p:cSld name="SECTION_HEADER_1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2 2">
  <p:cSld name="SECTION_HEADER_1_2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279950" y="3910950"/>
            <a:ext cx="2133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2" type="subTitle"/>
          </p:nvPr>
        </p:nvSpPr>
        <p:spPr>
          <a:xfrm>
            <a:off x="3505350" y="3910950"/>
            <a:ext cx="2133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3" type="subTitle"/>
          </p:nvPr>
        </p:nvSpPr>
        <p:spPr>
          <a:xfrm>
            <a:off x="5730750" y="3910950"/>
            <a:ext cx="2133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2 1">
  <p:cSld name="SECTION_HEADER_1_2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 1">
  <p:cSld name="SECTION_HEADER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1941000" y="1789550"/>
            <a:ext cx="52620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8000" y="3247275"/>
            <a:ext cx="3828000" cy="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i="1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b="1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3/howto/regex.html" TargetMode="External"/><Relationship Id="rId4" Type="http://schemas.openxmlformats.org/officeDocument/2006/relationships/hyperlink" Target="https://docs.python.org/3/library/r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/>
        </p:nvSpPr>
        <p:spPr>
          <a:xfrm>
            <a:off x="3049100" y="569850"/>
            <a:ext cx="54840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Expresiones Regulares en </a:t>
            </a:r>
            <a:r>
              <a:rPr lang="en" sz="4800">
                <a:solidFill>
                  <a:srgbClr val="B6CA66"/>
                </a:solidFill>
                <a:latin typeface="Lato"/>
                <a:ea typeface="Lato"/>
                <a:cs typeface="Lato"/>
                <a:sym typeface="Lato"/>
              </a:rPr>
              <a:t>Python 🐍</a:t>
            </a:r>
            <a:endParaRPr sz="4800">
              <a:solidFill>
                <a:srgbClr val="B6CA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10"/>
          <p:cNvSpPr txBox="1"/>
          <p:nvPr>
            <p:ph idx="4294967295" type="subTitle"/>
          </p:nvPr>
        </p:nvSpPr>
        <p:spPr>
          <a:xfrm>
            <a:off x="3049100" y="3944250"/>
            <a:ext cx="3507900" cy="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Facundo García Martoni</a:t>
            </a:r>
            <a:r>
              <a:rPr lang="en"/>
              <a:t> </a:t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8249750" y="4129050"/>
            <a:ext cx="7989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*</a:t>
            </a:r>
            <a:endParaRPr sz="4800">
              <a:solidFill>
                <a:srgbClr val="B6CA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151875" y="2002950"/>
            <a:ext cx="5190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825825" y="795825"/>
            <a:ext cx="54990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 methods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pattern = re.compile(r</a:t>
            </a:r>
            <a:r>
              <a:rPr lang="en" sz="12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‘\w+’</a:t>
            </a: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pattern object methods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match = pattern.match(“some string”)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match = pattern.search(“some string”)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matches = pattern.findall(“some string”)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matches = pattern.finditer(“some string”)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match object methods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match.group()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match.start()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match.end()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match.span()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91100" y="402950"/>
            <a:ext cx="5961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0350" y="1434025"/>
            <a:ext cx="6546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https://docs.python.org/3/howto/regex.html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https://docs.python.org/3/library/re.html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151875" y="2002950"/>
            <a:ext cx="5190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¡Hora del código!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675" y="152400"/>
            <a:ext cx="47828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079550" y="1671000"/>
            <a:ext cx="6984900" cy="1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son las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 Regulares?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1653750" y="2014800"/>
            <a:ext cx="58365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usar regex?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2151875" y="2002950"/>
            <a:ext cx="5190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Metacharacters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151875" y="2002950"/>
            <a:ext cx="5190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redemo.py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91100" y="402950"/>
            <a:ext cx="5961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Metacharacters Cheatsheet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0350" y="1434025"/>
            <a:ext cx="5913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[ ]</a:t>
            </a:r>
            <a:r>
              <a:rPr lang="en"/>
              <a:t> → representan a un conjunto de caracteres. Ej: </a:t>
            </a:r>
            <a:r>
              <a:rPr lang="en">
                <a:solidFill>
                  <a:srgbClr val="6AA84F"/>
                </a:solidFill>
              </a:rPr>
              <a:t>[abc]</a:t>
            </a:r>
            <a:r>
              <a:rPr lang="en"/>
              <a:t>, </a:t>
            </a:r>
            <a:r>
              <a:rPr lang="en">
                <a:solidFill>
                  <a:srgbClr val="6AA84F"/>
                </a:solidFill>
              </a:rPr>
              <a:t>[a-z]</a:t>
            </a:r>
            <a:r>
              <a:rPr lang="en"/>
              <a:t>, </a:t>
            </a:r>
            <a:r>
              <a:rPr lang="en">
                <a:solidFill>
                  <a:srgbClr val="6AA84F"/>
                </a:solidFill>
              </a:rPr>
              <a:t>[a-zA-Z]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 [^5]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\ </a:t>
            </a:r>
            <a:r>
              <a:rPr lang="en"/>
              <a:t>→ escapa un metacaracter. Ej:</a:t>
            </a:r>
            <a:r>
              <a:rPr lang="en">
                <a:solidFill>
                  <a:srgbClr val="6AA84F"/>
                </a:solidFill>
              </a:rPr>
              <a:t> \[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 \.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 \\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\d </a:t>
            </a:r>
            <a:r>
              <a:rPr lang="en"/>
              <a:t>→ representa un dígito. Equivale a</a:t>
            </a:r>
            <a:r>
              <a:rPr lang="en">
                <a:solidFill>
                  <a:srgbClr val="6AA84F"/>
                </a:solidFill>
              </a:rPr>
              <a:t> [0-9]</a:t>
            </a:r>
            <a:r>
              <a:rPr lang="en"/>
              <a:t>. La negación es</a:t>
            </a:r>
            <a:r>
              <a:rPr lang="en">
                <a:solidFill>
                  <a:srgbClr val="6AA84F"/>
                </a:solidFill>
              </a:rPr>
              <a:t> \D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\s </a:t>
            </a:r>
            <a:r>
              <a:rPr lang="en"/>
              <a:t>→ representa un espacio (tab o espacio normal). La negación es</a:t>
            </a:r>
            <a:r>
              <a:rPr lang="en">
                <a:solidFill>
                  <a:srgbClr val="6AA84F"/>
                </a:solidFill>
              </a:rPr>
              <a:t> \S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91100" y="402950"/>
            <a:ext cx="5961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Metacharacters Cheatsheet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0350" y="1434025"/>
            <a:ext cx="5913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\w</a:t>
            </a:r>
            <a:r>
              <a:rPr lang="en"/>
              <a:t> → representa a un caracter alfanumérico. Equivale a la clase </a:t>
            </a:r>
            <a:r>
              <a:rPr lang="en">
                <a:solidFill>
                  <a:srgbClr val="6AA84F"/>
                </a:solidFill>
              </a:rPr>
              <a:t>[a-zA-Z0-9_]</a:t>
            </a:r>
            <a:r>
              <a:rPr lang="en"/>
              <a:t>. La negación es </a:t>
            </a:r>
            <a:r>
              <a:rPr lang="en">
                <a:solidFill>
                  <a:srgbClr val="6AA84F"/>
                </a:solidFill>
              </a:rPr>
              <a:t>\W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.</a:t>
            </a:r>
            <a:r>
              <a:rPr lang="en"/>
              <a:t> → representa a cualquier caracter excepto una nueva línea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AA84F"/>
                </a:solidFill>
              </a:rPr>
              <a:t>* </a:t>
            </a:r>
            <a:r>
              <a:rPr lang="en"/>
              <a:t>→ el caracter anterior aparece 0 o más veces. Ej:</a:t>
            </a:r>
            <a:r>
              <a:rPr lang="en">
                <a:solidFill>
                  <a:srgbClr val="6AA84F"/>
                </a:solidFill>
              </a:rPr>
              <a:t> a*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 \w*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 .*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91100" y="402950"/>
            <a:ext cx="5961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Metacharacters Cheatsheet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0350" y="1434025"/>
            <a:ext cx="5913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+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/>
              <a:t>→ el caracter anterior aparece 1 o más veces. Ej:</a:t>
            </a:r>
            <a:r>
              <a:rPr lang="en">
                <a:solidFill>
                  <a:srgbClr val="6AA84F"/>
                </a:solidFill>
              </a:rPr>
              <a:t> a+</a:t>
            </a:r>
            <a:r>
              <a:rPr lang="en"/>
              <a:t>,</a:t>
            </a:r>
            <a:r>
              <a:rPr lang="en">
                <a:solidFill>
                  <a:srgbClr val="6AA84F"/>
                </a:solidFill>
              </a:rPr>
              <a:t> perro+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? → </a:t>
            </a:r>
            <a:r>
              <a:rPr lang="en"/>
              <a:t>el caracter anterior aparece 0 o 1 vez. Ej:</a:t>
            </a:r>
            <a:r>
              <a:rPr lang="en">
                <a:solidFill>
                  <a:srgbClr val="6AA84F"/>
                </a:solidFill>
              </a:rPr>
              <a:t> platzi\s?live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AA84F"/>
                </a:solidFill>
              </a:rPr>
              <a:t>{m, n} → </a:t>
            </a:r>
            <a:r>
              <a:rPr lang="en"/>
              <a:t>el caracter anterior aparece desde m hasta n veces. Ej: </a:t>
            </a:r>
            <a:r>
              <a:rPr lang="en">
                <a:solidFill>
                  <a:srgbClr val="6AA84F"/>
                </a:solidFill>
              </a:rPr>
              <a:t>1{5,7}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91100" y="402950"/>
            <a:ext cx="59613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Metacharacters Cheatsheet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0350" y="1434025"/>
            <a:ext cx="59139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^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/>
              <a:t>→ Inicio de línea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AA84F"/>
                </a:solidFill>
              </a:rPr>
              <a:t>$ → </a:t>
            </a:r>
            <a:r>
              <a:rPr lang="en"/>
              <a:t>Fin de línea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