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9" r:id="rId3"/>
    <p:sldId id="261" r:id="rId4"/>
    <p:sldId id="273" r:id="rId5"/>
    <p:sldId id="274" r:id="rId6"/>
    <p:sldId id="275" r:id="rId7"/>
    <p:sldId id="276" r:id="rId8"/>
    <p:sldId id="277" r:id="rId9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HY강M" panose="02030600000101010101" pitchFamily="18" charset="-127"/>
      <p:regular r:id="rId18"/>
    </p:embeddedFont>
    <p:embeddedFont>
      <p:font typeface="HY얕은샘물M" panose="02030600000101010101" pitchFamily="18" charset="-127"/>
      <p:regular r:id="rId19"/>
    </p:embeddedFont>
    <p:embeddedFont>
      <p:font typeface="안상수2006굵은" panose="02020603020101020101" pitchFamily="18" charset="-127"/>
      <p:regular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D05"/>
    <a:srgbClr val="0085B4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31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solidFill>
                  <a:schemeClr val="bg1"/>
                </a:solidFill>
              </a:rPr>
              <a:t>css3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2896"/>
            <a:ext cx="432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css3</a:t>
            </a:r>
          </a:p>
          <a:p>
            <a:r>
              <a:rPr lang="ko-KR" altLang="en-US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그림자 버튼</a:t>
            </a:r>
            <a:endParaRPr lang="ko-KR" altLang="en-US" sz="880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2132856"/>
            <a:ext cx="2376264" cy="324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smtClean="0">
                <a:solidFill>
                  <a:schemeClr val="accent3">
                    <a:lumMod val="75000"/>
                  </a:schemeClr>
                </a:solidFill>
              </a:rPr>
              <a:t>필</a:t>
            </a:r>
            <a:r>
              <a:rPr lang="ko-KR" altLang="en-US" sz="7200" smtClean="0">
                <a:solidFill>
                  <a:schemeClr val="bg1"/>
                </a:solidFill>
              </a:rPr>
              <a:t>요한</a:t>
            </a:r>
            <a:r>
              <a:rPr lang="en-US" altLang="ko-KR" sz="7200" smtClean="0">
                <a:solidFill>
                  <a:schemeClr val="bg1"/>
                </a:solidFill>
              </a:rPr>
              <a:t/>
            </a:r>
            <a:br>
              <a:rPr lang="en-US" altLang="ko-KR" sz="7200" smtClean="0">
                <a:solidFill>
                  <a:schemeClr val="bg1"/>
                </a:solidFill>
              </a:rPr>
            </a:br>
            <a:r>
              <a:rPr lang="en-US" altLang="ko-KR" sz="7200" smtClean="0">
                <a:solidFill>
                  <a:schemeClr val="bg1"/>
                </a:solidFill>
              </a:rPr>
              <a:t> </a:t>
            </a:r>
            <a:r>
              <a:rPr lang="ko-KR" altLang="en-US" sz="7200" smtClean="0">
                <a:solidFill>
                  <a:schemeClr val="accent3">
                    <a:lumMod val="75000"/>
                  </a:schemeClr>
                </a:solidFill>
              </a:rPr>
              <a:t>속</a:t>
            </a:r>
            <a:r>
              <a:rPr lang="ko-KR" altLang="en-US" sz="7200" smtClean="0">
                <a:solidFill>
                  <a:schemeClr val="bg1"/>
                </a:solidFill>
              </a:rPr>
              <a:t>성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22400"/>
              </p:ext>
            </p:extLst>
          </p:nvPr>
        </p:nvGraphicFramePr>
        <p:xfrm>
          <a:off x="3923928" y="1196752"/>
          <a:ext cx="4896544" cy="4824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4"/>
                <a:gridCol w="2880320"/>
              </a:tblGrid>
              <a:tr h="536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속성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기능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-webkit-border-radius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모서리를 둥글게 만듬 속성값이 클수록 모서리가 둥글게됨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-webkit-box-shadow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그림자를 만들때사용 그림자의 색상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농도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등을 지정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-webkit-transform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회전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변형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전환등의 효과를 줌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-webkit-transform-origin</a:t>
                      </a:r>
                      <a:endParaRPr lang="en-US" altLang="ko-KR" sz="1200" smtClean="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Transform</a:t>
                      </a:r>
                      <a:r>
                        <a:rPr lang="ko-KR" altLang="en-US" sz="1200" smtClean="0"/>
                        <a:t>속성의 기준을 변경할때 사용</a:t>
                      </a:r>
                      <a:endParaRPr lang="en-US" altLang="ko-KR" sz="1200" smtClean="0"/>
                    </a:p>
                    <a:p>
                      <a:pPr algn="l" latinLnBrk="1"/>
                      <a:r>
                        <a:rPr lang="ko-KR" altLang="en-US" sz="1200" smtClean="0"/>
                        <a:t>기본값은 </a:t>
                      </a:r>
                      <a:r>
                        <a:rPr lang="en-US" altLang="ko-KR" sz="1200" smtClean="0"/>
                        <a:t>50%, 50%</a:t>
                      </a:r>
                      <a:r>
                        <a:rPr lang="ko-KR" altLang="en-US" sz="1200" smtClean="0"/>
                        <a:t>로 중앙이 기준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Background:-webkit-gradien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그라디언트 효과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Z-index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그래픽툴의 레이어처럼 보여지는 순서지정</a:t>
                      </a:r>
                      <a:r>
                        <a:rPr lang="en-US" altLang="ko-KR" sz="1200" baseline="0" smtClean="0"/>
                        <a:t> ( arrange </a:t>
                      </a:r>
                      <a:r>
                        <a:rPr lang="ko-KR" altLang="en-US" sz="1200" baseline="0" smtClean="0"/>
                        <a:t>개념 </a:t>
                      </a:r>
                      <a:r>
                        <a:rPr lang="en-US" altLang="ko-KR" sz="1200" baseline="0" smtClean="0"/>
                        <a:t>)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:before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가상선택자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요소의 앞부분선택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  <a:tr h="536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:after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가상선택자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요소의 뒷부분선택</a:t>
                      </a:r>
                      <a:endParaRPr lang="ko-KR" altLang="en-US" sz="120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178496" y="836711"/>
            <a:ext cx="1656184" cy="5197127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836713"/>
            <a:ext cx="4228208" cy="1296144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bg1"/>
                </a:solidFill>
              </a:rPr>
              <a:t>기본</a:t>
            </a:r>
            <a:r>
              <a:rPr lang="en-US" altLang="ko-KR" sz="96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9600" smtClean="0">
                <a:solidFill>
                  <a:schemeClr val="accent3">
                    <a:lumMod val="75000"/>
                  </a:schemeClr>
                </a:solidFill>
              </a:rPr>
              <a:t>구조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>
            <a:off x="2123728" y="4492416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27784" y="5140488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그림자 효과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다리꼴 14"/>
          <p:cNvSpPr/>
          <p:nvPr/>
        </p:nvSpPr>
        <p:spPr>
          <a:xfrm>
            <a:off x="2123728" y="3975810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27784" y="4623882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가상 선택자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사다리꼴 20"/>
          <p:cNvSpPr/>
          <p:nvPr/>
        </p:nvSpPr>
        <p:spPr>
          <a:xfrm>
            <a:off x="2123728" y="3424846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27784" y="4072918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기본 배경색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다리꼴 22"/>
          <p:cNvSpPr/>
          <p:nvPr/>
        </p:nvSpPr>
        <p:spPr>
          <a:xfrm>
            <a:off x="2123728" y="2908240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27784" y="3556312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그라디언트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다리꼴 24"/>
          <p:cNvSpPr/>
          <p:nvPr/>
        </p:nvSpPr>
        <p:spPr>
          <a:xfrm>
            <a:off x="2123728" y="2391634"/>
            <a:ext cx="3528392" cy="1092670"/>
          </a:xfrm>
          <a:prstGeom prst="trapezoid">
            <a:avLst>
              <a:gd name="adj" fmla="val 6684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27784" y="3039706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그라디언트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광택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>
            <a:off x="2123728" y="2391634"/>
            <a:ext cx="3528392" cy="576064"/>
          </a:xfrm>
          <a:prstGeom prst="trapezoid">
            <a:avLst>
              <a:gd name="adj" fmla="val 6684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27784" y="2523100"/>
            <a:ext cx="2448272" cy="372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텍스</a:t>
            </a:r>
            <a:r>
              <a:rPr lang="ko-KR" altLang="en-US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2" y="257593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&lt;p&gt;</a:t>
            </a:r>
            <a:r>
              <a:rPr lang="ko-KR" altLang="en-US" sz="1200" smtClean="0"/>
              <a:t>태그를 이용하여 삽입</a:t>
            </a:r>
            <a:endParaRPr lang="ko-KR" alt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5940152" y="3079993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&lt;a&gt;</a:t>
            </a:r>
            <a:r>
              <a:rPr lang="ko-KR" altLang="en-US" sz="1200" smtClean="0"/>
              <a:t>태그를 이용하여 그라디언트 적용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5940152" y="3584049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Background-image:-webkit-gradien();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5940152" y="4088105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-webkit-border-radius: background-color:</a:t>
            </a:r>
            <a:endParaRPr lang="ko-KR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5940152" y="45811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:before / :after </a:t>
            </a:r>
            <a:r>
              <a:rPr lang="ko-KR" altLang="en-US" sz="1200" smtClean="0"/>
              <a:t>가상선택자를 활용해 실제로 그림자를 입힐 틀만들고 변형</a:t>
            </a:r>
            <a:r>
              <a:rPr lang="en-US" altLang="ko-KR" sz="1200" smtClean="0"/>
              <a:t>(</a:t>
            </a:r>
            <a:r>
              <a:rPr lang="ko-KR" altLang="en-US" sz="1200" smtClean="0"/>
              <a:t>회전</a:t>
            </a:r>
            <a:r>
              <a:rPr lang="en-US" altLang="ko-KR" sz="1200" smtClean="0"/>
              <a:t>/</a:t>
            </a:r>
            <a:r>
              <a:rPr lang="ko-KR" altLang="en-US" sz="1200" smtClean="0"/>
              <a:t>기울임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5940152" y="5214533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실질적인 그림자 효과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412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848" y="54868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ko-KR" altLang="en-US" sz="9600" smtClean="0">
                <a:solidFill>
                  <a:schemeClr val="bg1"/>
                </a:solidFill>
              </a:rPr>
              <a:t>접두</a:t>
            </a:r>
            <a:r>
              <a:rPr lang="ko-KR" altLang="en-US" sz="9600">
                <a:solidFill>
                  <a:schemeClr val="accent3">
                    <a:lumMod val="75000"/>
                  </a:schemeClr>
                </a:solidFill>
              </a:rPr>
              <a:t>어</a:t>
            </a:r>
            <a:endParaRPr lang="ko-KR" altLang="en-US" sz="960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3654316"/>
            <a:ext cx="6211321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Rotate div */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transform</a:t>
            </a:r>
            <a:r>
              <a:rPr lang="en-US" altLang="ko-KR" dirty="0" smtClean="0"/>
              <a:t> : rotate(30deg);		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ms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-transform </a:t>
            </a:r>
            <a:r>
              <a:rPr lang="en-US" altLang="ko-KR" dirty="0" smtClean="0"/>
              <a:t>: rotate(30deg); 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 IE 9 */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moz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-transform </a:t>
            </a:r>
            <a:r>
              <a:rPr lang="en-US" altLang="ko-KR" dirty="0" smtClean="0"/>
              <a:t>: rotate(30deg); 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Fire Fox */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webkit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-transform </a:t>
            </a:r>
            <a:r>
              <a:rPr lang="en-US" altLang="ko-KR" dirty="0" smtClean="0"/>
              <a:t>: rotate(30deg);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Safari &amp; Chrome*/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-o-transform </a:t>
            </a:r>
            <a:r>
              <a:rPr lang="en-US" altLang="ko-KR" dirty="0" smtClean="0"/>
              <a:t>: rotate(30deg);	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Opera */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1761" y="3284984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형식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9752" y="2308230"/>
            <a:ext cx="790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크로스 브라우징</a:t>
            </a:r>
            <a:r>
              <a:rPr lang="en-US" altLang="ko-KR" smtClean="0"/>
              <a:t>(</a:t>
            </a:r>
            <a:r>
              <a:rPr lang="ko-KR" altLang="en-US"/>
              <a:t>여러 브라우저에서 동일한 모습을 보여주기위함 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ko-KR" altLang="en-US"/>
              <a:t>위해 </a:t>
            </a:r>
            <a:r>
              <a:rPr lang="ko-KR" altLang="en-US" smtClean="0"/>
              <a:t>사용한다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7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5840" y="548680"/>
            <a:ext cx="6244432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bor</a:t>
            </a:r>
            <a:r>
              <a:rPr lang="en-US" altLang="ko-KR" sz="9600" smtClean="0">
                <a:solidFill>
                  <a:schemeClr val="accent3">
                    <a:lumMod val="75000"/>
                  </a:schemeClr>
                </a:solidFill>
              </a:rPr>
              <a:t>der-radius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4734436"/>
            <a:ext cx="621132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-webkit-border-radius </a:t>
            </a:r>
            <a:r>
              <a:rPr lang="en-US" altLang="ko-KR" smtClean="0"/>
              <a:t>: 15px;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-webkit-border-radius </a:t>
            </a:r>
            <a:r>
              <a:rPr lang="en-US" altLang="ko-KR"/>
              <a:t>: </a:t>
            </a:r>
            <a:r>
              <a:rPr lang="en-US" altLang="ko-KR" smtClean="0"/>
              <a:t>15px 15px;  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1761" y="4365104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단축형</a:t>
            </a:r>
            <a:r>
              <a:rPr lang="en-US" altLang="ko-KR" smtClean="0"/>
              <a:t>1 – </a:t>
            </a:r>
            <a:r>
              <a:rPr lang="ko-KR" altLang="en-US" smtClean="0"/>
              <a:t>모든모서리에 적용 </a:t>
            </a:r>
            <a:r>
              <a:rPr lang="en-US" altLang="ko-KR" smtClean="0"/>
              <a:t>/ (</a:t>
            </a:r>
            <a:r>
              <a:rPr lang="ko-KR" altLang="en-US"/>
              <a:t>왼쪽위</a:t>
            </a:r>
            <a:r>
              <a:rPr lang="en-US" altLang="ko-KR"/>
              <a:t>,</a:t>
            </a:r>
            <a:r>
              <a:rPr lang="ko-KR" altLang="en-US"/>
              <a:t>오른쪽아래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오른쪽위</a:t>
            </a:r>
            <a:r>
              <a:rPr lang="en-US" altLang="ko-KR"/>
              <a:t>,</a:t>
            </a:r>
            <a:r>
              <a:rPr lang="ko-KR" altLang="en-US"/>
              <a:t>왼쪽아래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9752" y="2308230"/>
            <a:ext cx="790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모서리의 둥근 정도를 나타낸다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2411760" y="5867980"/>
            <a:ext cx="621132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-webkit-border-radius </a:t>
            </a:r>
            <a:r>
              <a:rPr lang="en-US" altLang="ko-KR" smtClean="0"/>
              <a:t>: 15px 15px 15px 15px;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11761" y="5498648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단축형</a:t>
            </a:r>
            <a:r>
              <a:rPr lang="en-US" altLang="ko-KR" smtClean="0"/>
              <a:t>2 – </a:t>
            </a:r>
            <a:r>
              <a:rPr lang="ko-KR" altLang="en-US" smtClean="0"/>
              <a:t>왼쪽위부터 시계방향으로 하나씩 지정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760" y="3078252"/>
            <a:ext cx="621132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-webkit-border-top-left-radius </a:t>
            </a:r>
            <a:r>
              <a:rPr lang="en-US" altLang="ko-KR" smtClean="0"/>
              <a:t>: 15px;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webkit-border-top-right-radius </a:t>
            </a:r>
            <a:r>
              <a:rPr lang="en-US" altLang="ko-KR"/>
              <a:t>: 15px</a:t>
            </a:r>
            <a:r>
              <a:rPr lang="en-US" altLang="ko-KR" smtClean="0"/>
              <a:t>;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webkit-border-bottom-right-radius </a:t>
            </a:r>
            <a:r>
              <a:rPr lang="en-US" altLang="ko-KR"/>
              <a:t>: 15px</a:t>
            </a:r>
            <a:r>
              <a:rPr lang="en-US" altLang="ko-KR" smtClean="0"/>
              <a:t>;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webkit-border-bottom-left-radius </a:t>
            </a:r>
            <a:r>
              <a:rPr lang="en-US" altLang="ko-KR"/>
              <a:t>: 15px</a:t>
            </a:r>
            <a:r>
              <a:rPr lang="en-US" altLang="ko-KR" smtClean="0"/>
              <a:t>;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1761" y="2708920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기본형 </a:t>
            </a:r>
            <a:r>
              <a:rPr lang="en-US" altLang="ko-KR" smtClean="0"/>
              <a:t>– </a:t>
            </a:r>
            <a:r>
              <a:rPr lang="ko-KR" altLang="en-US" smtClean="0"/>
              <a:t>각 방향마다 따로 지정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6244432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box</a:t>
            </a:r>
            <a:r>
              <a:rPr lang="en-US" altLang="ko-KR" sz="9600" smtClean="0">
                <a:solidFill>
                  <a:schemeClr val="accent3">
                    <a:lumMod val="75000"/>
                  </a:schemeClr>
                </a:solidFill>
              </a:rPr>
              <a:t>-shadow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9752" y="2308230"/>
            <a:ext cx="7905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그림자 생성 </a:t>
            </a:r>
            <a:r>
              <a:rPr lang="en-US" altLang="ko-KR" smtClean="0"/>
              <a:t>( </a:t>
            </a:r>
            <a:r>
              <a:rPr lang="ko-KR" altLang="en-US" smtClean="0"/>
              <a:t>그래픽툴의 </a:t>
            </a:r>
            <a:r>
              <a:rPr lang="en-US" altLang="ko-KR" smtClean="0"/>
              <a:t>drop-shadow )</a:t>
            </a:r>
          </a:p>
          <a:p>
            <a:endParaRPr lang="en-US" altLang="ko-KR" smtClean="0"/>
          </a:p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box-shadow</a:t>
            </a:r>
            <a:r>
              <a:rPr lang="en-US" altLang="ko-KR" smtClean="0"/>
              <a:t> : h-shadow   v-shadow   blur   spread   color   inset;</a:t>
            </a:r>
            <a:endParaRPr lang="en-US" altLang="ko-KR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51932"/>
              </p:ext>
            </p:extLst>
          </p:nvPr>
        </p:nvGraphicFramePr>
        <p:xfrm>
          <a:off x="2483768" y="3429000"/>
          <a:ext cx="6192688" cy="2544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/>
                <a:gridCol w="4464496"/>
              </a:tblGrid>
              <a:tr h="352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j-ea"/>
                          <a:ea typeface="+mj-ea"/>
                        </a:rPr>
                        <a:t>속성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526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h-shadow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그림자의 수평거리 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입력한만큼 떨어짐 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).</a:t>
                      </a:r>
                      <a:r>
                        <a:rPr lang="en-US" altLang="ko-KR" sz="1200" baseline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음수양수 모두 사용가능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526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v-shadow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그림자의 수평거리 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입력한만큼 떨어짐 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).</a:t>
                      </a:r>
                      <a:r>
                        <a:rPr lang="en-US" altLang="ko-KR" sz="1200" baseline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smtClean="0">
                          <a:latin typeface="+mj-ea"/>
                          <a:ea typeface="+mj-ea"/>
                        </a:rPr>
                        <a:t>음수양수 모두 사용가능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526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blur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경계의 흐린정도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4287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spread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그림자 확장거리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그림자를 배너보다 작게만듬 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음수양수 모두 사용가능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526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color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그림자의 색상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3526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inset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내부그림자 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(inner-shadow</a:t>
                      </a:r>
                      <a:r>
                        <a:rPr lang="ko-KR" altLang="en-US" sz="1200" smtClean="0">
                          <a:latin typeface="+mj-ea"/>
                          <a:ea typeface="+mj-ea"/>
                        </a:rPr>
                        <a:t>와같음</a:t>
                      </a:r>
                      <a:r>
                        <a:rPr lang="en-US" altLang="ko-KR" sz="120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808" y="548680"/>
            <a:ext cx="6244432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tran</a:t>
            </a:r>
            <a:r>
              <a:rPr lang="en-US" altLang="ko-KR" sz="9600" smtClean="0">
                <a:solidFill>
                  <a:schemeClr val="accent3">
                    <a:lumMod val="75000"/>
                  </a:schemeClr>
                </a:solidFill>
              </a:rPr>
              <a:t>sform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9752" y="2308230"/>
            <a:ext cx="790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변형</a:t>
            </a:r>
            <a:r>
              <a:rPr lang="en-US" altLang="ko-KR" smtClean="0"/>
              <a:t>, </a:t>
            </a:r>
            <a:r>
              <a:rPr lang="ko-KR" altLang="en-US" smtClean="0"/>
              <a:t>전환</a:t>
            </a:r>
            <a:r>
              <a:rPr lang="en-US" altLang="ko-KR" smtClean="0"/>
              <a:t>, </a:t>
            </a:r>
            <a:r>
              <a:rPr lang="ko-KR" altLang="en-US" smtClean="0"/>
              <a:t>이동</a:t>
            </a:r>
            <a:r>
              <a:rPr lang="en-US" altLang="ko-KR" smtClean="0"/>
              <a:t>, </a:t>
            </a:r>
            <a:r>
              <a:rPr lang="ko-KR" altLang="en-US" smtClean="0"/>
              <a:t>크기등을 변경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2411760" y="4150821"/>
            <a:ext cx="621132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-webkit-transform </a:t>
            </a:r>
            <a:r>
              <a:rPr lang="en-US" altLang="ko-KR" smtClean="0"/>
              <a:t>: skew(x-angle, y-angle);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-webkit-transform </a:t>
            </a:r>
            <a:r>
              <a:rPr lang="en-US" altLang="ko-KR"/>
              <a:t>: </a:t>
            </a:r>
            <a:r>
              <a:rPr lang="en-US" altLang="ko-KR" smtClean="0"/>
              <a:t>skewX(x-angle);</a:t>
            </a:r>
          </a:p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-webkit-transform </a:t>
            </a:r>
            <a:r>
              <a:rPr lang="en-US" altLang="ko-KR"/>
              <a:t>: </a:t>
            </a:r>
            <a:r>
              <a:rPr lang="en-US" altLang="ko-KR" smtClean="0"/>
              <a:t>skewY(y-angle);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2411761" y="3781489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기울임</a:t>
            </a:r>
            <a:r>
              <a:rPr lang="en-US" altLang="ko-KR" smtClean="0"/>
              <a:t> – x</a:t>
            </a:r>
            <a:r>
              <a:rPr lang="ko-KR" altLang="en-US" smtClean="0"/>
              <a:t>축 </a:t>
            </a:r>
            <a:r>
              <a:rPr lang="en-US" altLang="ko-KR" smtClean="0"/>
              <a:t>y</a:t>
            </a:r>
            <a:r>
              <a:rPr lang="ko-KR" altLang="en-US" smtClean="0"/>
              <a:t>축을 비틀어서 기울기를 만듬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y-angle</a:t>
            </a:r>
            <a:r>
              <a:rPr lang="ko-KR" altLang="en-US" smtClean="0"/>
              <a:t>생략시 </a:t>
            </a:r>
            <a:r>
              <a:rPr lang="en-US" altLang="ko-KR" smtClean="0"/>
              <a:t>x</a:t>
            </a:r>
            <a:r>
              <a:rPr lang="ko-KR" altLang="en-US" smtClean="0"/>
              <a:t>축만 적용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11760" y="5598532"/>
            <a:ext cx="621132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webkit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-transform-origin </a:t>
            </a:r>
            <a:r>
              <a:rPr lang="en-US" altLang="ko-KR" smtClean="0"/>
              <a:t>: </a:t>
            </a:r>
            <a:r>
              <a:rPr lang="en-US" altLang="ko-KR" smtClean="0"/>
              <a:t>x-axis y-axis </a:t>
            </a:r>
            <a:r>
              <a:rPr lang="en-US" altLang="ko-KR" dirty="0" smtClean="0"/>
              <a:t>z-axis;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1" y="5229200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중심축 </a:t>
            </a:r>
            <a:r>
              <a:rPr lang="en-US" altLang="ko-KR" smtClean="0"/>
              <a:t>– </a:t>
            </a:r>
            <a:r>
              <a:rPr lang="ko-KR" altLang="en-US" smtClean="0"/>
              <a:t>회전</a:t>
            </a:r>
            <a:r>
              <a:rPr lang="en-US" altLang="ko-KR" smtClean="0"/>
              <a:t>,</a:t>
            </a:r>
            <a:r>
              <a:rPr lang="ko-KR" altLang="en-US" smtClean="0"/>
              <a:t>변형 축을 지정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1760" y="3294276"/>
            <a:ext cx="621132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-webkit-transform </a:t>
            </a:r>
            <a:r>
              <a:rPr lang="en-US" altLang="ko-KR" smtClean="0"/>
              <a:t>: rotate(angle);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1761" y="2924944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회전 </a:t>
            </a:r>
            <a:r>
              <a:rPr lang="en-US" altLang="ko-KR" smtClean="0"/>
              <a:t>– </a:t>
            </a:r>
            <a:r>
              <a:rPr lang="ko-KR" altLang="en-US" smtClean="0"/>
              <a:t>단위는 </a:t>
            </a:r>
            <a:r>
              <a:rPr lang="en-US" altLang="ko-KR" smtClean="0"/>
              <a:t>deg(</a:t>
            </a:r>
            <a:r>
              <a:rPr lang="ko-KR" altLang="en-US" smtClean="0"/>
              <a:t> </a:t>
            </a:r>
            <a:r>
              <a:rPr lang="en-US" altLang="ko-KR" smtClean="0"/>
              <a:t>degree 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5840" y="548680"/>
            <a:ext cx="7612584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mtClean="0">
                <a:solidFill>
                  <a:schemeClr val="bg1"/>
                </a:solidFill>
              </a:rPr>
              <a:t>gra</a:t>
            </a:r>
            <a:r>
              <a:rPr lang="en-US" altLang="ko-KR" sz="9600" smtClean="0">
                <a:solidFill>
                  <a:schemeClr val="accent3">
                    <a:lumMod val="75000"/>
                  </a:schemeClr>
                </a:solidFill>
              </a:rPr>
              <a:t>diant</a:t>
            </a:r>
            <a:endParaRPr lang="ko-KR" altLang="en-US" sz="9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3712964"/>
            <a:ext cx="6211321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background </a:t>
            </a:r>
            <a:r>
              <a:rPr lang="en-US" altLang="ko-KR" dirty="0"/>
              <a:t>: 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radial</a:t>
            </a:r>
            <a:r>
              <a:rPr lang="en-US" altLang="ko-KR" dirty="0" smtClean="0"/>
              <a:t>-gradient(color-stop1</a:t>
            </a:r>
            <a:r>
              <a:rPr lang="en-US" altLang="ko-KR" dirty="0"/>
              <a:t>, color-stop2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background </a:t>
            </a:r>
            <a:r>
              <a:rPr lang="en-US" altLang="ko-KR" dirty="0"/>
              <a:t>: 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radial</a:t>
            </a:r>
            <a:r>
              <a:rPr lang="en-US" altLang="ko-KR" dirty="0" smtClean="0"/>
              <a:t>-gradient(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ellipse closest-side</a:t>
            </a:r>
            <a:r>
              <a:rPr lang="en-US" altLang="ko-KR" dirty="0" smtClean="0"/>
              <a:t>, color-stop1, color-stop2 );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타원모양의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그라데이션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background </a:t>
            </a:r>
            <a:r>
              <a:rPr lang="en-US" altLang="ko-KR" dirty="0"/>
              <a:t>: 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radial</a:t>
            </a:r>
            <a:r>
              <a:rPr lang="en-US" altLang="ko-KR" dirty="0" smtClean="0"/>
              <a:t>-gradient(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ellipse farthest</a:t>
            </a:r>
            <a:r>
              <a:rPr lang="en-US" altLang="ko-KR" dirty="0" smtClean="0"/>
              <a:t>-corner, color-stop1</a:t>
            </a:r>
            <a:r>
              <a:rPr lang="en-US" altLang="ko-KR" dirty="0"/>
              <a:t>, color-stop2</a:t>
            </a:r>
            <a:r>
              <a:rPr lang="en-US" altLang="ko-KR" dirty="0" smtClean="0"/>
              <a:t>);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그라디언트가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멀리퍼짐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background </a:t>
            </a:r>
            <a:r>
              <a:rPr lang="en-US" altLang="ko-KR" dirty="0"/>
              <a:t>: 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radial</a:t>
            </a:r>
            <a:r>
              <a:rPr lang="en-US" altLang="ko-KR" dirty="0" smtClean="0"/>
              <a:t>-gradient(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circle closest-side</a:t>
            </a:r>
            <a:r>
              <a:rPr lang="en-US" altLang="ko-KR" dirty="0" smtClean="0"/>
              <a:t>, color-stop1</a:t>
            </a:r>
            <a:r>
              <a:rPr lang="en-US" altLang="ko-KR" dirty="0"/>
              <a:t>, color-stop2</a:t>
            </a:r>
            <a:r>
              <a:rPr lang="en-US" altLang="ko-KR" dirty="0" smtClean="0"/>
              <a:t>);	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중심에 가깝게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1" y="3343632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원형 그라데이션 </a:t>
            </a:r>
            <a:r>
              <a:rPr lang="en-US" altLang="ko-KR" smtClean="0"/>
              <a:t>– 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1760" y="2586971"/>
            <a:ext cx="621132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background </a:t>
            </a:r>
            <a:r>
              <a:rPr lang="en-US" altLang="ko-KR" smtClean="0"/>
              <a:t>: -webkit-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linear</a:t>
            </a:r>
            <a:r>
              <a:rPr lang="en-US" altLang="ko-KR" smtClean="0"/>
              <a:t>-gradient(angle, color-stop1, color-stop2)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1761" y="2217639"/>
            <a:ext cx="621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▼ 선형 그라데이션 </a:t>
            </a:r>
            <a:r>
              <a:rPr lang="en-US" altLang="ko-KR" smtClean="0"/>
              <a:t>– angle</a:t>
            </a:r>
            <a:r>
              <a:rPr lang="ko-KR" altLang="en-US" smtClean="0"/>
              <a:t>은 </a:t>
            </a:r>
            <a:r>
              <a:rPr lang="en-US" altLang="ko-KR" smtClean="0"/>
              <a:t>deg</a:t>
            </a:r>
            <a:r>
              <a:rPr lang="ko-KR" altLang="en-US" smtClean="0"/>
              <a:t>와 위치로 사용가능</a:t>
            </a:r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6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425</Words>
  <Application>Microsoft Office PowerPoint</Application>
  <PresentationFormat>화면 슬라이드 쇼(4:3)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Tw Cen MT</vt:lpstr>
      <vt:lpstr>맑은 고딕</vt:lpstr>
      <vt:lpstr>HY강M</vt:lpstr>
      <vt:lpstr>HY얕은샘물M</vt:lpstr>
      <vt:lpstr>안상수2006굵은</vt:lpstr>
      <vt:lpstr>Verdana</vt:lpstr>
      <vt:lpstr>Office 테마</vt:lpstr>
      <vt:lpstr>PowerPoint 프레젠테이션</vt:lpstr>
      <vt:lpstr>필요한  속성</vt:lpstr>
      <vt:lpstr>기본 구조</vt:lpstr>
      <vt:lpstr>접두어</vt:lpstr>
      <vt:lpstr>border-radius</vt:lpstr>
      <vt:lpstr>box-shadow</vt:lpstr>
      <vt:lpstr>transform</vt:lpstr>
      <vt:lpstr>gradiant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sbsartic</cp:lastModifiedBy>
  <cp:revision>40</cp:revision>
  <dcterms:created xsi:type="dcterms:W3CDTF">2006-10-05T04:04:58Z</dcterms:created>
  <dcterms:modified xsi:type="dcterms:W3CDTF">2014-03-11T09:02:09Z</dcterms:modified>
</cp:coreProperties>
</file>