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69" r:id="rId3"/>
    <p:sldId id="261" r:id="rId4"/>
    <p:sldId id="272" r:id="rId5"/>
    <p:sldId id="274" r:id="rId6"/>
    <p:sldId id="275" r:id="rId7"/>
    <p:sldId id="276" r:id="rId8"/>
    <p:sldId id="277" r:id="rId9"/>
  </p:sldIdLst>
  <p:sldSz cx="9144000" cy="6858000" type="screen4x3"/>
  <p:notesSz cx="6858000" cy="9144000"/>
  <p:embeddedFontLst>
    <p:embeddedFont>
      <p:font typeface="Tw Cen MT" panose="020B0602020104020603" pitchFamily="34" charset="0"/>
      <p:regular r:id="rId12"/>
      <p:bold r:id="rId13"/>
      <p:italic r:id="rId14"/>
      <p:boldItalic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안상수2006굵은" panose="02020603020101020101" pitchFamily="18" charset="-127"/>
      <p:regular r:id="rId18"/>
    </p:embeddedFont>
    <p:embeddedFont>
      <p:font typeface="HY얕은샘물M" panose="02030600000101010101" pitchFamily="18" charset="-127"/>
      <p:regular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5B4"/>
    <a:srgbClr val="1CBE75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8F18B-2259-44A6-A973-EB2CD147EF72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ABF18-0B94-4FFC-A948-844670DD8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280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C1C96-67DC-4B21-B325-488E50C2E6C1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04D98-EE24-4789-B9AC-BCFD30B4D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27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C350-D7EA-4D5C-9DF7-1FBE8A3C83FF}" type="datetime1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3785-615D-45B9-B527-730877533E32}" type="datetime1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BA30-E5A4-467B-8A0D-4811979AAF66}" type="datetime1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BC56-80CC-4270-8D51-A059C10D14D7}" type="datetime1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4E34-8C76-4870-A589-A74205290E56}" type="datetime1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CAC2-8BB5-462F-9762-B985427B3C13}" type="datetime1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AFEC-2961-4970-B491-D2223BCF60E6}" type="datetime1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76E6-275E-4D9B-A600-119E550F950E}" type="datetime1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754D-8C78-4205-B601-51CF798E82B1}" type="datetime1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C662-0012-4352-87AF-4834DB85A750}" type="datetime1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13E1-3909-4643-9EFD-3F2D6620E22A}" type="datetime1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511349"/>
            <a:ext cx="9144000" cy="90142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4D31F-1EF6-461F-9FC5-95B5ACBE7513}" type="datetime1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44625"/>
            <a:ext cx="1196727" cy="342922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-8164" y="430953"/>
            <a:ext cx="256394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69411"/>
            <a:ext cx="9144000" cy="72008"/>
          </a:xfrm>
          <a:prstGeom prst="rect">
            <a:avLst/>
          </a:pr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381328"/>
            <a:ext cx="9144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6588224" y="6337937"/>
            <a:ext cx="256394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862642" y="2397539"/>
            <a:ext cx="2687645" cy="26876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/>
          </a:p>
        </p:txBody>
      </p:sp>
      <p:sp>
        <p:nvSpPr>
          <p:cNvPr id="4" name="TextBox 3"/>
          <p:cNvSpPr txBox="1"/>
          <p:nvPr/>
        </p:nvSpPr>
        <p:spPr>
          <a:xfrm>
            <a:off x="741975" y="3079641"/>
            <a:ext cx="33857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>
                <a:solidFill>
                  <a:schemeClr val="bg1"/>
                </a:solidFill>
              </a:rPr>
              <a:t>HTML5</a:t>
            </a:r>
            <a:endParaRPr lang="ko-KR" altLang="en-US" sz="80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9952" y="1824494"/>
            <a:ext cx="432048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smtClean="0">
                <a:latin typeface="안상수2006굵은" panose="02020603020101020101" pitchFamily="18" charset="-127"/>
                <a:ea typeface="안상수2006굵은" panose="02020603020101020101" pitchFamily="18" charset="-127"/>
                <a:cs typeface="Verdana" panose="020B0604030504040204" pitchFamily="34" charset="0"/>
              </a:rPr>
              <a:t>HTML5 </a:t>
            </a:r>
          </a:p>
          <a:p>
            <a:r>
              <a:rPr lang="ko-KR" altLang="en-US" sz="8800" smtClean="0">
                <a:latin typeface="안상수2006굵은" panose="02020603020101020101" pitchFamily="18" charset="-127"/>
                <a:ea typeface="안상수2006굵은" panose="02020603020101020101" pitchFamily="18" charset="-127"/>
              </a:rPr>
              <a:t>멀티미디어 태그</a:t>
            </a:r>
            <a:endParaRPr lang="ko-KR" altLang="en-US" sz="8800">
              <a:latin typeface="안상수2006굵은" panose="02020603020101020101" pitchFamily="18" charset="-127"/>
              <a:ea typeface="안상수2006굵은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6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03648" y="2132856"/>
            <a:ext cx="2376264" cy="3240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2276872"/>
            <a:ext cx="3096344" cy="3240360"/>
          </a:xfrm>
        </p:spPr>
        <p:txBody>
          <a:bodyPr>
            <a:noAutofit/>
          </a:bodyPr>
          <a:lstStyle/>
          <a:p>
            <a:pPr algn="l"/>
            <a:r>
              <a:rPr lang="ko-KR" altLang="en-US" sz="7200" smtClean="0">
                <a:solidFill>
                  <a:schemeClr val="accent2"/>
                </a:solidFill>
              </a:rPr>
              <a:t>왜</a:t>
            </a:r>
            <a:r>
              <a:rPr lang="ko-KR" altLang="en-US" sz="7200" smtClean="0">
                <a:solidFill>
                  <a:schemeClr val="accent1"/>
                </a:solidFill>
              </a:rPr>
              <a:t> </a:t>
            </a:r>
            <a:r>
              <a:rPr lang="ko-KR" altLang="en-US" sz="7200" smtClean="0">
                <a:solidFill>
                  <a:schemeClr val="bg1"/>
                </a:solidFill>
              </a:rPr>
              <a:t>태그가</a:t>
            </a:r>
            <a:r>
              <a:rPr lang="en-US" altLang="ko-KR" sz="7200" smtClean="0">
                <a:solidFill>
                  <a:schemeClr val="accent1"/>
                </a:solidFill>
              </a:rPr>
              <a:t/>
            </a:r>
            <a:br>
              <a:rPr lang="en-US" altLang="ko-KR" sz="7200" smtClean="0">
                <a:solidFill>
                  <a:schemeClr val="accent1"/>
                </a:solidFill>
              </a:rPr>
            </a:br>
            <a:r>
              <a:rPr lang="en-US" altLang="ko-KR" sz="7200" smtClean="0">
                <a:solidFill>
                  <a:schemeClr val="accent1"/>
                </a:solidFill>
              </a:rPr>
              <a:t> </a:t>
            </a:r>
            <a:r>
              <a:rPr lang="ko-KR" altLang="en-US" sz="7200" smtClean="0">
                <a:solidFill>
                  <a:schemeClr val="accent2"/>
                </a:solidFill>
              </a:rPr>
              <a:t>추</a:t>
            </a:r>
            <a:r>
              <a:rPr lang="ko-KR" altLang="en-US" sz="7200" smtClean="0">
                <a:solidFill>
                  <a:schemeClr val="bg1"/>
                </a:solidFill>
              </a:rPr>
              <a:t>가됬나</a:t>
            </a:r>
            <a:r>
              <a:rPr lang="en-US" altLang="ko-KR" sz="7200" smtClean="0">
                <a:solidFill>
                  <a:schemeClr val="bg1"/>
                </a:solidFill>
              </a:rPr>
              <a:t>?</a:t>
            </a:r>
            <a:endParaRPr lang="ko-KR" altLang="en-US" sz="720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71648" y="2564904"/>
            <a:ext cx="39887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웹표준 이전에도 웹상에서 동영상을 재생하는 것자체는 </a:t>
            </a:r>
            <a:endParaRPr lang="en-US" altLang="ko-KR" smtClean="0"/>
          </a:p>
          <a:p>
            <a:r>
              <a:rPr lang="ko-KR" altLang="en-US" smtClean="0"/>
              <a:t>문제가 되지않았다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단 </a:t>
            </a:r>
            <a:r>
              <a:rPr lang="en-US" altLang="ko-KR" smtClean="0"/>
              <a:t>ActiveX</a:t>
            </a:r>
            <a:r>
              <a:rPr lang="ko-KR" altLang="en-US" smtClean="0"/>
              <a:t>나 플러그인을 설치해야 하는 불편함이있었고</a:t>
            </a:r>
            <a:r>
              <a:rPr lang="en-US" altLang="ko-KR" smtClean="0"/>
              <a:t>, </a:t>
            </a:r>
          </a:p>
          <a:p>
            <a:r>
              <a:rPr lang="ko-KR" altLang="en-US" smtClean="0"/>
              <a:t>보안상의 위험이따랐다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이것을 해결하기위해 </a:t>
            </a:r>
            <a:r>
              <a:rPr lang="en-US" altLang="ko-KR" smtClean="0"/>
              <a:t>HTML5</a:t>
            </a:r>
            <a:r>
              <a:rPr lang="ko-KR" altLang="en-US" smtClean="0"/>
              <a:t>에는 </a:t>
            </a:r>
            <a:endParaRPr lang="en-US" altLang="ko-KR" smtClean="0"/>
          </a:p>
          <a:p>
            <a:r>
              <a:rPr lang="en-US" altLang="ko-KR" smtClean="0"/>
              <a:t>video</a:t>
            </a:r>
            <a:r>
              <a:rPr lang="ko-KR" altLang="en-US" smtClean="0"/>
              <a:t>같은 멀티미디어 태그가 추가되었다</a:t>
            </a:r>
            <a:r>
              <a:rPr lang="en-US" altLang="ko-KR" smtClean="0"/>
              <a:t>.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3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800" y="1268760"/>
            <a:ext cx="4228208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smtClean="0">
                <a:solidFill>
                  <a:schemeClr val="bg1"/>
                </a:solidFill>
              </a:rPr>
              <a:t>&lt;em</a:t>
            </a:r>
            <a:r>
              <a:rPr lang="en-US" altLang="ko-KR" sz="9600" smtClean="0">
                <a:solidFill>
                  <a:schemeClr val="accent2"/>
                </a:solidFill>
              </a:rPr>
              <a:t>bed&gt;</a:t>
            </a:r>
            <a:r>
              <a:rPr lang="en-US" altLang="ko-KR" sz="9600" smtClean="0"/>
              <a:t> </a:t>
            </a:r>
            <a:r>
              <a:rPr lang="ko-KR" altLang="en-US" sz="9600" smtClean="0">
                <a:solidFill>
                  <a:schemeClr val="bg1"/>
                </a:solidFill>
              </a:rPr>
              <a:t>태그</a:t>
            </a:r>
            <a:endParaRPr lang="ko-KR" altLang="en-US" sz="960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63688" y="5096217"/>
            <a:ext cx="691276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&lt;</a:t>
            </a:r>
            <a:r>
              <a:rPr lang="en-US" altLang="ko-KR">
                <a:solidFill>
                  <a:schemeClr val="tx2"/>
                </a:solidFill>
              </a:rPr>
              <a:t>embed</a:t>
            </a:r>
            <a:r>
              <a:rPr lang="en-US" altLang="ko-KR"/>
              <a:t> src="</a:t>
            </a:r>
            <a:r>
              <a:rPr lang="ko-KR" altLang="en-US"/>
              <a:t>미디어 파일 경로</a:t>
            </a:r>
            <a:r>
              <a:rPr lang="en-US" altLang="ko-KR"/>
              <a:t>" width="</a:t>
            </a:r>
            <a:r>
              <a:rPr lang="ko-KR" altLang="en-US"/>
              <a:t>너비</a:t>
            </a:r>
            <a:r>
              <a:rPr lang="en-US" altLang="ko-KR"/>
              <a:t>" height="</a:t>
            </a:r>
            <a:r>
              <a:rPr lang="ko-KR" altLang="en-US" smtClean="0"/>
              <a:t>높이</a:t>
            </a:r>
            <a:r>
              <a:rPr lang="en-US" altLang="ko-KR" smtClean="0"/>
              <a:t>“ type=“MIME-type”&gt;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39752" y="2466762"/>
            <a:ext cx="6264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accent1"/>
                </a:solidFill>
              </a:rPr>
              <a:t>Html4</a:t>
            </a:r>
            <a:r>
              <a:rPr lang="ko-KR" altLang="en-US" smtClean="0"/>
              <a:t>에서는 비표준 태그였지만 </a:t>
            </a:r>
            <a:r>
              <a:rPr lang="en-US" altLang="ko-KR" smtClean="0">
                <a:solidFill>
                  <a:schemeClr val="accent1"/>
                </a:solidFill>
              </a:rPr>
              <a:t>html5</a:t>
            </a:r>
            <a:r>
              <a:rPr lang="ko-KR" altLang="en-US" smtClean="0"/>
              <a:t>에서는 표준태그로 자리잡았다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(</a:t>
            </a:r>
            <a:r>
              <a:rPr lang="ko-KR" altLang="en-US" smtClean="0"/>
              <a:t>이전에는 </a:t>
            </a:r>
            <a:r>
              <a:rPr lang="en-US" altLang="ko-KR" smtClean="0"/>
              <a:t>object </a:t>
            </a:r>
            <a:r>
              <a:rPr lang="ko-KR" altLang="en-US" smtClean="0"/>
              <a:t>태그를 이용하여 복잡한 속성들을 추가해야했었다</a:t>
            </a:r>
            <a:r>
              <a:rPr lang="en-US" altLang="ko-KR" smtClean="0"/>
              <a:t>.)</a:t>
            </a:r>
          </a:p>
          <a:p>
            <a:endParaRPr lang="en-US" altLang="ko-KR"/>
          </a:p>
          <a:p>
            <a:r>
              <a:rPr lang="ko-KR" altLang="en-US" smtClean="0"/>
              <a:t>플러그인이 있어야하는 파일들을 재생하는데에 사용한다</a:t>
            </a:r>
            <a:r>
              <a:rPr lang="en-US" altLang="ko-KR" smtClean="0"/>
              <a:t>. (</a:t>
            </a:r>
            <a:r>
              <a:rPr lang="ko-KR" altLang="en-US" smtClean="0"/>
              <a:t>플래시</a:t>
            </a:r>
            <a:r>
              <a:rPr lang="en-US" altLang="ko-KR" smtClean="0"/>
              <a:t>)</a:t>
            </a:r>
          </a:p>
          <a:p>
            <a:endParaRPr lang="en-US" altLang="ko-KR"/>
          </a:p>
          <a:p>
            <a:r>
              <a:rPr lang="en-US" altLang="ko-KR" smtClean="0"/>
              <a:t>MIME-type</a:t>
            </a:r>
            <a:r>
              <a:rPr lang="ko-KR" altLang="en-US" smtClean="0"/>
              <a:t>은 파일마다 다르므로 검색하여 사용한다</a:t>
            </a:r>
            <a:r>
              <a:rPr lang="en-US" altLang="ko-KR" smtClean="0"/>
              <a:t>.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1763688" y="4653136"/>
            <a:ext cx="216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21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3832" y="1268760"/>
            <a:ext cx="4228208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smtClean="0">
                <a:solidFill>
                  <a:schemeClr val="bg1"/>
                </a:solidFill>
              </a:rPr>
              <a:t>&lt;vi</a:t>
            </a:r>
            <a:r>
              <a:rPr lang="en-US" altLang="ko-KR" sz="9600" smtClean="0">
                <a:solidFill>
                  <a:schemeClr val="accent2"/>
                </a:solidFill>
              </a:rPr>
              <a:t>deo&gt;</a:t>
            </a:r>
            <a:r>
              <a:rPr lang="en-US" altLang="ko-KR" sz="9600" smtClean="0"/>
              <a:t> </a:t>
            </a:r>
            <a:r>
              <a:rPr lang="ko-KR" altLang="en-US" sz="9600" smtClean="0">
                <a:solidFill>
                  <a:schemeClr val="bg1"/>
                </a:solidFill>
              </a:rPr>
              <a:t>태그</a:t>
            </a:r>
            <a:endParaRPr lang="ko-KR" altLang="en-US" sz="960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3438292"/>
            <a:ext cx="6192688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smtClean="0">
                <a:solidFill>
                  <a:schemeClr val="tx2"/>
                </a:solidFill>
              </a:rPr>
              <a:t>video</a:t>
            </a:r>
            <a:r>
              <a:rPr lang="en-US" altLang="ko-KR" dirty="0" smtClean="0"/>
              <a:t> width=“</a:t>
            </a:r>
            <a:r>
              <a:rPr lang="ko-KR" altLang="en-US" dirty="0" smtClean="0"/>
              <a:t>넓이</a:t>
            </a:r>
            <a:r>
              <a:rPr lang="en-US" altLang="ko-KR" dirty="0" smtClean="0"/>
              <a:t>” height=“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재생속성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&lt;</a:t>
            </a:r>
            <a:r>
              <a:rPr lang="en-US" altLang="ko-KR" dirty="0" smtClean="0">
                <a:solidFill>
                  <a:schemeClr val="tx2"/>
                </a:solidFill>
              </a:rPr>
              <a:t>source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ogv</a:t>
            </a:r>
            <a:r>
              <a:rPr lang="en-US" altLang="ko-KR" dirty="0" smtClean="0"/>
              <a:t>” type=“video/</a:t>
            </a:r>
            <a:r>
              <a:rPr lang="en-US" altLang="ko-KR" dirty="0" err="1" smtClean="0"/>
              <a:t>ogg</a:t>
            </a:r>
            <a:r>
              <a:rPr lang="en-US" altLang="ko-KR" dirty="0" smtClean="0"/>
              <a:t>”&gt;</a:t>
            </a:r>
          </a:p>
          <a:p>
            <a:r>
              <a:rPr lang="en-US" altLang="ko-KR" dirty="0" smtClean="0"/>
              <a:t>	&lt;</a:t>
            </a:r>
            <a:r>
              <a:rPr lang="en-US" altLang="ko-KR" dirty="0" smtClean="0">
                <a:solidFill>
                  <a:schemeClr val="tx2"/>
                </a:solidFill>
              </a:rPr>
              <a:t>source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.mp4” type=“video/mp4”&gt;</a:t>
            </a:r>
          </a:p>
          <a:p>
            <a:r>
              <a:rPr lang="en-US" altLang="ko-KR" dirty="0" smtClean="0"/>
              <a:t>	&lt;</a:t>
            </a:r>
            <a:r>
              <a:rPr lang="en-US" altLang="ko-KR" dirty="0" smtClean="0">
                <a:solidFill>
                  <a:schemeClr val="tx2"/>
                </a:solidFill>
              </a:rPr>
              <a:t>source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webm</a:t>
            </a:r>
            <a:r>
              <a:rPr lang="en-US" altLang="ko-KR" dirty="0" smtClean="0"/>
              <a:t>” type=“video/</a:t>
            </a:r>
            <a:r>
              <a:rPr lang="en-US" altLang="ko-KR" dirty="0" err="1" smtClean="0"/>
              <a:t>webm</a:t>
            </a:r>
            <a:r>
              <a:rPr lang="en-US" altLang="ko-KR" dirty="0" smtClean="0"/>
              <a:t>”&gt;</a:t>
            </a:r>
          </a:p>
          <a:p>
            <a:r>
              <a:rPr lang="en-US" altLang="ko-KR" dirty="0" smtClean="0"/>
              <a:t>&lt;/</a:t>
            </a:r>
            <a:r>
              <a:rPr lang="en-US" altLang="ko-KR" dirty="0" smtClean="0">
                <a:solidFill>
                  <a:schemeClr val="tx2"/>
                </a:solidFill>
              </a:rPr>
              <a:t>video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39752" y="2250738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아직 </a:t>
            </a:r>
            <a:r>
              <a:rPr lang="en-US" altLang="ko-KR" dirty="0" smtClean="0">
                <a:solidFill>
                  <a:schemeClr val="tx2"/>
                </a:solidFill>
              </a:rPr>
              <a:t>HTML5</a:t>
            </a:r>
            <a:r>
              <a:rPr lang="ko-KR" altLang="en-US" dirty="0" smtClean="0"/>
              <a:t>에서의 표준 파일 형식이 </a:t>
            </a:r>
            <a:r>
              <a:rPr lang="ko-KR" altLang="en-US" dirty="0" err="1" smtClean="0"/>
              <a:t>지정되지않았기때문에</a:t>
            </a:r>
            <a:r>
              <a:rPr lang="ko-KR" altLang="en-US" dirty="0" smtClean="0"/>
              <a:t> 모든 브라우저에서 다 보여지려면 </a:t>
            </a:r>
            <a:r>
              <a:rPr lang="en-US" altLang="ko-KR" dirty="0" smtClean="0">
                <a:solidFill>
                  <a:schemeClr val="tx2"/>
                </a:solidFill>
              </a:rPr>
              <a:t>source</a:t>
            </a:r>
            <a:r>
              <a:rPr lang="ko-KR" altLang="en-US" smtClean="0"/>
              <a:t>태그를 이용하여 여러 파일을 </a:t>
            </a:r>
            <a:r>
              <a:rPr lang="ko-KR" altLang="en-US" dirty="0" err="1" smtClean="0"/>
              <a:t>추가해줘야한다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11759" y="3068960"/>
            <a:ext cx="93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11759" y="5313982"/>
            <a:ext cx="619268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tx2"/>
                </a:solidFill>
              </a:rPr>
              <a:t>autoplay</a:t>
            </a:r>
            <a:r>
              <a:rPr lang="en-US" altLang="ko-KR" smtClean="0"/>
              <a:t> – </a:t>
            </a:r>
            <a:r>
              <a:rPr lang="ko-KR" altLang="en-US" smtClean="0"/>
              <a:t>자동재생</a:t>
            </a:r>
            <a:r>
              <a:rPr lang="en-US" altLang="ko-KR"/>
              <a:t>	</a:t>
            </a:r>
            <a:r>
              <a:rPr lang="en-US" altLang="ko-KR">
                <a:solidFill>
                  <a:schemeClr val="tx2"/>
                </a:solidFill>
              </a:rPr>
              <a:t> loop</a:t>
            </a:r>
            <a:r>
              <a:rPr lang="en-US" altLang="ko-KR"/>
              <a:t> – </a:t>
            </a:r>
            <a:r>
              <a:rPr lang="ko-KR" altLang="en-US" smtClean="0"/>
              <a:t>반복재생</a:t>
            </a:r>
            <a:r>
              <a:rPr lang="en-US" altLang="ko-KR"/>
              <a:t> </a:t>
            </a:r>
            <a:r>
              <a:rPr lang="en-US" altLang="ko-KR" smtClean="0"/>
              <a:t>  </a:t>
            </a:r>
            <a:r>
              <a:rPr lang="en-US" altLang="ko-KR" smtClean="0">
                <a:solidFill>
                  <a:schemeClr val="tx2"/>
                </a:solidFill>
              </a:rPr>
              <a:t>poster</a:t>
            </a:r>
            <a:r>
              <a:rPr lang="en-US" altLang="ko-KR" smtClean="0"/>
              <a:t> – </a:t>
            </a:r>
            <a:r>
              <a:rPr lang="ko-KR" altLang="en-US" smtClean="0"/>
              <a:t>재생전 보일 이미지경로</a:t>
            </a:r>
            <a:endParaRPr lang="en-US" altLang="ko-KR" smtClean="0"/>
          </a:p>
          <a:p>
            <a:r>
              <a:rPr lang="en-US" altLang="ko-KR" smtClean="0">
                <a:solidFill>
                  <a:schemeClr val="tx2"/>
                </a:solidFill>
              </a:rPr>
              <a:t>preload</a:t>
            </a:r>
            <a:r>
              <a:rPr lang="en-US" altLang="ko-KR" smtClean="0"/>
              <a:t> – </a:t>
            </a:r>
            <a:r>
              <a:rPr lang="ko-KR" altLang="en-US" smtClean="0"/>
              <a:t>동영상 재생시 다운로드 여부 </a:t>
            </a:r>
            <a:r>
              <a:rPr lang="en-US" altLang="ko-KR"/>
              <a:t>(auto-</a:t>
            </a:r>
            <a:r>
              <a:rPr lang="ko-KR" altLang="en-US"/>
              <a:t>자동</a:t>
            </a:r>
            <a:r>
              <a:rPr lang="en-US" altLang="ko-KR"/>
              <a:t>, none-</a:t>
            </a:r>
            <a:r>
              <a:rPr lang="ko-KR" altLang="en-US"/>
              <a:t>조작전 다운</a:t>
            </a:r>
            <a:r>
              <a:rPr lang="en-US" altLang="ko-KR"/>
              <a:t>x) </a:t>
            </a:r>
            <a:r>
              <a:rPr lang="en-US" altLang="ko-KR" smtClean="0"/>
              <a:t> </a:t>
            </a:r>
          </a:p>
          <a:p>
            <a:r>
              <a:rPr lang="en-US" altLang="ko-KR" smtClean="0">
                <a:solidFill>
                  <a:schemeClr val="tx2"/>
                </a:solidFill>
              </a:rPr>
              <a:t>controls</a:t>
            </a:r>
            <a:r>
              <a:rPr lang="en-US" altLang="ko-KR" smtClean="0"/>
              <a:t> </a:t>
            </a:r>
            <a:r>
              <a:rPr lang="en-US" altLang="ko-KR"/>
              <a:t>– </a:t>
            </a:r>
            <a:r>
              <a:rPr lang="ko-KR" altLang="en-US"/>
              <a:t>컨트롤러 </a:t>
            </a:r>
            <a:r>
              <a:rPr lang="ko-KR" altLang="en-US" smtClean="0"/>
              <a:t>표시</a:t>
            </a:r>
            <a:endParaRPr lang="en-US" altLang="ko-KR" smtClean="0"/>
          </a:p>
        </p:txBody>
      </p:sp>
      <p:sp>
        <p:nvSpPr>
          <p:cNvPr id="11" name="TextBox 10"/>
          <p:cNvSpPr txBox="1"/>
          <p:nvPr/>
        </p:nvSpPr>
        <p:spPr>
          <a:xfrm>
            <a:off x="2434533" y="4915620"/>
            <a:ext cx="24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재생 속성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2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3832" y="1268760"/>
            <a:ext cx="4228208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smtClean="0">
                <a:solidFill>
                  <a:schemeClr val="bg1"/>
                </a:solidFill>
              </a:rPr>
              <a:t>&lt;vi</a:t>
            </a:r>
            <a:r>
              <a:rPr lang="en-US" altLang="ko-KR" sz="9600" smtClean="0">
                <a:solidFill>
                  <a:schemeClr val="accent2"/>
                </a:solidFill>
              </a:rPr>
              <a:t>deo&gt;</a:t>
            </a:r>
            <a:r>
              <a:rPr lang="en-US" altLang="ko-KR" sz="9600" smtClean="0"/>
              <a:t> </a:t>
            </a:r>
            <a:r>
              <a:rPr lang="ko-KR" altLang="en-US" sz="9600" smtClean="0">
                <a:solidFill>
                  <a:schemeClr val="bg1"/>
                </a:solidFill>
              </a:rPr>
              <a:t>태그</a:t>
            </a:r>
            <a:endParaRPr lang="ko-KR" altLang="en-US" sz="960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440" y="3072730"/>
            <a:ext cx="5715000" cy="28765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17440" y="2636912"/>
            <a:ext cx="175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파일 형식 지원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90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3832" y="1268760"/>
            <a:ext cx="4228208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smtClean="0">
                <a:solidFill>
                  <a:schemeClr val="bg1"/>
                </a:solidFill>
              </a:rPr>
              <a:t>&lt;vi</a:t>
            </a:r>
            <a:r>
              <a:rPr lang="en-US" altLang="ko-KR" sz="9600" smtClean="0">
                <a:solidFill>
                  <a:schemeClr val="accent2"/>
                </a:solidFill>
              </a:rPr>
              <a:t>deo&gt;</a:t>
            </a:r>
            <a:r>
              <a:rPr lang="en-US" altLang="ko-KR" sz="9600" smtClean="0"/>
              <a:t> </a:t>
            </a:r>
            <a:r>
              <a:rPr lang="ko-KR" altLang="en-US" sz="9600" smtClean="0">
                <a:solidFill>
                  <a:schemeClr val="bg1"/>
                </a:solidFill>
              </a:rPr>
              <a:t>태그</a:t>
            </a:r>
            <a:endParaRPr lang="ko-KR" altLang="en-US" sz="960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808210"/>
            <a:ext cx="5929858" cy="32850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17440" y="2636912"/>
            <a:ext cx="261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브라우저 별 컨트롤러 모양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45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4228208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smtClean="0">
                <a:solidFill>
                  <a:schemeClr val="bg1"/>
                </a:solidFill>
              </a:rPr>
              <a:t>&lt;au</a:t>
            </a:r>
            <a:r>
              <a:rPr lang="en-US" altLang="ko-KR" sz="9600" smtClean="0">
                <a:solidFill>
                  <a:schemeClr val="accent2"/>
                </a:solidFill>
              </a:rPr>
              <a:t>dio&gt;</a:t>
            </a:r>
            <a:r>
              <a:rPr lang="en-US" altLang="ko-KR" sz="9600" smtClean="0"/>
              <a:t> </a:t>
            </a:r>
            <a:r>
              <a:rPr lang="ko-KR" altLang="en-US" sz="9600" smtClean="0">
                <a:solidFill>
                  <a:schemeClr val="bg1"/>
                </a:solidFill>
              </a:rPr>
              <a:t>태그</a:t>
            </a:r>
            <a:endParaRPr lang="ko-KR" altLang="en-US" sz="960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3438292"/>
            <a:ext cx="6192688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mtClean="0"/>
              <a:t>&lt;</a:t>
            </a:r>
            <a:r>
              <a:rPr lang="en-US" altLang="ko-KR" smtClean="0">
                <a:solidFill>
                  <a:schemeClr val="tx2"/>
                </a:solidFill>
              </a:rPr>
              <a:t>audio</a:t>
            </a:r>
            <a:r>
              <a:rPr lang="en-US" altLang="ko-KR" smtClean="0"/>
              <a:t> </a:t>
            </a:r>
            <a:r>
              <a:rPr lang="ko-KR" altLang="en-US" smtClean="0"/>
              <a:t>재생속성</a:t>
            </a:r>
            <a:r>
              <a:rPr lang="en-US" altLang="ko-KR" smtClean="0"/>
              <a:t>&gt;</a:t>
            </a:r>
          </a:p>
          <a:p>
            <a:r>
              <a:rPr lang="en-US" altLang="ko-KR"/>
              <a:t>	</a:t>
            </a:r>
            <a:r>
              <a:rPr lang="en-US" altLang="ko-KR" smtClean="0"/>
              <a:t>&lt;</a:t>
            </a:r>
            <a:r>
              <a:rPr lang="en-US" altLang="ko-KR" smtClean="0">
                <a:solidFill>
                  <a:schemeClr val="tx2"/>
                </a:solidFill>
              </a:rPr>
              <a:t>source</a:t>
            </a:r>
            <a:r>
              <a:rPr lang="en-US" altLang="ko-KR" smtClean="0"/>
              <a:t> src=“</a:t>
            </a:r>
            <a:r>
              <a:rPr lang="ko-KR" altLang="en-US" smtClean="0"/>
              <a:t>파일명</a:t>
            </a:r>
            <a:r>
              <a:rPr lang="en-US" altLang="ko-KR" smtClean="0"/>
              <a:t>.oga” type=“audio/vorbis”&gt;</a:t>
            </a:r>
          </a:p>
          <a:p>
            <a:r>
              <a:rPr lang="en-US" altLang="ko-KR"/>
              <a:t>	&lt;</a:t>
            </a:r>
            <a:r>
              <a:rPr lang="en-US" altLang="ko-KR">
                <a:solidFill>
                  <a:schemeClr val="tx2"/>
                </a:solidFill>
              </a:rPr>
              <a:t>source</a:t>
            </a:r>
            <a:r>
              <a:rPr lang="en-US" altLang="ko-KR"/>
              <a:t> src=“</a:t>
            </a:r>
            <a:r>
              <a:rPr lang="ko-KR" altLang="en-US"/>
              <a:t>파일명</a:t>
            </a:r>
            <a:r>
              <a:rPr lang="en-US" altLang="ko-KR" smtClean="0"/>
              <a:t>.mp3” </a:t>
            </a:r>
            <a:r>
              <a:rPr lang="en-US" altLang="ko-KR"/>
              <a:t>type</a:t>
            </a:r>
            <a:r>
              <a:rPr lang="en-US" altLang="ko-KR" smtClean="0"/>
              <a:t>=“audio/mp3”&gt;</a:t>
            </a:r>
          </a:p>
          <a:p>
            <a:r>
              <a:rPr lang="en-US" altLang="ko-KR" smtClean="0"/>
              <a:t>&lt;/</a:t>
            </a:r>
            <a:r>
              <a:rPr lang="en-US" altLang="ko-KR" smtClean="0">
                <a:solidFill>
                  <a:schemeClr val="tx2"/>
                </a:solidFill>
              </a:rPr>
              <a:t>audio</a:t>
            </a:r>
            <a:r>
              <a:rPr lang="en-US" altLang="ko-KR" smtClean="0"/>
              <a:t> 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39752" y="2250738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기본적인 재생속성은 </a:t>
            </a:r>
            <a:r>
              <a:rPr lang="en-US" altLang="ko-KR" smtClean="0">
                <a:solidFill>
                  <a:schemeClr val="tx2"/>
                </a:solidFill>
              </a:rPr>
              <a:t>video</a:t>
            </a:r>
            <a:r>
              <a:rPr lang="en-US" altLang="ko-KR" smtClean="0"/>
              <a:t> </a:t>
            </a:r>
            <a:r>
              <a:rPr lang="ko-KR" altLang="en-US" smtClean="0"/>
              <a:t>태그의 속성과 동일하다</a:t>
            </a:r>
            <a:r>
              <a:rPr lang="en-US" altLang="ko-KR" smtClean="0"/>
              <a:t>.</a:t>
            </a:r>
          </a:p>
          <a:p>
            <a:r>
              <a:rPr lang="en-US" altLang="ko-KR" smtClean="0">
                <a:solidFill>
                  <a:schemeClr val="tx2"/>
                </a:solidFill>
              </a:rPr>
              <a:t>poster</a:t>
            </a:r>
            <a:r>
              <a:rPr lang="ko-KR" altLang="en-US" smtClean="0"/>
              <a:t>는 보이는 이미지이므로 사용하지않는다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11759" y="3068960"/>
            <a:ext cx="93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11759" y="5313982"/>
            <a:ext cx="619268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tx2"/>
                </a:solidFill>
              </a:rPr>
              <a:t>autoplay</a:t>
            </a:r>
            <a:r>
              <a:rPr lang="en-US" altLang="ko-KR" smtClean="0"/>
              <a:t> – </a:t>
            </a:r>
            <a:r>
              <a:rPr lang="ko-KR" altLang="en-US" smtClean="0"/>
              <a:t>자동재생</a:t>
            </a:r>
            <a:r>
              <a:rPr lang="en-US" altLang="ko-KR"/>
              <a:t>	</a:t>
            </a:r>
            <a:r>
              <a:rPr lang="en-US" altLang="ko-KR" smtClean="0">
                <a:solidFill>
                  <a:schemeClr val="tx2"/>
                </a:solidFill>
              </a:rPr>
              <a:t>loop</a:t>
            </a:r>
            <a:r>
              <a:rPr lang="en-US" altLang="ko-KR" smtClean="0"/>
              <a:t> – </a:t>
            </a:r>
            <a:r>
              <a:rPr lang="ko-KR" altLang="en-US" smtClean="0"/>
              <a:t>반복재생</a:t>
            </a:r>
            <a:r>
              <a:rPr lang="en-US" altLang="ko-KR"/>
              <a:t> </a:t>
            </a:r>
            <a:r>
              <a:rPr lang="en-US" altLang="ko-KR" smtClean="0"/>
              <a:t> </a:t>
            </a:r>
            <a:r>
              <a:rPr lang="en-US" altLang="ko-KR">
                <a:solidFill>
                  <a:schemeClr val="tx2"/>
                </a:solidFill>
              </a:rPr>
              <a:t>controls</a:t>
            </a:r>
            <a:r>
              <a:rPr lang="en-US" altLang="ko-KR"/>
              <a:t> – </a:t>
            </a:r>
            <a:r>
              <a:rPr lang="ko-KR" altLang="en-US"/>
              <a:t>컨트롤러 </a:t>
            </a:r>
            <a:r>
              <a:rPr lang="ko-KR" altLang="en-US" smtClean="0"/>
              <a:t>표시</a:t>
            </a:r>
            <a:r>
              <a:rPr lang="en-US" altLang="ko-KR" smtClean="0"/>
              <a:t> </a:t>
            </a:r>
          </a:p>
          <a:p>
            <a:r>
              <a:rPr lang="en-US" altLang="ko-KR" smtClean="0">
                <a:solidFill>
                  <a:schemeClr val="tx2"/>
                </a:solidFill>
              </a:rPr>
              <a:t>preload</a:t>
            </a:r>
            <a:r>
              <a:rPr lang="en-US" altLang="ko-KR" smtClean="0"/>
              <a:t> – </a:t>
            </a:r>
            <a:r>
              <a:rPr lang="ko-KR" altLang="en-US" smtClean="0"/>
              <a:t>동영상 재생시 다운로드 여부 </a:t>
            </a:r>
            <a:r>
              <a:rPr lang="en-US" altLang="ko-KR"/>
              <a:t>(auto-</a:t>
            </a:r>
            <a:r>
              <a:rPr lang="ko-KR" altLang="en-US"/>
              <a:t>자동</a:t>
            </a:r>
            <a:r>
              <a:rPr lang="en-US" altLang="ko-KR"/>
              <a:t>, none-</a:t>
            </a:r>
            <a:r>
              <a:rPr lang="ko-KR" altLang="en-US"/>
              <a:t>조작전 다운</a:t>
            </a:r>
            <a:r>
              <a:rPr lang="en-US" altLang="ko-KR"/>
              <a:t>x) </a:t>
            </a:r>
            <a:r>
              <a:rPr lang="en-US" altLang="ko-KR" smtClean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34533" y="4915620"/>
            <a:ext cx="24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재생 속성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84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521" y="636256"/>
            <a:ext cx="3365959" cy="3944871"/>
          </a:xfrm>
          <a:prstGeom prst="rect">
            <a:avLst/>
          </a:prstGeom>
        </p:spPr>
      </p:pic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4228208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smtClean="0">
                <a:solidFill>
                  <a:schemeClr val="bg1"/>
                </a:solidFill>
              </a:rPr>
              <a:t>&lt;au</a:t>
            </a:r>
            <a:r>
              <a:rPr lang="en-US" altLang="ko-KR" sz="9600" smtClean="0">
                <a:solidFill>
                  <a:schemeClr val="accent2"/>
                </a:solidFill>
              </a:rPr>
              <a:t>dio&gt;</a:t>
            </a:r>
            <a:r>
              <a:rPr lang="en-US" altLang="ko-KR" sz="9600" smtClean="0"/>
              <a:t> </a:t>
            </a:r>
            <a:r>
              <a:rPr lang="ko-KR" altLang="en-US" sz="9600" smtClean="0">
                <a:solidFill>
                  <a:schemeClr val="bg1"/>
                </a:solidFill>
              </a:rPr>
              <a:t>태그</a:t>
            </a:r>
            <a:endParaRPr lang="ko-KR" altLang="en-US" sz="960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11759" y="3789040"/>
            <a:ext cx="237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파일</a:t>
            </a:r>
            <a:r>
              <a:rPr lang="en-US" altLang="ko-KR"/>
              <a:t> </a:t>
            </a:r>
            <a:r>
              <a:rPr lang="ko-KR" altLang="en-US" smtClean="0"/>
              <a:t>형식 지원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636" y="4208630"/>
            <a:ext cx="6370836" cy="195667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491880" y="656126"/>
            <a:ext cx="208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브라우저 별 컨트롤러 모양 ▶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66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안상수2006굵은"/>
        <a:ea typeface="HY얕은샘물M"/>
        <a:cs typeface=""/>
      </a:majorFont>
      <a:minorFont>
        <a:latin typeface="Tw Cen MT"/>
        <a:ea typeface="HY얕은샘물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218</Words>
  <Application>Microsoft Office PowerPoint</Application>
  <PresentationFormat>화면 슬라이드 쇼(4:3)</PresentationFormat>
  <Paragraphs>65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굴림</vt:lpstr>
      <vt:lpstr>Arial</vt:lpstr>
      <vt:lpstr>Tw Cen MT</vt:lpstr>
      <vt:lpstr>맑은 고딕</vt:lpstr>
      <vt:lpstr>안상수2006굵은</vt:lpstr>
      <vt:lpstr>HY얕은샘물M</vt:lpstr>
      <vt:lpstr>Verdana</vt:lpstr>
      <vt:lpstr>Office 테마</vt:lpstr>
      <vt:lpstr>PowerPoint 프레젠테이션</vt:lpstr>
      <vt:lpstr>왜 태그가  추가됬나?</vt:lpstr>
      <vt:lpstr>&lt;embed&gt; 태그</vt:lpstr>
      <vt:lpstr>&lt;video&gt; 태그</vt:lpstr>
      <vt:lpstr>&lt;video&gt; 태그</vt:lpstr>
      <vt:lpstr>&lt;video&gt; 태그</vt:lpstr>
      <vt:lpstr>&lt;audio&gt; 태그</vt:lpstr>
      <vt:lpstr>&lt;audio&gt; 태그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sbsartic</cp:lastModifiedBy>
  <cp:revision>42</cp:revision>
  <dcterms:created xsi:type="dcterms:W3CDTF">2006-10-05T04:04:58Z</dcterms:created>
  <dcterms:modified xsi:type="dcterms:W3CDTF">2014-03-14T08:17:07Z</dcterms:modified>
</cp:coreProperties>
</file>