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9" r:id="rId3"/>
    <p:sldId id="261" r:id="rId4"/>
    <p:sldId id="273" r:id="rId5"/>
    <p:sldId id="278" r:id="rId6"/>
    <p:sldId id="274" r:id="rId7"/>
    <p:sldId id="279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HY얕은샘물M" panose="02030600000101010101" pitchFamily="18" charset="-127"/>
      <p:regular r:id="rId13"/>
    </p:embeddedFont>
    <p:embeddedFont>
      <p:font typeface="안상수2006굵은" panose="02020603020101020101" pitchFamily="18" charset="-127"/>
      <p:regular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Tw Cen MT" panose="020B0602020104020603" pitchFamily="34" charset="0"/>
      <p:regular r:id="rId19"/>
      <p:bold r:id="rId20"/>
      <p:italic r:id="rId21"/>
      <p:bold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B4"/>
    <a:srgbClr val="E98D05"/>
    <a:srgbClr val="1CBE7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-31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975" y="3079641"/>
            <a:ext cx="338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>
                <a:solidFill>
                  <a:schemeClr val="bg1"/>
                </a:solidFill>
              </a:rPr>
              <a:t>css3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492896"/>
            <a:ext cx="4464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css3</a:t>
            </a:r>
          </a:p>
          <a:p>
            <a:r>
              <a:rPr lang="ko-KR" altLang="en-US" sz="880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슬라이드 배너</a:t>
            </a:r>
            <a:endParaRPr lang="ko-KR" altLang="en-US" sz="880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2132856"/>
            <a:ext cx="2376264" cy="3240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76872"/>
            <a:ext cx="3383868" cy="3240360"/>
          </a:xfrm>
        </p:spPr>
        <p:txBody>
          <a:bodyPr>
            <a:noAutofit/>
          </a:bodyPr>
          <a:lstStyle/>
          <a:p>
            <a:pPr algn="l"/>
            <a:r>
              <a:rPr lang="ko-KR" altLang="en-US" sz="7200" smtClean="0">
                <a:solidFill>
                  <a:schemeClr val="accent3">
                    <a:lumMod val="75000"/>
                  </a:schemeClr>
                </a:solidFill>
              </a:rPr>
              <a:t>필</a:t>
            </a:r>
            <a:r>
              <a:rPr lang="ko-KR" altLang="en-US" sz="7200" smtClean="0">
                <a:solidFill>
                  <a:schemeClr val="bg1"/>
                </a:solidFill>
              </a:rPr>
              <a:t>요한</a:t>
            </a:r>
            <a:r>
              <a:rPr lang="en-US" altLang="ko-KR" sz="7200" smtClean="0">
                <a:solidFill>
                  <a:schemeClr val="bg1"/>
                </a:solidFill>
              </a:rPr>
              <a:t/>
            </a:r>
            <a:br>
              <a:rPr lang="en-US" altLang="ko-KR" sz="7200" smtClean="0">
                <a:solidFill>
                  <a:schemeClr val="bg1"/>
                </a:solidFill>
              </a:rPr>
            </a:br>
            <a:r>
              <a:rPr lang="en-US" altLang="ko-KR" sz="7200" smtClean="0">
                <a:solidFill>
                  <a:schemeClr val="bg1"/>
                </a:solidFill>
              </a:rPr>
              <a:t> </a:t>
            </a:r>
            <a:r>
              <a:rPr lang="ko-KR" altLang="en-US" sz="7200" smtClean="0">
                <a:solidFill>
                  <a:schemeClr val="accent3">
                    <a:lumMod val="75000"/>
                  </a:schemeClr>
                </a:solidFill>
              </a:rPr>
              <a:t>속</a:t>
            </a:r>
            <a:r>
              <a:rPr lang="ko-KR" altLang="en-US" sz="7200" smtClean="0">
                <a:solidFill>
                  <a:schemeClr val="bg1"/>
                </a:solidFill>
              </a:rPr>
              <a:t>성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22498"/>
              </p:ext>
            </p:extLst>
          </p:nvPr>
        </p:nvGraphicFramePr>
        <p:xfrm>
          <a:off x="3923928" y="1844824"/>
          <a:ext cx="4896544" cy="37524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6224"/>
                <a:gridCol w="2880320"/>
              </a:tblGrid>
              <a:tr h="536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360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n-lt"/>
                          <a:ea typeface="+mn-ea"/>
                        </a:rPr>
                        <a:t>동위선택자 </a:t>
                      </a:r>
                      <a:r>
                        <a:rPr lang="en-US" altLang="ko-KR" sz="1200" smtClean="0">
                          <a:latin typeface="+mn-lt"/>
                          <a:ea typeface="+mn-ea"/>
                        </a:rPr>
                        <a:t>( A ~ B )</a:t>
                      </a:r>
                      <a:endParaRPr lang="ko-KR" altLang="en-US" sz="12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n-lt"/>
                          <a:ea typeface="+mn-ea"/>
                        </a:rPr>
                        <a:t>A</a:t>
                      </a:r>
                      <a:r>
                        <a:rPr lang="ko-KR" altLang="en-US" sz="1200" smtClean="0">
                          <a:latin typeface="+mn-lt"/>
                          <a:ea typeface="+mn-ea"/>
                        </a:rPr>
                        <a:t>요소 뒤에 오는 모든 </a:t>
                      </a:r>
                      <a:r>
                        <a:rPr lang="en-US" altLang="ko-KR" sz="1200" smtClean="0">
                          <a:latin typeface="+mn-lt"/>
                          <a:ea typeface="+mn-ea"/>
                        </a:rPr>
                        <a:t>B </a:t>
                      </a:r>
                      <a:r>
                        <a:rPr lang="ko-KR" altLang="en-US" sz="1200" smtClean="0">
                          <a:latin typeface="+mn-lt"/>
                          <a:ea typeface="+mn-ea"/>
                        </a:rPr>
                        <a:t>요소를 선택</a:t>
                      </a:r>
                      <a:endParaRPr lang="ko-KR" altLang="en-US" sz="12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536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n-lt"/>
                          <a:ea typeface="+mn-ea"/>
                        </a:rPr>
                        <a:t>:checked</a:t>
                      </a:r>
                      <a:r>
                        <a:rPr lang="en-US" altLang="ko-KR" sz="1200" baseline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smtClean="0">
                          <a:latin typeface="+mn-lt"/>
                          <a:ea typeface="+mn-ea"/>
                        </a:rPr>
                        <a:t>선택자</a:t>
                      </a:r>
                      <a:endParaRPr lang="ko-KR" altLang="en-US" sz="12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n-lt"/>
                          <a:ea typeface="+mn-ea"/>
                        </a:rPr>
                        <a:t>~</a:t>
                      </a:r>
                      <a:r>
                        <a:rPr lang="ko-KR" altLang="en-US" sz="1200" smtClean="0">
                          <a:latin typeface="+mn-lt"/>
                          <a:ea typeface="+mn-ea"/>
                        </a:rPr>
                        <a:t>선택자와 함께 선택될 버튼을 활성화하는데 사용</a:t>
                      </a:r>
                      <a:endParaRPr lang="ko-KR" altLang="en-US" sz="12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5360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smtClean="0">
                          <a:latin typeface="+mn-lt"/>
                          <a:ea typeface="+mn-ea"/>
                        </a:rPr>
                        <a:t>구조선택자 </a:t>
                      </a:r>
                      <a:r>
                        <a:rPr lang="en-US" altLang="ko-KR" sz="1200" baseline="0" smtClean="0">
                          <a:latin typeface="+mn-lt"/>
                          <a:ea typeface="+mn-ea"/>
                        </a:rPr>
                        <a:t>nth-child(n)</a:t>
                      </a:r>
                      <a:endParaRPr lang="ko-KR" altLang="en-US" sz="12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n-lt"/>
                          <a:ea typeface="+mn-ea"/>
                        </a:rPr>
                        <a:t>선택 버튼에 해당하는 배너이미지 선택</a:t>
                      </a:r>
                      <a:endParaRPr lang="ko-KR" altLang="en-US" sz="12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536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n-lt"/>
                          <a:ea typeface="+mn-ea"/>
                        </a:rPr>
                        <a:t>transition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n-lt"/>
                          <a:ea typeface="+mn-ea"/>
                        </a:rPr>
                        <a:t>선택된 배너 이미지가 나타나게 함</a:t>
                      </a:r>
                      <a:r>
                        <a:rPr lang="en-US" altLang="ko-KR" sz="120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2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536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n-lt"/>
                          <a:ea typeface="+mn-ea"/>
                        </a:rPr>
                        <a:t>Animation</a:t>
                      </a:r>
                      <a:endParaRPr lang="ko-KR" altLang="en-US" sz="12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n-lt"/>
                          <a:ea typeface="+mn-ea"/>
                        </a:rPr>
                        <a:t>배너 이미지가 사라지는 움직임 설정</a:t>
                      </a:r>
                      <a:endParaRPr lang="ko-KR" altLang="en-US" sz="12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536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n-lt"/>
                          <a:ea typeface="+mn-ea"/>
                        </a:rPr>
                        <a:t>@Keyframe</a:t>
                      </a:r>
                      <a:endParaRPr lang="ko-KR" altLang="en-US" sz="12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+mn-lt"/>
                          <a:ea typeface="+mn-ea"/>
                        </a:rPr>
                        <a:t>배너 이미지가 사라지는 움직임 설정</a:t>
                      </a:r>
                    </a:p>
                    <a:p>
                      <a:pPr algn="l" latinLnBrk="1"/>
                      <a:endParaRPr lang="ko-KR" altLang="en-US" sz="12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178496" y="836711"/>
            <a:ext cx="1656184" cy="5197127"/>
          </a:xfrm>
          <a:prstGeom prst="snip1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836713"/>
            <a:ext cx="422820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9600" smtClean="0">
                <a:solidFill>
                  <a:schemeClr val="bg1"/>
                </a:solidFill>
              </a:rPr>
              <a:t>기본</a:t>
            </a:r>
            <a:r>
              <a:rPr lang="en-US" altLang="ko-KR" sz="960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9600" smtClean="0">
                <a:solidFill>
                  <a:schemeClr val="accent3">
                    <a:lumMod val="75000"/>
                  </a:schemeClr>
                </a:solidFill>
              </a:rPr>
              <a:t>구조</a:t>
            </a:r>
            <a:endParaRPr lang="ko-KR" altLang="en-US" sz="9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>
            <a:off x="5111552" y="4652804"/>
            <a:ext cx="3528392" cy="1092670"/>
          </a:xfrm>
          <a:prstGeom prst="trapezoid">
            <a:avLst>
              <a:gd name="adj" fmla="val 6684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15608" y="5300876"/>
            <a:ext cx="2448272" cy="372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사다리꼴 20"/>
          <p:cNvSpPr/>
          <p:nvPr/>
        </p:nvSpPr>
        <p:spPr>
          <a:xfrm>
            <a:off x="5111552" y="4101840"/>
            <a:ext cx="3528392" cy="1092670"/>
          </a:xfrm>
          <a:prstGeom prst="trapezoid">
            <a:avLst>
              <a:gd name="adj" fmla="val 6684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15608" y="4749912"/>
            <a:ext cx="2448272" cy="372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사다리꼴 22"/>
          <p:cNvSpPr/>
          <p:nvPr/>
        </p:nvSpPr>
        <p:spPr>
          <a:xfrm>
            <a:off x="5111552" y="3585234"/>
            <a:ext cx="3528392" cy="1092670"/>
          </a:xfrm>
          <a:prstGeom prst="trapezoid">
            <a:avLst>
              <a:gd name="adj" fmla="val 6684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615608" y="4233306"/>
            <a:ext cx="2448272" cy="372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사다리꼴 24"/>
          <p:cNvSpPr/>
          <p:nvPr/>
        </p:nvSpPr>
        <p:spPr>
          <a:xfrm>
            <a:off x="5111552" y="3068628"/>
            <a:ext cx="3528392" cy="1092670"/>
          </a:xfrm>
          <a:prstGeom prst="trapezoid">
            <a:avLst>
              <a:gd name="adj" fmla="val 6684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615608" y="3716700"/>
            <a:ext cx="2448272" cy="372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r>
              <a:rPr lang="en-US" altLang="ko-KR" smtClean="0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사다리꼴 26"/>
          <p:cNvSpPr/>
          <p:nvPr/>
        </p:nvSpPr>
        <p:spPr>
          <a:xfrm>
            <a:off x="2483768" y="2521818"/>
            <a:ext cx="3528392" cy="1034494"/>
          </a:xfrm>
          <a:prstGeom prst="trapezoid">
            <a:avLst>
              <a:gd name="adj" fmla="val 6684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987824" y="3111714"/>
            <a:ext cx="2448272" cy="372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마스크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848" y="54868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tra</a:t>
            </a:r>
            <a:r>
              <a:rPr lang="en-US" altLang="ko-KR" sz="9600" smtClean="0">
                <a:solidFill>
                  <a:schemeClr val="accent3">
                    <a:lumMod val="75000"/>
                  </a:schemeClr>
                </a:solidFill>
              </a:rPr>
              <a:t>nsition</a:t>
            </a:r>
            <a:endParaRPr lang="ko-KR" altLang="en-US" sz="9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294276"/>
            <a:ext cx="621132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transition</a:t>
            </a:r>
            <a:r>
              <a:rPr lang="en-US" altLang="ko-KR" smtClean="0"/>
              <a:t> : property   duration   timing-function   delay;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11761" y="292494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39752" y="2308230"/>
            <a:ext cx="6283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지정한 시간과 조건으로 부드럽게 상태를 변화시킨다</a:t>
            </a:r>
            <a:r>
              <a:rPr lang="en-US" altLang="ko-KR" smtClean="0"/>
              <a:t>.(</a:t>
            </a:r>
            <a:r>
              <a:rPr lang="ko-KR" altLang="en-US"/>
              <a:t>값은 </a:t>
            </a:r>
            <a:r>
              <a:rPr lang="en-US" altLang="ko-KR"/>
              <a:t>0~1 </a:t>
            </a:r>
            <a:r>
              <a:rPr lang="ko-KR" altLang="en-US"/>
              <a:t>사이값으로 </a:t>
            </a:r>
            <a:r>
              <a:rPr lang="ko-KR" altLang="en-US" smtClean="0"/>
              <a:t>지정 </a:t>
            </a:r>
            <a:r>
              <a:rPr lang="en-US" altLang="ko-KR" smtClean="0"/>
              <a:t>)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61553"/>
              </p:ext>
            </p:extLst>
          </p:nvPr>
        </p:nvGraphicFramePr>
        <p:xfrm>
          <a:off x="2431137" y="3861048"/>
          <a:ext cx="6192688" cy="23638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/>
                <a:gridCol w="4464496"/>
              </a:tblGrid>
              <a:tr h="414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lt"/>
                          <a:ea typeface="+mj-ea"/>
                        </a:rPr>
                        <a:t>속성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lt"/>
                          <a:ea typeface="+mj-ea"/>
                        </a:rPr>
                        <a:t>기능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365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property 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 : transition </a:t>
                      </a:r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효과를 지정하지 않는다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: </a:t>
                      </a:r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속성이 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 </a:t>
                      </a:r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효과를 얻는다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 : transition </a:t>
                      </a:r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효과를 얻게될 속성을 지정한다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</a:tr>
              <a:tr h="4365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duration 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n-lt"/>
                          <a:ea typeface="+mj-ea"/>
                        </a:rPr>
                        <a:t>몇초에 걸쳐 사용할 것인가 </a:t>
                      </a:r>
                      <a:r>
                        <a:rPr lang="en-US" altLang="ko-KR" sz="1200" smtClean="0">
                          <a:latin typeface="+mn-lt"/>
                          <a:ea typeface="+mj-ea"/>
                        </a:rPr>
                        <a:t>(2s,</a:t>
                      </a:r>
                      <a:r>
                        <a:rPr lang="en-US" altLang="ko-KR" sz="1200" baseline="0" smtClean="0">
                          <a:latin typeface="+mn-lt"/>
                          <a:ea typeface="+mj-ea"/>
                        </a:rPr>
                        <a:t> 3s, …</a:t>
                      </a:r>
                      <a:r>
                        <a:rPr lang="en-US" altLang="ko-KR" sz="1200" smtClean="0">
                          <a:latin typeface="+mn-lt"/>
                          <a:ea typeface="+mj-ea"/>
                        </a:rPr>
                        <a:t>)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365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timing-function 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변화가 일어나는 속도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365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delay</a:t>
                      </a:r>
                      <a:endParaRPr lang="en-US" altLang="ko-KR" sz="1200" smtClean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언제 시작할지를 설정 </a:t>
                      </a:r>
                      <a:r>
                        <a:rPr lang="en-US" altLang="ko-KR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(2s,</a:t>
                      </a:r>
                      <a:r>
                        <a:rPr lang="en-US" altLang="ko-KR" sz="12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3s, …</a:t>
                      </a:r>
                      <a:r>
                        <a:rPr lang="en-US" altLang="ko-KR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628802"/>
            <a:ext cx="9144000" cy="901427"/>
          </a:xfrm>
        </p:spPr>
        <p:txBody>
          <a:bodyPr/>
          <a:lstStyle/>
          <a:p>
            <a:r>
              <a:rPr lang="ko-KR" altLang="en-US" smtClean="0"/>
              <a:t>변화 속도 속성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10925"/>
              </p:ext>
            </p:extLst>
          </p:nvPr>
        </p:nvGraphicFramePr>
        <p:xfrm>
          <a:off x="1547664" y="2564906"/>
          <a:ext cx="6192688" cy="32655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/>
                <a:gridCol w="4464496"/>
              </a:tblGrid>
              <a:tr h="383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lt"/>
                          <a:ea typeface="+mj-ea"/>
                        </a:rPr>
                        <a:t>변화속도</a:t>
                      </a:r>
                      <a:endParaRPr lang="ko-KR" altLang="en-US" sz="1200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lt"/>
                          <a:ea typeface="+mj-ea"/>
                        </a:rPr>
                        <a:t>기능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41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n-lt"/>
                          <a:ea typeface="+mj-ea"/>
                        </a:rPr>
                        <a:t>linear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n-lt"/>
                          <a:ea typeface="+mj-ea"/>
                        </a:rPr>
                        <a:t>일정한 간격으로 변함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41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n-lt"/>
                          <a:ea typeface="+mj-ea"/>
                        </a:rPr>
                        <a:t>ease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lt"/>
                          <a:ea typeface="+mj-ea"/>
                        </a:rPr>
                        <a:t>서서히 가속하다가 서서히 감속</a:t>
                      </a:r>
                      <a:endParaRPr lang="ko-KR" altLang="en-US" sz="1200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41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n-lt"/>
                          <a:ea typeface="+mj-ea"/>
                        </a:rPr>
                        <a:t>ease-in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n-lt"/>
                          <a:ea typeface="+mj-ea"/>
                        </a:rPr>
                        <a:t>점점 가속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41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n-lt"/>
                          <a:ea typeface="+mj-ea"/>
                        </a:rPr>
                        <a:t>ease-out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n-lt"/>
                          <a:ea typeface="+mj-ea"/>
                        </a:rPr>
                        <a:t>점점 감속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41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n-lt"/>
                          <a:ea typeface="+mj-ea"/>
                        </a:rPr>
                        <a:t>ease-in-out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서서히 가속하다가 </a:t>
                      </a:r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서서히 감속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041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n-lt"/>
                          <a:ea typeface="+mj-ea"/>
                        </a:rPr>
                        <a:t>cubic-bezier(n,n,n,n)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n-lt"/>
                          <a:ea typeface="+mj-ea"/>
                        </a:rPr>
                        <a:t>직접 값을 입력하여 조절 </a:t>
                      </a:r>
                      <a:r>
                        <a:rPr lang="en-US" altLang="ko-KR" sz="1200" smtClean="0">
                          <a:latin typeface="+mn-lt"/>
                          <a:ea typeface="+mj-ea"/>
                        </a:rPr>
                        <a:t>( cubic-bezier(0,</a:t>
                      </a:r>
                      <a:r>
                        <a:rPr lang="en-US" altLang="ko-KR" sz="1200" baseline="0" smtClean="0">
                          <a:latin typeface="+mn-lt"/>
                          <a:ea typeface="+mj-ea"/>
                        </a:rPr>
                        <a:t> 1.0, 0, 1.0 )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41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steps(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start)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steps(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end)</a:t>
                      </a:r>
                      <a:endParaRPr lang="ko-KR" altLang="en-US" sz="1200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n-lt"/>
                          <a:ea typeface="+mj-ea"/>
                        </a:rPr>
                        <a:t>시작 또는 끝에서 단계만큼 변화</a:t>
                      </a:r>
                      <a:endParaRPr lang="ko-KR" altLang="en-US" sz="120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5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848" y="548680"/>
            <a:ext cx="6244432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ani</a:t>
            </a:r>
            <a:r>
              <a:rPr lang="en-US" altLang="ko-KR" sz="9600" smtClean="0">
                <a:solidFill>
                  <a:schemeClr val="accent3">
                    <a:lumMod val="75000"/>
                  </a:schemeClr>
                </a:solidFill>
              </a:rPr>
              <a:t>mation</a:t>
            </a:r>
            <a:endParaRPr lang="ko-KR" altLang="en-US" sz="9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2204864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진행 중 마우스 아웃이 일어나면 </a:t>
            </a:r>
            <a:r>
              <a:rPr lang="ko-KR" altLang="en-US" smtClean="0"/>
              <a:t>초기상태로 바</a:t>
            </a:r>
            <a:r>
              <a:rPr lang="ko-KR" altLang="en-US"/>
              <a:t>로</a:t>
            </a:r>
            <a:r>
              <a:rPr lang="ko-KR" altLang="en-US" smtClean="0"/>
              <a:t> 돌아감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en-US" altLang="ko-KR"/>
              <a:t>keyframe</a:t>
            </a:r>
            <a:r>
              <a:rPr lang="ko-KR" altLang="en-US"/>
              <a:t>을 이용한 세부설정이 </a:t>
            </a:r>
            <a:r>
              <a:rPr lang="ko-KR" altLang="en-US" smtClean="0"/>
              <a:t>가능</a:t>
            </a:r>
            <a:r>
              <a:rPr lang="en-US" altLang="ko-KR" smtClean="0"/>
              <a:t>.</a:t>
            </a:r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48224"/>
              </p:ext>
            </p:extLst>
          </p:nvPr>
        </p:nvGraphicFramePr>
        <p:xfrm>
          <a:off x="2483768" y="3861048"/>
          <a:ext cx="6192688" cy="22827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/>
                <a:gridCol w="4464496"/>
              </a:tblGrid>
              <a:tr h="273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속성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2730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name 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여러개의 키프레임</a:t>
                      </a:r>
                      <a:r>
                        <a:rPr lang="en-US" altLang="ko-KR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(keyframe)</a:t>
                      </a:r>
                      <a:r>
                        <a:rPr lang="ko-KR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어떤것을 연결할지 지정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2730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duration 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몇초에 걸쳐 사용할 것인가 </a:t>
                      </a:r>
                      <a:r>
                        <a:rPr lang="en-US" altLang="ko-KR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(2s,</a:t>
                      </a:r>
                      <a:r>
                        <a:rPr lang="en-US" altLang="ko-KR" sz="12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3s, …</a:t>
                      </a:r>
                      <a:r>
                        <a:rPr lang="en-US" altLang="ko-KR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30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easing 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속도조절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320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delay 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언제 시작할지를 설정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(2s,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3s, …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30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iteration-count 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반복 횟수 무한대일 경우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infinite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2730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direction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 여부설정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alternate , normal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2730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state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진행여부를 체크하는 값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running , paused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483769" y="3068960"/>
            <a:ext cx="619268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85B4"/>
                </a:solidFill>
              </a:rPr>
              <a:t>animation </a:t>
            </a:r>
            <a:r>
              <a:rPr lang="en-US" altLang="ko-KR"/>
              <a:t>: name  duration  easing  delay  iteration-count  direction state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11761" y="2708920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6244432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key</a:t>
            </a:r>
            <a:r>
              <a:rPr lang="en-US" altLang="ko-KR" sz="9600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endParaRPr lang="ko-KR" altLang="en-US" sz="9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2204864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animation</a:t>
            </a:r>
            <a:r>
              <a:rPr lang="ko-KR" altLang="en-US" smtClean="0"/>
              <a:t>을 사용하기 위해 스타일 규칙을 정함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83769" y="3068960"/>
            <a:ext cx="619268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85B4"/>
                </a:solidFill>
              </a:rPr>
              <a:t>@-webkit-keyframes   </a:t>
            </a:r>
            <a:r>
              <a:rPr lang="en-US" altLang="ko-KR" smtClean="0"/>
              <a:t>name</a:t>
            </a:r>
            <a:r>
              <a:rPr lang="en-US" altLang="ko-KR" smtClean="0">
                <a:solidFill>
                  <a:srgbClr val="0085B4"/>
                </a:solidFill>
              </a:rPr>
              <a:t> </a:t>
            </a:r>
            <a:r>
              <a:rPr lang="en-US" altLang="ko-KR" smtClean="0"/>
              <a:t>{</a:t>
            </a:r>
          </a:p>
          <a:p>
            <a:r>
              <a:rPr lang="en-US" altLang="ko-KR" smtClean="0"/>
              <a:t>	from {</a:t>
            </a:r>
            <a:r>
              <a:rPr lang="ko-KR" altLang="en-US" smtClean="0"/>
              <a:t>속성 </a:t>
            </a:r>
            <a:r>
              <a:rPr lang="en-US" altLang="ko-KR" smtClean="0"/>
              <a:t>: </a:t>
            </a:r>
            <a:r>
              <a:rPr lang="ko-KR" altLang="en-US" smtClean="0"/>
              <a:t>속성값</a:t>
            </a:r>
            <a:r>
              <a:rPr lang="en-US" altLang="ko-KR" smtClean="0"/>
              <a:t>;}</a:t>
            </a:r>
          </a:p>
          <a:p>
            <a:r>
              <a:rPr lang="en-US" altLang="ko-KR"/>
              <a:t>	</a:t>
            </a:r>
            <a:r>
              <a:rPr lang="en-US" altLang="ko-KR" smtClean="0"/>
              <a:t>to </a:t>
            </a:r>
            <a:r>
              <a:rPr lang="en-US" altLang="ko-KR"/>
              <a:t>{</a:t>
            </a:r>
            <a:r>
              <a:rPr lang="ko-KR" altLang="en-US"/>
              <a:t>속성 </a:t>
            </a:r>
            <a:r>
              <a:rPr lang="en-US" altLang="ko-KR"/>
              <a:t>: </a:t>
            </a:r>
            <a:r>
              <a:rPr lang="ko-KR" altLang="en-US"/>
              <a:t>속성값</a:t>
            </a:r>
            <a:r>
              <a:rPr lang="en-US" altLang="ko-KR" smtClean="0"/>
              <a:t>;}</a:t>
            </a:r>
            <a:endParaRPr lang="en-US" altLang="ko-KR"/>
          </a:p>
          <a:p>
            <a:r>
              <a:rPr lang="en-US" altLang="ko-KR" smtClean="0"/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11761" y="2708920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83769" y="4869160"/>
            <a:ext cx="619268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85B4"/>
                </a:solidFill>
              </a:rPr>
              <a:t>@-webkit-keyframes   </a:t>
            </a:r>
            <a:r>
              <a:rPr lang="en-US" altLang="ko-KR" smtClean="0"/>
              <a:t>name</a:t>
            </a:r>
            <a:r>
              <a:rPr lang="en-US" altLang="ko-KR" smtClean="0">
                <a:solidFill>
                  <a:srgbClr val="0085B4"/>
                </a:solidFill>
              </a:rPr>
              <a:t> </a:t>
            </a:r>
            <a:r>
              <a:rPr lang="en-US" altLang="ko-KR" smtClean="0"/>
              <a:t>{</a:t>
            </a:r>
          </a:p>
          <a:p>
            <a:r>
              <a:rPr lang="en-US" altLang="ko-KR" smtClean="0"/>
              <a:t>	0%{</a:t>
            </a:r>
            <a:r>
              <a:rPr lang="ko-KR" altLang="en-US" smtClean="0"/>
              <a:t>속성 </a:t>
            </a:r>
            <a:r>
              <a:rPr lang="en-US" altLang="ko-KR" smtClean="0"/>
              <a:t>: </a:t>
            </a:r>
            <a:r>
              <a:rPr lang="ko-KR" altLang="en-US" smtClean="0"/>
              <a:t>속성값</a:t>
            </a:r>
            <a:r>
              <a:rPr lang="en-US" altLang="ko-KR" smtClean="0"/>
              <a:t>;}</a:t>
            </a:r>
          </a:p>
          <a:p>
            <a:r>
              <a:rPr lang="en-US" altLang="ko-KR"/>
              <a:t>	</a:t>
            </a:r>
            <a:r>
              <a:rPr lang="en-US" altLang="ko-KR" smtClean="0"/>
              <a:t>100% </a:t>
            </a:r>
            <a:r>
              <a:rPr lang="en-US" altLang="ko-KR"/>
              <a:t>{</a:t>
            </a:r>
            <a:r>
              <a:rPr lang="ko-KR" altLang="en-US"/>
              <a:t>속성 </a:t>
            </a:r>
            <a:r>
              <a:rPr lang="en-US" altLang="ko-KR"/>
              <a:t>: </a:t>
            </a:r>
            <a:r>
              <a:rPr lang="ko-KR" altLang="en-US"/>
              <a:t>속성값</a:t>
            </a:r>
            <a:r>
              <a:rPr lang="en-US" altLang="ko-KR" smtClean="0"/>
              <a:t>;}</a:t>
            </a:r>
            <a:endParaRPr lang="en-US" altLang="ko-KR"/>
          </a:p>
          <a:p>
            <a:r>
              <a:rPr lang="en-US" altLang="ko-KR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1" y="4509120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r>
              <a:rPr lang="en-US" altLang="ko-KR" smtClean="0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스틴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295</Words>
  <Application>Microsoft Office PowerPoint</Application>
  <PresentationFormat>화면 슬라이드 쇼(4:3)</PresentationFormat>
  <Paragraphs>103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맑은 고딕</vt:lpstr>
      <vt:lpstr>HY얕은샘물M</vt:lpstr>
      <vt:lpstr>안상수2006굵은</vt:lpstr>
      <vt:lpstr>Verdana</vt:lpstr>
      <vt:lpstr>Tw Cen MT</vt:lpstr>
      <vt:lpstr>Office 테마</vt:lpstr>
      <vt:lpstr>PowerPoint 프레젠테이션</vt:lpstr>
      <vt:lpstr>필요한  속성</vt:lpstr>
      <vt:lpstr>기본 구조</vt:lpstr>
      <vt:lpstr>transition</vt:lpstr>
      <vt:lpstr>변화 속도 속성</vt:lpstr>
      <vt:lpstr>animation</vt:lpstr>
      <vt:lpstr>keyFrames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sbsartic</cp:lastModifiedBy>
  <cp:revision>49</cp:revision>
  <dcterms:created xsi:type="dcterms:W3CDTF">2006-10-05T04:04:58Z</dcterms:created>
  <dcterms:modified xsi:type="dcterms:W3CDTF">2014-03-17T09:10:24Z</dcterms:modified>
</cp:coreProperties>
</file>