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98" r:id="rId3"/>
    <p:sldId id="302" r:id="rId4"/>
    <p:sldId id="299" r:id="rId5"/>
    <p:sldId id="306" r:id="rId6"/>
    <p:sldId id="305" r:id="rId7"/>
    <p:sldId id="308" r:id="rId8"/>
    <p:sldId id="292" r:id="rId9"/>
    <p:sldId id="309" r:id="rId10"/>
    <p:sldId id="290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4" r:id="rId25"/>
    <p:sldId id="279" r:id="rId26"/>
    <p:sldId id="280" r:id="rId27"/>
    <p:sldId id="277" r:id="rId28"/>
    <p:sldId id="278" r:id="rId29"/>
    <p:sldId id="281" r:id="rId30"/>
    <p:sldId id="284" r:id="rId31"/>
    <p:sldId id="285" r:id="rId32"/>
    <p:sldId id="286" r:id="rId33"/>
    <p:sldId id="287" r:id="rId34"/>
    <p:sldId id="289" r:id="rId35"/>
    <p:sldId id="273" r:id="rId36"/>
    <p:sldId id="282" r:id="rId37"/>
    <p:sldId id="275" r:id="rId38"/>
    <p:sldId id="276" r:id="rId39"/>
    <p:sldId id="283" r:id="rId40"/>
    <p:sldId id="288" r:id="rId41"/>
    <p:sldId id="256" r:id="rId42"/>
    <p:sldId id="25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0" y="1284"/>
      </p:cViewPr>
      <p:guideLst>
        <p:guide orient="horz" pos="2160"/>
        <p:guide pos="5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5CA8-0B86-45CC-90D9-D7261EA72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74F66-3F05-4C63-99B0-C6A5818D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1AA9-7014-4E1B-ADAB-62B64226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7626A-C57C-4FB4-A366-040A13D8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ACF2-F38C-453B-8927-EDE21ABC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B502-A221-4538-AB57-6B352D3E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86326-B7CD-4CD6-ADD5-55D6BBBE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AA41F-7F67-460E-9954-6127DA78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F05E6-6230-4436-8E76-3FCF30EE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0CBC-4AE5-4BAF-B9EE-1BBD0583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DE975-86F1-45E0-9D25-F34CBBC5E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FDDCB-6B22-46B4-BE0A-E8B314C6F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DA824-0757-4196-BB4C-021F87AB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9027-C71F-4EAE-BAFB-841B17C5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88D43-71D4-4AAB-AB26-473E48CB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7AA3-11CF-451A-AB95-A8ECA166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95EE-6F77-4119-B612-9EAD2E2D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C003F-BACB-4736-9220-A43192E9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6286-AA70-404E-A325-47084470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B0256-2AD8-4FC5-BC1B-963D6FDF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11C9-9F84-4889-9A49-54CFECA7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90B16-3F74-4AF0-9C7A-1337547C6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2A89F-CEBC-4D00-8AD4-3677C415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C2B55-915F-4AC3-99F3-B8F06351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AD13D-210E-4C42-9626-77DFCE3B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8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D579-97C7-4FAC-8A30-C024AB68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9C0-8309-4391-98E7-23A6FEBFE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97BB9-E6BC-4A10-BFDB-F7088A92C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CAF73-367E-4705-A592-12463407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AEF92-5F4C-4A77-BB92-41D69D2F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2B2FA-2FB5-4509-898F-EE7F1FE6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1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B829-923D-464A-A11E-26E82456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7262E-57C7-481A-A395-E64A80F55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C36D8-BABA-4757-AF43-C02668B0B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DFE99-1AD4-4034-A82F-94DC66AFB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677FD-424C-45C9-80B0-C9BC301B8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C729A-6F7D-4703-936C-BD34C8C7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28FA7-F576-4727-AE72-006332AD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68F40-2C02-474B-8929-FCD729D4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A73D-80DA-41EC-9062-A2E62F8D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EE100-43DE-46A4-A276-562925B8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56567-AB80-49F7-9DB5-2FC5DC25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6DDE5-75F1-4D79-88FC-85625547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99359-A55D-4392-9C36-A357E3C3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AAFCA-2053-4881-BF2D-BC2208F1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728E-CE35-4475-BE18-CA436AB2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17DC-C92F-4C11-BDA8-0CD1FE03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0068-0714-4ABB-A0E3-605955E77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CDA47-2306-4A28-A671-3B44F2AFA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6A0E9-97AF-41FF-9910-E34DB04D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25F4F-4463-42F2-A22E-0EF25E77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79348-2949-4625-BF81-4E30BF6F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8072-E19B-4D3B-81E7-5719978E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3B977-0E60-49BD-A8A4-CBE787234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12BD8-0FD8-4B18-9E52-958D33FC1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8FFD0-457E-4ACB-846A-EA709797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60E39-A07E-41B2-BCF4-CAF76767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ADD1-C489-4FB1-8202-9E7BC8C3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C514C-68E1-4D3F-8AEF-C4C17889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218F3-5B5A-4B7B-B581-ED29BDAFD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90971-0538-4971-ADA4-FA1D2F7E8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D226-C76B-435D-9B20-74F82DEBAE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61747-F118-4B93-B94F-DE36F2B78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A4A0A-FCB5-4510-BC10-27A70D92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8AA32-4957-4CDE-8EBC-93ECF9D1D7FC}"/>
              </a:ext>
            </a:extLst>
          </p:cNvPr>
          <p:cNvSpPr/>
          <p:nvPr/>
        </p:nvSpPr>
        <p:spPr>
          <a:xfrm>
            <a:off x="0" y="0"/>
            <a:ext cx="12200627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91DC8-01A0-4957-AE65-50786C81D9E4}"/>
              </a:ext>
            </a:extLst>
          </p:cNvPr>
          <p:cNvSpPr txBox="1"/>
          <p:nvPr/>
        </p:nvSpPr>
        <p:spPr>
          <a:xfrm>
            <a:off x="1" y="2585772"/>
            <a:ext cx="12192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graphParcCollective</a:t>
            </a:r>
            <a:endParaRPr lang="en-US" sz="72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The Distributed Community Dream Factory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2478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" y="863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4F608-7C8D-4229-AE14-632A31CEBCC7}"/>
              </a:ext>
            </a:extLst>
          </p:cNvPr>
          <p:cNvSpPr txBox="1"/>
          <p:nvPr/>
        </p:nvSpPr>
        <p:spPr>
          <a:xfrm>
            <a:off x="-11503" y="614775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community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B6FB50-CC65-4FCF-A06B-8621BED602CE}"/>
              </a:ext>
            </a:extLst>
          </p:cNvPr>
          <p:cNvSpPr/>
          <p:nvPr/>
        </p:nvSpPr>
        <p:spPr>
          <a:xfrm>
            <a:off x="4270080" y="2527540"/>
            <a:ext cx="3623077" cy="23550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1AD4A-D33F-40AC-BD74-94A68CB6760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643" y="2746190"/>
            <a:ext cx="2632488" cy="193787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EFAE85-64FD-458C-90B4-8D58B8EEF670}"/>
              </a:ext>
            </a:extLst>
          </p:cNvPr>
          <p:cNvCxnSpPr/>
          <p:nvPr/>
        </p:nvCxnSpPr>
        <p:spPr>
          <a:xfrm>
            <a:off x="6096000" y="1639033"/>
            <a:ext cx="0" cy="629729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1BCD2D-3C77-4709-98A5-A470D4679484}"/>
              </a:ext>
            </a:extLst>
          </p:cNvPr>
          <p:cNvCxnSpPr/>
          <p:nvPr/>
        </p:nvCxnSpPr>
        <p:spPr>
          <a:xfrm>
            <a:off x="6096000" y="5311011"/>
            <a:ext cx="0" cy="629729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3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" y="863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+mj-lt"/>
              </a:rPr>
              <a:t>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4F608-7C8D-4229-AE14-632A31CEBCC7}"/>
              </a:ext>
            </a:extLst>
          </p:cNvPr>
          <p:cNvSpPr txBox="1"/>
          <p:nvPr/>
        </p:nvSpPr>
        <p:spPr>
          <a:xfrm>
            <a:off x="-11503" y="614775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community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8DCC1D-BE59-4E51-8B3D-0D37BB95E008}"/>
              </a:ext>
            </a:extLst>
          </p:cNvPr>
          <p:cNvCxnSpPr/>
          <p:nvPr/>
        </p:nvCxnSpPr>
        <p:spPr>
          <a:xfrm>
            <a:off x="6096000" y="1639033"/>
            <a:ext cx="0" cy="629729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34A1F6-6519-4C8E-951B-B02E219A45AF}"/>
              </a:ext>
            </a:extLst>
          </p:cNvPr>
          <p:cNvCxnSpPr/>
          <p:nvPr/>
        </p:nvCxnSpPr>
        <p:spPr>
          <a:xfrm>
            <a:off x="6096000" y="5311011"/>
            <a:ext cx="0" cy="629729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B6FB50-CC65-4FCF-A06B-8621BED602CE}"/>
              </a:ext>
            </a:extLst>
          </p:cNvPr>
          <p:cNvSpPr/>
          <p:nvPr/>
        </p:nvSpPr>
        <p:spPr>
          <a:xfrm>
            <a:off x="4270080" y="2527540"/>
            <a:ext cx="3623077" cy="23550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1AD4A-D33F-40AC-BD74-94A68CB6760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643" y="2746190"/>
            <a:ext cx="2632488" cy="19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" y="863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park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4F608-7C8D-4229-AE14-632A31CEBCC7}"/>
              </a:ext>
            </a:extLst>
          </p:cNvPr>
          <p:cNvSpPr txBox="1"/>
          <p:nvPr/>
        </p:nvSpPr>
        <p:spPr>
          <a:xfrm>
            <a:off x="-11503" y="614775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recreation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8DCC1D-BE59-4E51-8B3D-0D37BB95E008}"/>
              </a:ext>
            </a:extLst>
          </p:cNvPr>
          <p:cNvCxnSpPr/>
          <p:nvPr/>
        </p:nvCxnSpPr>
        <p:spPr>
          <a:xfrm>
            <a:off x="6096000" y="1639033"/>
            <a:ext cx="0" cy="62972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34A1F6-6519-4C8E-951B-B02E219A45AF}"/>
              </a:ext>
            </a:extLst>
          </p:cNvPr>
          <p:cNvCxnSpPr/>
          <p:nvPr/>
        </p:nvCxnSpPr>
        <p:spPr>
          <a:xfrm>
            <a:off x="6096000" y="5311011"/>
            <a:ext cx="0" cy="62972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B6FB50-CC65-4FCF-A06B-8621BED602CE}"/>
              </a:ext>
            </a:extLst>
          </p:cNvPr>
          <p:cNvSpPr/>
          <p:nvPr/>
        </p:nvSpPr>
        <p:spPr>
          <a:xfrm>
            <a:off x="4270080" y="2527540"/>
            <a:ext cx="3623077" cy="23550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" y="863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parc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4F608-7C8D-4229-AE14-632A31CEBCC7}"/>
              </a:ext>
            </a:extLst>
          </p:cNvPr>
          <p:cNvSpPr txBox="1"/>
          <p:nvPr/>
        </p:nvSpPr>
        <p:spPr>
          <a:xfrm>
            <a:off x="-11503" y="614775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Xerox Parc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8DCC1D-BE59-4E51-8B3D-0D37BB95E008}"/>
              </a:ext>
            </a:extLst>
          </p:cNvPr>
          <p:cNvCxnSpPr/>
          <p:nvPr/>
        </p:nvCxnSpPr>
        <p:spPr>
          <a:xfrm>
            <a:off x="6096000" y="1639033"/>
            <a:ext cx="0" cy="62972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34A1F6-6519-4C8E-951B-B02E219A45AF}"/>
              </a:ext>
            </a:extLst>
          </p:cNvPr>
          <p:cNvCxnSpPr/>
          <p:nvPr/>
        </p:nvCxnSpPr>
        <p:spPr>
          <a:xfrm>
            <a:off x="6096000" y="5311011"/>
            <a:ext cx="0" cy="62972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B6FB50-CC65-4FCF-A06B-8621BED602CE}"/>
              </a:ext>
            </a:extLst>
          </p:cNvPr>
          <p:cNvSpPr/>
          <p:nvPr/>
        </p:nvSpPr>
        <p:spPr>
          <a:xfrm>
            <a:off x="4270080" y="2527540"/>
            <a:ext cx="3623077" cy="23550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6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" y="863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graph + park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4F608-7C8D-4229-AE14-632A31CEBCC7}"/>
              </a:ext>
            </a:extLst>
          </p:cNvPr>
          <p:cNvSpPr txBox="1"/>
          <p:nvPr/>
        </p:nvSpPr>
        <p:spPr>
          <a:xfrm>
            <a:off x="-11503" y="614775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community + recreation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8DCC1D-BE59-4E51-8B3D-0D37BB95E008}"/>
              </a:ext>
            </a:extLst>
          </p:cNvPr>
          <p:cNvCxnSpPr>
            <a:cxnSpLocks/>
          </p:cNvCxnSpPr>
          <p:nvPr/>
        </p:nvCxnSpPr>
        <p:spPr>
          <a:xfrm flipH="1">
            <a:off x="2533650" y="1639033"/>
            <a:ext cx="2171701" cy="80889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34A1F6-6519-4C8E-951B-B02E219A45AF}"/>
              </a:ext>
            </a:extLst>
          </p:cNvPr>
          <p:cNvCxnSpPr/>
          <p:nvPr/>
        </p:nvCxnSpPr>
        <p:spPr>
          <a:xfrm>
            <a:off x="6096000" y="5311011"/>
            <a:ext cx="0" cy="62972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B6FB50-CC65-4FCF-A06B-8621BED602CE}"/>
              </a:ext>
            </a:extLst>
          </p:cNvPr>
          <p:cNvSpPr/>
          <p:nvPr/>
        </p:nvSpPr>
        <p:spPr>
          <a:xfrm>
            <a:off x="664246" y="2527540"/>
            <a:ext cx="3623077" cy="23550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A38ED6-FE42-48D3-903F-4E352224C336}"/>
              </a:ext>
            </a:extLst>
          </p:cNvPr>
          <p:cNvSpPr/>
          <p:nvPr/>
        </p:nvSpPr>
        <p:spPr>
          <a:xfrm>
            <a:off x="7933416" y="2533298"/>
            <a:ext cx="3623077" cy="23550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152CFE-CBA3-48C7-8583-29ADF521936D}"/>
              </a:ext>
            </a:extLst>
          </p:cNvPr>
          <p:cNvCxnSpPr>
            <a:cxnSpLocks/>
          </p:cNvCxnSpPr>
          <p:nvPr/>
        </p:nvCxnSpPr>
        <p:spPr>
          <a:xfrm>
            <a:off x="7573253" y="1639033"/>
            <a:ext cx="2171701" cy="80889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07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" y="863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graph + parc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4F608-7C8D-4229-AE14-632A31CEBCC7}"/>
              </a:ext>
            </a:extLst>
          </p:cNvPr>
          <p:cNvSpPr txBox="1"/>
          <p:nvPr/>
        </p:nvSpPr>
        <p:spPr>
          <a:xfrm>
            <a:off x="-11503" y="614775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community + recreation + open innovation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34A1F6-6519-4C8E-951B-B02E219A45AF}"/>
              </a:ext>
            </a:extLst>
          </p:cNvPr>
          <p:cNvCxnSpPr/>
          <p:nvPr/>
        </p:nvCxnSpPr>
        <p:spPr>
          <a:xfrm>
            <a:off x="6096000" y="5311011"/>
            <a:ext cx="0" cy="62972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B6FB50-CC65-4FCF-A06B-8621BED602CE}"/>
              </a:ext>
            </a:extLst>
          </p:cNvPr>
          <p:cNvSpPr/>
          <p:nvPr/>
        </p:nvSpPr>
        <p:spPr>
          <a:xfrm>
            <a:off x="664246" y="2527540"/>
            <a:ext cx="3623077" cy="23550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A38ED6-FE42-48D3-903F-4E352224C336}"/>
              </a:ext>
            </a:extLst>
          </p:cNvPr>
          <p:cNvSpPr/>
          <p:nvPr/>
        </p:nvSpPr>
        <p:spPr>
          <a:xfrm>
            <a:off x="7933416" y="2533298"/>
            <a:ext cx="3623077" cy="23550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CB6B59-1D81-4CA0-B2D1-6F6ACFF3321F}"/>
              </a:ext>
            </a:extLst>
          </p:cNvPr>
          <p:cNvCxnSpPr>
            <a:cxnSpLocks/>
          </p:cNvCxnSpPr>
          <p:nvPr/>
        </p:nvCxnSpPr>
        <p:spPr>
          <a:xfrm flipH="1">
            <a:off x="2533650" y="1639033"/>
            <a:ext cx="2171701" cy="80889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384A26-532A-4878-A0FF-08164B6F220D}"/>
              </a:ext>
            </a:extLst>
          </p:cNvPr>
          <p:cNvCxnSpPr>
            <a:cxnSpLocks/>
          </p:cNvCxnSpPr>
          <p:nvPr/>
        </p:nvCxnSpPr>
        <p:spPr>
          <a:xfrm>
            <a:off x="7573253" y="1639033"/>
            <a:ext cx="2171701" cy="80889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01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" y="86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/>
              <a:t>graphparc</a:t>
            </a:r>
            <a:r>
              <a:rPr lang="en-US" sz="7200" dirty="0"/>
              <a:t> + collective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4F608-7C8D-4229-AE14-632A31CEBCC7}"/>
              </a:ext>
            </a:extLst>
          </p:cNvPr>
          <p:cNvSpPr txBox="1"/>
          <p:nvPr/>
        </p:nvSpPr>
        <p:spPr>
          <a:xfrm>
            <a:off x="-11503" y="61477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community + recreation + open innovation + collection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8DCC1D-BE59-4E51-8B3D-0D37BB95E008}"/>
              </a:ext>
            </a:extLst>
          </p:cNvPr>
          <p:cNvCxnSpPr/>
          <p:nvPr/>
        </p:nvCxnSpPr>
        <p:spPr>
          <a:xfrm>
            <a:off x="6096000" y="1639033"/>
            <a:ext cx="0" cy="62972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34A1F6-6519-4C8E-951B-B02E219A45AF}"/>
              </a:ext>
            </a:extLst>
          </p:cNvPr>
          <p:cNvCxnSpPr/>
          <p:nvPr/>
        </p:nvCxnSpPr>
        <p:spPr>
          <a:xfrm>
            <a:off x="6096000" y="5311011"/>
            <a:ext cx="0" cy="62972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B6FB50-CC65-4FCF-A06B-8621BED602CE}"/>
              </a:ext>
            </a:extLst>
          </p:cNvPr>
          <p:cNvSpPr/>
          <p:nvPr/>
        </p:nvSpPr>
        <p:spPr>
          <a:xfrm>
            <a:off x="664246" y="2527540"/>
            <a:ext cx="3623077" cy="23550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A38ED6-FE42-48D3-903F-4E352224C336}"/>
              </a:ext>
            </a:extLst>
          </p:cNvPr>
          <p:cNvSpPr/>
          <p:nvPr/>
        </p:nvSpPr>
        <p:spPr>
          <a:xfrm>
            <a:off x="7933416" y="2533298"/>
            <a:ext cx="3623077" cy="23550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387311-41B3-4E5E-85A6-323194D34BDF}"/>
              </a:ext>
            </a:extLst>
          </p:cNvPr>
          <p:cNvCxnSpPr>
            <a:cxnSpLocks/>
          </p:cNvCxnSpPr>
          <p:nvPr/>
        </p:nvCxnSpPr>
        <p:spPr>
          <a:xfrm flipH="1">
            <a:off x="2533650" y="1639033"/>
            <a:ext cx="2171701" cy="80889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237043-AB55-4ED1-B47B-9E6E1847586D}"/>
              </a:ext>
            </a:extLst>
          </p:cNvPr>
          <p:cNvCxnSpPr>
            <a:cxnSpLocks/>
          </p:cNvCxnSpPr>
          <p:nvPr/>
        </p:nvCxnSpPr>
        <p:spPr>
          <a:xfrm>
            <a:off x="7573253" y="1639033"/>
            <a:ext cx="2171701" cy="80889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1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" y="224287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/>
              <a:t>graphparccollective</a:t>
            </a:r>
            <a:endParaRPr 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4F608-7C8D-4229-AE14-632A31CEBCC7}"/>
              </a:ext>
            </a:extLst>
          </p:cNvPr>
          <p:cNvSpPr txBox="1"/>
          <p:nvPr/>
        </p:nvSpPr>
        <p:spPr>
          <a:xfrm>
            <a:off x="-11503" y="34476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community + recreation + open innovation + collection</a:t>
            </a:r>
          </a:p>
        </p:txBody>
      </p:sp>
    </p:spTree>
    <p:extLst>
      <p:ext uri="{BB962C8B-B14F-4D97-AF65-F5344CB8AC3E}">
        <p14:creationId xmlns:p14="http://schemas.microsoft.com/office/powerpoint/2010/main" val="17652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" y="224287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/>
              <a:t>graphparccollective</a:t>
            </a:r>
            <a:endParaRPr 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4F608-7C8D-4229-AE14-632A31CEBCC7}"/>
              </a:ext>
            </a:extLst>
          </p:cNvPr>
          <p:cNvSpPr txBox="1"/>
          <p:nvPr/>
        </p:nvSpPr>
        <p:spPr>
          <a:xfrm>
            <a:off x="-11503" y="34476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 collection of graphs (communities) that play together.</a:t>
            </a:r>
          </a:p>
        </p:txBody>
      </p:sp>
    </p:spTree>
    <p:extLst>
      <p:ext uri="{BB962C8B-B14F-4D97-AF65-F5344CB8AC3E}">
        <p14:creationId xmlns:p14="http://schemas.microsoft.com/office/powerpoint/2010/main" val="315342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" y="224287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/>
              <a:t>graphparccollective</a:t>
            </a:r>
            <a:endParaRPr 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4F608-7C8D-4229-AE14-632A31CEBCC7}"/>
              </a:ext>
            </a:extLst>
          </p:cNvPr>
          <p:cNvSpPr txBox="1"/>
          <p:nvPr/>
        </p:nvSpPr>
        <p:spPr>
          <a:xfrm>
            <a:off x="-11503" y="34476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 collection of communities that play together.</a:t>
            </a:r>
          </a:p>
        </p:txBody>
      </p:sp>
    </p:spTree>
    <p:extLst>
      <p:ext uri="{BB962C8B-B14F-4D97-AF65-F5344CB8AC3E}">
        <p14:creationId xmlns:p14="http://schemas.microsoft.com/office/powerpoint/2010/main" val="280857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8AA32-4957-4CDE-8EBC-93ECF9D1D7FC}"/>
              </a:ext>
            </a:extLst>
          </p:cNvPr>
          <p:cNvSpPr/>
          <p:nvPr/>
        </p:nvSpPr>
        <p:spPr>
          <a:xfrm>
            <a:off x="4270081" y="0"/>
            <a:ext cx="793054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8856A-06A1-4EE2-A0D6-3FA9D34BF460}"/>
              </a:ext>
            </a:extLst>
          </p:cNvPr>
          <p:cNvSpPr txBox="1"/>
          <p:nvPr/>
        </p:nvSpPr>
        <p:spPr>
          <a:xfrm>
            <a:off x="-8627" y="2680452"/>
            <a:ext cx="42700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lumMod val="65000"/>
                  </a:schemeClr>
                </a:solidFill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089741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" y="224287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/>
              <a:t>graphparccollective</a:t>
            </a:r>
            <a:endParaRPr 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4F608-7C8D-4229-AE14-632A31CEBCC7}"/>
              </a:ext>
            </a:extLst>
          </p:cNvPr>
          <p:cNvSpPr txBox="1"/>
          <p:nvPr/>
        </p:nvSpPr>
        <p:spPr>
          <a:xfrm>
            <a:off x="-11503" y="34476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playful in execution, serious in intent.</a:t>
            </a:r>
          </a:p>
        </p:txBody>
      </p:sp>
    </p:spTree>
    <p:extLst>
      <p:ext uri="{BB962C8B-B14F-4D97-AF65-F5344CB8AC3E}">
        <p14:creationId xmlns:p14="http://schemas.microsoft.com/office/powerpoint/2010/main" val="36660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" y="224287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/>
              <a:t>graphparccollective</a:t>
            </a:r>
            <a:endParaRPr 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4F608-7C8D-4229-AE14-632A31CEBCC7}"/>
              </a:ext>
            </a:extLst>
          </p:cNvPr>
          <p:cNvSpPr txBox="1"/>
          <p:nvPr/>
        </p:nvSpPr>
        <p:spPr>
          <a:xfrm>
            <a:off x="-11503" y="34476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playful in execution, serious in intent.</a:t>
            </a:r>
          </a:p>
        </p:txBody>
      </p:sp>
    </p:spTree>
    <p:extLst>
      <p:ext uri="{BB962C8B-B14F-4D97-AF65-F5344CB8AC3E}">
        <p14:creationId xmlns:p14="http://schemas.microsoft.com/office/powerpoint/2010/main" val="8895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" y="224287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/>
              <a:t>graphParcCollective</a:t>
            </a:r>
            <a:endParaRPr 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4F608-7C8D-4229-AE14-632A31CEBCC7}"/>
              </a:ext>
            </a:extLst>
          </p:cNvPr>
          <p:cNvSpPr txBox="1"/>
          <p:nvPr/>
        </p:nvSpPr>
        <p:spPr>
          <a:xfrm>
            <a:off x="-11503" y="34476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camel-case because we’re researchers, designers, and developers.</a:t>
            </a:r>
          </a:p>
        </p:txBody>
      </p:sp>
    </p:spTree>
    <p:extLst>
      <p:ext uri="{BB962C8B-B14F-4D97-AF65-F5344CB8AC3E}">
        <p14:creationId xmlns:p14="http://schemas.microsoft.com/office/powerpoint/2010/main" val="404387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" y="224287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/>
              <a:t>graphParcCollective</a:t>
            </a:r>
            <a:endParaRPr 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4F608-7C8D-4229-AE14-632A31CEBCC7}"/>
              </a:ext>
            </a:extLst>
          </p:cNvPr>
          <p:cNvSpPr txBox="1"/>
          <p:nvPr/>
        </p:nvSpPr>
        <p:spPr>
          <a:xfrm>
            <a:off x="-11503" y="34476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Distributed Community Dream Factory.</a:t>
            </a:r>
          </a:p>
        </p:txBody>
      </p:sp>
    </p:spTree>
    <p:extLst>
      <p:ext uri="{BB962C8B-B14F-4D97-AF65-F5344CB8AC3E}">
        <p14:creationId xmlns:p14="http://schemas.microsoft.com/office/powerpoint/2010/main" val="363184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" y="2585772"/>
            <a:ext cx="12192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/>
              <a:t>graphParcCollective</a:t>
            </a:r>
            <a:endParaRPr lang="en-US" sz="7200" b="1" dirty="0"/>
          </a:p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The Distributed Community Dream Factory.</a:t>
            </a:r>
          </a:p>
        </p:txBody>
      </p:sp>
    </p:spTree>
    <p:extLst>
      <p:ext uri="{BB962C8B-B14F-4D97-AF65-F5344CB8AC3E}">
        <p14:creationId xmlns:p14="http://schemas.microsoft.com/office/powerpoint/2010/main" val="346130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" y="2585772"/>
            <a:ext cx="12192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>
                <a:latin typeface="+mj-lt"/>
              </a:rPr>
              <a:t>graphParcCollective</a:t>
            </a:r>
            <a:endParaRPr lang="en-US" sz="7200" b="1" dirty="0">
              <a:latin typeface="+mj-lt"/>
            </a:endParaRPr>
          </a:p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Distributed Community Dream Factory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39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" y="2585772"/>
            <a:ext cx="12192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+mj-lt"/>
              </a:rPr>
              <a:t>graphParcCollective</a:t>
            </a:r>
            <a:endParaRPr lang="en-US" sz="7200" dirty="0">
              <a:latin typeface="+mj-lt"/>
            </a:endParaRPr>
          </a:p>
          <a:p>
            <a:pPr algn="ctr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Distributed Community Dream Factory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329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" y="2585772"/>
            <a:ext cx="12192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graphParcCollective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Distributed Community Dream Factory.</a:t>
            </a:r>
          </a:p>
        </p:txBody>
      </p:sp>
    </p:spTree>
    <p:extLst>
      <p:ext uri="{BB962C8B-B14F-4D97-AF65-F5344CB8AC3E}">
        <p14:creationId xmlns:p14="http://schemas.microsoft.com/office/powerpoint/2010/main" val="427387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" y="2585772"/>
            <a:ext cx="12192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graphParcCollective</a:t>
            </a:r>
            <a:endParaRPr lang="en-US" sz="7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Distributed Community Dream Factory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733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latin typeface="+mj-lt"/>
              </a:rPr>
              <a:t>graphParcCollective</a:t>
            </a:r>
            <a:endParaRPr lang="en-US" sz="6000" b="1" dirty="0">
              <a:latin typeface="+mj-lt"/>
            </a:endParaRP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Distributed Community Dream Factory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662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8AA32-4957-4CDE-8EBC-93ECF9D1D7FC}"/>
              </a:ext>
            </a:extLst>
          </p:cNvPr>
          <p:cNvSpPr/>
          <p:nvPr/>
        </p:nvSpPr>
        <p:spPr>
          <a:xfrm>
            <a:off x="4270081" y="0"/>
            <a:ext cx="793054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DFFF05-43D5-4182-B023-C73285A121A0}"/>
              </a:ext>
            </a:extLst>
          </p:cNvPr>
          <p:cNvSpPr/>
          <p:nvPr/>
        </p:nvSpPr>
        <p:spPr>
          <a:xfrm>
            <a:off x="6590922" y="2166223"/>
            <a:ext cx="3623077" cy="23550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AF9ABB5-3895-4AF7-847F-21ADC1FC536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119" y="2384873"/>
            <a:ext cx="2632488" cy="1937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A58DAB-51F1-4D28-AC94-9511D59D493F}"/>
              </a:ext>
            </a:extLst>
          </p:cNvPr>
          <p:cNvSpPr txBox="1"/>
          <p:nvPr/>
        </p:nvSpPr>
        <p:spPr>
          <a:xfrm>
            <a:off x="603849" y="1613143"/>
            <a:ext cx="275182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1" dirty="0"/>
            </a:br>
            <a:r>
              <a:rPr lang="en-US" sz="2800" b="1" dirty="0">
                <a:latin typeface="+mj-lt"/>
                <a:cs typeface="Times New Roman" panose="02020603050405020304" pitchFamily="18" charset="0"/>
              </a:rPr>
              <a:t>a structure amounting to a set of objects in which some  pairs of the objects are in some sense connected</a:t>
            </a:r>
          </a:p>
          <a:p>
            <a:br>
              <a:rPr lang="en-US" b="1" dirty="0"/>
            </a:b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86BD8-DA40-41D5-9DFF-F74A7187C32A}"/>
              </a:ext>
            </a:extLst>
          </p:cNvPr>
          <p:cNvCxnSpPr/>
          <p:nvPr/>
        </p:nvCxnSpPr>
        <p:spPr>
          <a:xfrm>
            <a:off x="603849" y="5270740"/>
            <a:ext cx="275182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DE6C7C-02A8-454C-A948-BE65A18E49AF}"/>
              </a:ext>
            </a:extLst>
          </p:cNvPr>
          <p:cNvSpPr txBox="1"/>
          <p:nvPr/>
        </p:nvSpPr>
        <p:spPr>
          <a:xfrm>
            <a:off x="603850" y="601487"/>
            <a:ext cx="3657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65000"/>
                  </a:schemeClr>
                </a:solidFill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411306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rgbClr val="00B0F0"/>
                </a:solidFill>
                <a:latin typeface="+mj-lt"/>
              </a:rPr>
              <a:t>graph</a:t>
            </a:r>
            <a:r>
              <a:rPr lang="en-US" sz="6000" b="1" dirty="0" err="1">
                <a:solidFill>
                  <a:srgbClr val="00CC66"/>
                </a:solidFill>
                <a:latin typeface="+mj-lt"/>
              </a:rPr>
              <a:t>Parc</a:t>
            </a:r>
            <a:r>
              <a:rPr lang="en-US" sz="6000" b="1" dirty="0" err="1">
                <a:solidFill>
                  <a:srgbClr val="FF9999"/>
                </a:solidFill>
                <a:latin typeface="+mj-lt"/>
              </a:rPr>
              <a:t>Collective</a:t>
            </a:r>
            <a:endParaRPr lang="en-US" sz="6000" b="1" dirty="0">
              <a:solidFill>
                <a:srgbClr val="FF9999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Distributed Community Dream Factory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767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rgbClr val="00B0F0"/>
                </a:solidFill>
                <a:latin typeface="+mj-lt"/>
              </a:rPr>
              <a:t>graphParc</a:t>
            </a:r>
            <a:r>
              <a:rPr lang="en-US" sz="6000" b="1" dirty="0" err="1">
                <a:solidFill>
                  <a:srgbClr val="FF9999"/>
                </a:solidFill>
                <a:latin typeface="+mj-lt"/>
              </a:rPr>
              <a:t>Collective</a:t>
            </a:r>
            <a:endParaRPr lang="en-US" sz="6000" b="1" dirty="0">
              <a:solidFill>
                <a:srgbClr val="FF9999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Distributed Community Dream Factory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2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rgbClr val="00B0F0"/>
                </a:solidFill>
                <a:latin typeface="+mj-lt"/>
              </a:rPr>
              <a:t>graphParcCollective</a:t>
            </a:r>
            <a:endParaRPr lang="en-US" sz="6000" b="1" dirty="0">
              <a:solidFill>
                <a:srgbClr val="00B0F0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Distributed Community Dream Factory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995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rgbClr val="00CC66"/>
                </a:solidFill>
                <a:latin typeface="+mj-lt"/>
              </a:rPr>
              <a:t>graphParc</a:t>
            </a:r>
            <a:r>
              <a:rPr lang="en-US" sz="6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Collective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Distributed Community Dream Factory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594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bg2">
                    <a:lumMod val="10000"/>
                  </a:schemeClr>
                </a:solidFill>
                <a:latin typeface="+mj-lt"/>
              </a:rPr>
              <a:t>graphParc</a:t>
            </a:r>
            <a:r>
              <a:rPr lang="en-US" sz="6000" b="1" dirty="0" err="1">
                <a:latin typeface="+mj-lt"/>
              </a:rPr>
              <a:t>Collective</a:t>
            </a:r>
            <a:endParaRPr lang="en-US" sz="6000" b="1" dirty="0">
              <a:latin typeface="+mj-lt"/>
            </a:endParaRP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Distributed Community Dream Factory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91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C4ABB29-088D-45C7-9F23-9FC127C5E299}"/>
              </a:ext>
            </a:extLst>
          </p:cNvPr>
          <p:cNvGrpSpPr/>
          <p:nvPr/>
        </p:nvGrpSpPr>
        <p:grpSpPr>
          <a:xfrm>
            <a:off x="1116041" y="2513485"/>
            <a:ext cx="2493034" cy="3599675"/>
            <a:chOff x="2087591" y="3208810"/>
            <a:chExt cx="2493034" cy="35996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4B1662-8F3B-4504-9EEC-7441330B6B66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56BDB4-4B7E-4F8B-AD5F-4D400204149D}"/>
                </a:ext>
              </a:extLst>
            </p:cNvPr>
            <p:cNvSpPr/>
            <p:nvPr/>
          </p:nvSpPr>
          <p:spPr>
            <a:xfrm>
              <a:off x="2211890" y="3853027"/>
              <a:ext cx="2244437" cy="2843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D320E1-7B4E-4B0B-8B63-02678E9B753D}"/>
                </a:ext>
              </a:extLst>
            </p:cNvPr>
            <p:cNvSpPr txBox="1"/>
            <p:nvPr/>
          </p:nvSpPr>
          <p:spPr>
            <a:xfrm>
              <a:off x="2087591" y="3315475"/>
              <a:ext cx="2368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The Complexity of </a:t>
              </a:r>
            </a:p>
            <a:p>
              <a:r>
                <a:rPr lang="en-US" sz="1400" b="1" dirty="0"/>
                <a:t>Public Education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22B181-1120-4D29-A61E-36437AFA102F}"/>
              </a:ext>
            </a:extLst>
          </p:cNvPr>
          <p:cNvGrpSpPr/>
          <p:nvPr/>
        </p:nvGrpSpPr>
        <p:grpSpPr>
          <a:xfrm>
            <a:off x="4859366" y="2513485"/>
            <a:ext cx="2493034" cy="3599675"/>
            <a:chOff x="2087591" y="3208810"/>
            <a:chExt cx="2493034" cy="35996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080F5F-ACC8-4EE4-97DD-68A849F326D8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AB2A95-7DC9-4ABC-8561-42F24C3E98F1}"/>
                </a:ext>
              </a:extLst>
            </p:cNvPr>
            <p:cNvSpPr/>
            <p:nvPr/>
          </p:nvSpPr>
          <p:spPr>
            <a:xfrm>
              <a:off x="2211890" y="3853027"/>
              <a:ext cx="2244437" cy="2843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5CC8AC-8859-4AC4-86BA-F2F9BD3A1281}"/>
                </a:ext>
              </a:extLst>
            </p:cNvPr>
            <p:cNvSpPr txBox="1"/>
            <p:nvPr/>
          </p:nvSpPr>
          <p:spPr>
            <a:xfrm>
              <a:off x="2087591" y="3315475"/>
              <a:ext cx="2368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The Complexity of </a:t>
              </a:r>
            </a:p>
            <a:p>
              <a:r>
                <a:rPr lang="en-US" sz="1400" b="1" dirty="0"/>
                <a:t>Collective Intelligence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9E838B-D7AA-49C7-A03E-ECD44A03297F}"/>
              </a:ext>
            </a:extLst>
          </p:cNvPr>
          <p:cNvGrpSpPr/>
          <p:nvPr/>
        </p:nvGrpSpPr>
        <p:grpSpPr>
          <a:xfrm>
            <a:off x="8412191" y="2496325"/>
            <a:ext cx="2493034" cy="3599675"/>
            <a:chOff x="2087591" y="3208810"/>
            <a:chExt cx="2493034" cy="35996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C136F4-B2F3-4775-917C-2BB7A7F5FAD8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232093-3013-4E1A-BFD1-CE43C74B0D21}"/>
                </a:ext>
              </a:extLst>
            </p:cNvPr>
            <p:cNvSpPr/>
            <p:nvPr/>
          </p:nvSpPr>
          <p:spPr>
            <a:xfrm>
              <a:off x="2211890" y="3853027"/>
              <a:ext cx="2244437" cy="2843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AFCF16-1367-4F8E-9AAC-950DA2C5002B}"/>
                </a:ext>
              </a:extLst>
            </p:cNvPr>
            <p:cNvSpPr txBox="1"/>
            <p:nvPr/>
          </p:nvSpPr>
          <p:spPr>
            <a:xfrm>
              <a:off x="2087591" y="3315475"/>
              <a:ext cx="2368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The Complexity of </a:t>
              </a:r>
            </a:p>
            <a:p>
              <a:r>
                <a:rPr lang="en-US" sz="1400" b="1" dirty="0"/>
                <a:t>Capitalism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5EFE0E-9DB7-4D3D-B5B9-967BA75213BD}"/>
              </a:ext>
            </a:extLst>
          </p:cNvPr>
          <p:cNvCxnSpPr/>
          <p:nvPr/>
        </p:nvCxnSpPr>
        <p:spPr>
          <a:xfrm>
            <a:off x="1116041" y="2228850"/>
            <a:ext cx="9789184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7C3C76-3EE4-4BCD-B0C8-032A615EE341}"/>
              </a:ext>
            </a:extLst>
          </p:cNvPr>
          <p:cNvSpPr txBox="1"/>
          <p:nvPr/>
        </p:nvSpPr>
        <p:spPr>
          <a:xfrm>
            <a:off x="628650" y="208225"/>
            <a:ext cx="1092517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+mj-lt"/>
              </a:rPr>
              <a:t>graphParcCollective</a:t>
            </a:r>
            <a:endParaRPr lang="en-US" sz="2800" b="1" dirty="0">
              <a:latin typeface="+mj-lt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Distributed Community Dream 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4633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C4ABB29-088D-45C7-9F23-9FC127C5E299}"/>
              </a:ext>
            </a:extLst>
          </p:cNvPr>
          <p:cNvGrpSpPr/>
          <p:nvPr/>
        </p:nvGrpSpPr>
        <p:grpSpPr>
          <a:xfrm>
            <a:off x="1116041" y="2513485"/>
            <a:ext cx="2493034" cy="3599675"/>
            <a:chOff x="2087591" y="3208810"/>
            <a:chExt cx="2493034" cy="35996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4B1662-8F3B-4504-9EEC-7441330B6B66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56BDB4-4B7E-4F8B-AD5F-4D400204149D}"/>
                </a:ext>
              </a:extLst>
            </p:cNvPr>
            <p:cNvSpPr/>
            <p:nvPr/>
          </p:nvSpPr>
          <p:spPr>
            <a:xfrm>
              <a:off x="2087591" y="3208810"/>
              <a:ext cx="2493033" cy="18169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22B181-1120-4D29-A61E-36437AFA102F}"/>
              </a:ext>
            </a:extLst>
          </p:cNvPr>
          <p:cNvGrpSpPr/>
          <p:nvPr/>
        </p:nvGrpSpPr>
        <p:grpSpPr>
          <a:xfrm>
            <a:off x="4859366" y="2513485"/>
            <a:ext cx="2493034" cy="3599675"/>
            <a:chOff x="2087591" y="3208810"/>
            <a:chExt cx="2493034" cy="35996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080F5F-ACC8-4EE4-97DD-68A849F326D8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AB2A95-7DC9-4ABC-8561-42F24C3E98F1}"/>
                </a:ext>
              </a:extLst>
            </p:cNvPr>
            <p:cNvSpPr/>
            <p:nvPr/>
          </p:nvSpPr>
          <p:spPr>
            <a:xfrm>
              <a:off x="2211890" y="3853027"/>
              <a:ext cx="2244437" cy="2843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5CC8AC-8859-4AC4-86BA-F2F9BD3A1281}"/>
                </a:ext>
              </a:extLst>
            </p:cNvPr>
            <p:cNvSpPr txBox="1"/>
            <p:nvPr/>
          </p:nvSpPr>
          <p:spPr>
            <a:xfrm>
              <a:off x="2087591" y="3315475"/>
              <a:ext cx="2368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The Complexity of </a:t>
              </a:r>
            </a:p>
            <a:p>
              <a:r>
                <a:rPr lang="en-US" sz="1400" b="1" dirty="0"/>
                <a:t>Collective Intelligence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9E838B-D7AA-49C7-A03E-ECD44A03297F}"/>
              </a:ext>
            </a:extLst>
          </p:cNvPr>
          <p:cNvGrpSpPr/>
          <p:nvPr/>
        </p:nvGrpSpPr>
        <p:grpSpPr>
          <a:xfrm>
            <a:off x="8412191" y="2496325"/>
            <a:ext cx="2493034" cy="3599675"/>
            <a:chOff x="2087591" y="3208810"/>
            <a:chExt cx="2493034" cy="35996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C136F4-B2F3-4775-917C-2BB7A7F5FAD8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232093-3013-4E1A-BFD1-CE43C74B0D21}"/>
                </a:ext>
              </a:extLst>
            </p:cNvPr>
            <p:cNvSpPr/>
            <p:nvPr/>
          </p:nvSpPr>
          <p:spPr>
            <a:xfrm>
              <a:off x="2211890" y="3853027"/>
              <a:ext cx="2244437" cy="2843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AFCF16-1367-4F8E-9AAC-950DA2C5002B}"/>
                </a:ext>
              </a:extLst>
            </p:cNvPr>
            <p:cNvSpPr txBox="1"/>
            <p:nvPr/>
          </p:nvSpPr>
          <p:spPr>
            <a:xfrm>
              <a:off x="2087591" y="3315475"/>
              <a:ext cx="2368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The Complexity of </a:t>
              </a:r>
            </a:p>
            <a:p>
              <a:r>
                <a:rPr lang="en-US" sz="1400" b="1" dirty="0"/>
                <a:t>Capitalism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5EFE0E-9DB7-4D3D-B5B9-967BA75213BD}"/>
              </a:ext>
            </a:extLst>
          </p:cNvPr>
          <p:cNvCxnSpPr/>
          <p:nvPr/>
        </p:nvCxnSpPr>
        <p:spPr>
          <a:xfrm>
            <a:off x="1116041" y="2228850"/>
            <a:ext cx="9789184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7C3C76-3EE4-4BCD-B0C8-032A615EE341}"/>
              </a:ext>
            </a:extLst>
          </p:cNvPr>
          <p:cNvSpPr txBox="1"/>
          <p:nvPr/>
        </p:nvSpPr>
        <p:spPr>
          <a:xfrm>
            <a:off x="628650" y="208225"/>
            <a:ext cx="1092517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+mj-lt"/>
              </a:rPr>
              <a:t>graphParcCollective</a:t>
            </a:r>
            <a:endParaRPr lang="en-US" sz="2800" b="1" dirty="0">
              <a:latin typeface="+mj-lt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Distributed Community Dream 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7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22E35-CE8F-4FE3-97AA-895B621B3833}"/>
              </a:ext>
            </a:extLst>
          </p:cNvPr>
          <p:cNvSpPr txBox="1"/>
          <p:nvPr/>
        </p:nvSpPr>
        <p:spPr>
          <a:xfrm>
            <a:off x="1116041" y="4604228"/>
            <a:ext cx="236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Complexity of </a:t>
            </a:r>
          </a:p>
          <a:p>
            <a:r>
              <a:rPr lang="en-US" sz="1400" b="1" dirty="0"/>
              <a:t>Public Education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D24F9B-9970-4B39-A264-15646D790BBE}"/>
              </a:ext>
            </a:extLst>
          </p:cNvPr>
          <p:cNvSpPr txBox="1"/>
          <p:nvPr/>
        </p:nvSpPr>
        <p:spPr>
          <a:xfrm>
            <a:off x="1116040" y="4353484"/>
            <a:ext cx="2368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Working Group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0194A-2239-41B6-ACC7-F426DD5FF454}"/>
              </a:ext>
            </a:extLst>
          </p:cNvPr>
          <p:cNvSpPr txBox="1"/>
          <p:nvPr/>
        </p:nvSpPr>
        <p:spPr>
          <a:xfrm>
            <a:off x="1116039" y="5094822"/>
            <a:ext cx="2368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Lorem ipsum, or </a:t>
            </a:r>
            <a:r>
              <a:rPr lang="en-US" sz="1100" b="1" dirty="0" err="1"/>
              <a:t>lipsum</a:t>
            </a:r>
            <a:r>
              <a:rPr lang="en-US" sz="1100" dirty="0"/>
              <a:t> as it is sometimes known, is dummy text used in laying out print, graphic or web designs.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0177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F04D7-E3E3-4152-BB6A-5F04EF6C98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4"/>
          <a:stretch/>
        </p:blipFill>
        <p:spPr>
          <a:xfrm>
            <a:off x="2745581" y="785005"/>
            <a:ext cx="6700838" cy="54087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425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0165C0-2365-4EC8-9CE8-D1CA081BC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3" r="11274"/>
          <a:stretch/>
        </p:blipFill>
        <p:spPr>
          <a:xfrm>
            <a:off x="1446361" y="911506"/>
            <a:ext cx="9299277" cy="50349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318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EABF33-992F-4939-BAD1-24B6F7EFB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35" y="1276710"/>
            <a:ext cx="7037530" cy="4591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589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8AA32-4957-4CDE-8EBC-93ECF9D1D7FC}"/>
              </a:ext>
            </a:extLst>
          </p:cNvPr>
          <p:cNvSpPr/>
          <p:nvPr/>
        </p:nvSpPr>
        <p:spPr>
          <a:xfrm>
            <a:off x="4270081" y="0"/>
            <a:ext cx="793054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91A415-35E1-4660-9255-009128BE5964}"/>
              </a:ext>
            </a:extLst>
          </p:cNvPr>
          <p:cNvSpPr txBox="1"/>
          <p:nvPr/>
        </p:nvSpPr>
        <p:spPr>
          <a:xfrm>
            <a:off x="603849" y="1613143"/>
            <a:ext cx="275182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sz="2800" b="1" dirty="0">
                <a:latin typeface="+mj-lt"/>
                <a:cs typeface="Times New Roman" panose="02020603050405020304" pitchFamily="18" charset="0"/>
              </a:rPr>
              <a:t>a structure amounting to a set of objects in which some  pairs of the objects are in some sense connected</a:t>
            </a: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A995E9-3320-4DB9-B19B-B7B41B811859}"/>
              </a:ext>
            </a:extLst>
          </p:cNvPr>
          <p:cNvCxnSpPr/>
          <p:nvPr/>
        </p:nvCxnSpPr>
        <p:spPr>
          <a:xfrm>
            <a:off x="603849" y="5270740"/>
            <a:ext cx="275182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908856A-06A1-4EE2-A0D6-3FA9D34BF460}"/>
              </a:ext>
            </a:extLst>
          </p:cNvPr>
          <p:cNvSpPr txBox="1"/>
          <p:nvPr/>
        </p:nvSpPr>
        <p:spPr>
          <a:xfrm>
            <a:off x="603850" y="601487"/>
            <a:ext cx="3657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65000"/>
                  </a:schemeClr>
                </a:solidFill>
              </a:rPr>
              <a:t>graph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8E055F-97F6-49AB-A756-5FB2EA7A7044}"/>
              </a:ext>
            </a:extLst>
          </p:cNvPr>
          <p:cNvSpPr/>
          <p:nvPr/>
        </p:nvSpPr>
        <p:spPr>
          <a:xfrm>
            <a:off x="6590922" y="2166223"/>
            <a:ext cx="3623077" cy="23550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1F1FD1-1FA0-4C89-9457-AE1E3612C6F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834" y="2383186"/>
            <a:ext cx="2634778" cy="193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2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090A13-162E-4F92-8A77-99B95460F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49" y="1599063"/>
            <a:ext cx="9658934" cy="3659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3857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05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8AA32-4957-4CDE-8EBC-93ECF9D1D7FC}"/>
              </a:ext>
            </a:extLst>
          </p:cNvPr>
          <p:cNvSpPr/>
          <p:nvPr/>
        </p:nvSpPr>
        <p:spPr>
          <a:xfrm>
            <a:off x="4270081" y="0"/>
            <a:ext cx="793054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8856A-06A1-4EE2-A0D6-3FA9D34BF460}"/>
              </a:ext>
            </a:extLst>
          </p:cNvPr>
          <p:cNvSpPr txBox="1"/>
          <p:nvPr/>
        </p:nvSpPr>
        <p:spPr>
          <a:xfrm>
            <a:off x="-8627" y="2680452"/>
            <a:ext cx="42700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lumMod val="65000"/>
                  </a:schemeClr>
                </a:solidFill>
              </a:rPr>
              <a:t>park</a:t>
            </a:r>
          </a:p>
        </p:txBody>
      </p:sp>
    </p:spTree>
    <p:extLst>
      <p:ext uri="{BB962C8B-B14F-4D97-AF65-F5344CB8AC3E}">
        <p14:creationId xmlns:p14="http://schemas.microsoft.com/office/powerpoint/2010/main" val="131254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8AA32-4957-4CDE-8EBC-93ECF9D1D7FC}"/>
              </a:ext>
            </a:extLst>
          </p:cNvPr>
          <p:cNvSpPr/>
          <p:nvPr/>
        </p:nvSpPr>
        <p:spPr>
          <a:xfrm>
            <a:off x="4270081" y="0"/>
            <a:ext cx="793054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DFFF05-43D5-4182-B023-C73285A121A0}"/>
              </a:ext>
            </a:extLst>
          </p:cNvPr>
          <p:cNvSpPr/>
          <p:nvPr/>
        </p:nvSpPr>
        <p:spPr>
          <a:xfrm>
            <a:off x="6590922" y="2166223"/>
            <a:ext cx="3623077" cy="23550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AF9ABB5-3895-4AF7-847F-21ADC1FC536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119" y="2384873"/>
            <a:ext cx="2632488" cy="1937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A58DAB-51F1-4D28-AC94-9511D59D493F}"/>
              </a:ext>
            </a:extLst>
          </p:cNvPr>
          <p:cNvSpPr txBox="1"/>
          <p:nvPr/>
        </p:nvSpPr>
        <p:spPr>
          <a:xfrm>
            <a:off x="603849" y="2553423"/>
            <a:ext cx="275182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sz="2800" b="1" dirty="0">
                <a:latin typeface="+mj-lt"/>
              </a:rPr>
              <a:t>an area of</a:t>
            </a:r>
          </a:p>
          <a:p>
            <a:r>
              <a:rPr lang="en-US" sz="2800" b="1" dirty="0">
                <a:latin typeface="+mj-lt"/>
              </a:rPr>
              <a:t>land used for various recreational activities</a:t>
            </a:r>
          </a:p>
          <a:p>
            <a:br>
              <a:rPr lang="en-US" sz="2800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86BD8-DA40-41D5-9DFF-F74A7187C32A}"/>
              </a:ext>
            </a:extLst>
          </p:cNvPr>
          <p:cNvCxnSpPr/>
          <p:nvPr/>
        </p:nvCxnSpPr>
        <p:spPr>
          <a:xfrm>
            <a:off x="603849" y="5279370"/>
            <a:ext cx="275182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DE6C7C-02A8-454C-A948-BE65A18E49AF}"/>
              </a:ext>
            </a:extLst>
          </p:cNvPr>
          <p:cNvSpPr txBox="1"/>
          <p:nvPr/>
        </p:nvSpPr>
        <p:spPr>
          <a:xfrm>
            <a:off x="603850" y="1541767"/>
            <a:ext cx="3657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65000"/>
                  </a:schemeClr>
                </a:solidFill>
              </a:rPr>
              <a:t>park</a:t>
            </a:r>
          </a:p>
        </p:txBody>
      </p:sp>
    </p:spTree>
    <p:extLst>
      <p:ext uri="{BB962C8B-B14F-4D97-AF65-F5344CB8AC3E}">
        <p14:creationId xmlns:p14="http://schemas.microsoft.com/office/powerpoint/2010/main" val="219142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8AA32-4957-4CDE-8EBC-93ECF9D1D7FC}"/>
              </a:ext>
            </a:extLst>
          </p:cNvPr>
          <p:cNvSpPr/>
          <p:nvPr/>
        </p:nvSpPr>
        <p:spPr>
          <a:xfrm>
            <a:off x="4270081" y="0"/>
            <a:ext cx="793054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DFFF05-43D5-4182-B023-C73285A121A0}"/>
              </a:ext>
            </a:extLst>
          </p:cNvPr>
          <p:cNvSpPr/>
          <p:nvPr/>
        </p:nvSpPr>
        <p:spPr>
          <a:xfrm>
            <a:off x="6590922" y="2166223"/>
            <a:ext cx="3623077" cy="23550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AF9ABB5-3895-4AF7-847F-21ADC1FC536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119" y="2384873"/>
            <a:ext cx="2632488" cy="1937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A58DAB-51F1-4D28-AC94-9511D59D493F}"/>
              </a:ext>
            </a:extLst>
          </p:cNvPr>
          <p:cNvSpPr txBox="1"/>
          <p:nvPr/>
        </p:nvSpPr>
        <p:spPr>
          <a:xfrm>
            <a:off x="603849" y="2553423"/>
            <a:ext cx="275182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sz="2800" b="1" dirty="0">
                <a:latin typeface="+mj-lt"/>
              </a:rPr>
              <a:t>an area of</a:t>
            </a:r>
          </a:p>
          <a:p>
            <a:r>
              <a:rPr lang="en-US" sz="2800" b="1" dirty="0">
                <a:latin typeface="+mj-lt"/>
              </a:rPr>
              <a:t>land used for various recreational activities</a:t>
            </a:r>
          </a:p>
          <a:p>
            <a:br>
              <a:rPr lang="en-US" sz="2800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86BD8-DA40-41D5-9DFF-F74A7187C32A}"/>
              </a:ext>
            </a:extLst>
          </p:cNvPr>
          <p:cNvCxnSpPr/>
          <p:nvPr/>
        </p:nvCxnSpPr>
        <p:spPr>
          <a:xfrm>
            <a:off x="603849" y="5279370"/>
            <a:ext cx="275182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DE6C7C-02A8-454C-A948-BE65A18E49AF}"/>
              </a:ext>
            </a:extLst>
          </p:cNvPr>
          <p:cNvSpPr txBox="1"/>
          <p:nvPr/>
        </p:nvSpPr>
        <p:spPr>
          <a:xfrm>
            <a:off x="603850" y="1541767"/>
            <a:ext cx="3657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65000"/>
                  </a:schemeClr>
                </a:solidFill>
              </a:rPr>
              <a:t>parc</a:t>
            </a:r>
          </a:p>
        </p:txBody>
      </p:sp>
    </p:spTree>
    <p:extLst>
      <p:ext uri="{BB962C8B-B14F-4D97-AF65-F5344CB8AC3E}">
        <p14:creationId xmlns:p14="http://schemas.microsoft.com/office/powerpoint/2010/main" val="3169965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C43411-12BF-492E-8656-6F1C7E8CF3C7}"/>
              </a:ext>
            </a:extLst>
          </p:cNvPr>
          <p:cNvCxnSpPr/>
          <p:nvPr/>
        </p:nvCxnSpPr>
        <p:spPr>
          <a:xfrm>
            <a:off x="4261449" y="0"/>
            <a:ext cx="0" cy="6858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8AA32-4957-4CDE-8EBC-93ECF9D1D7FC}"/>
              </a:ext>
            </a:extLst>
          </p:cNvPr>
          <p:cNvSpPr/>
          <p:nvPr/>
        </p:nvSpPr>
        <p:spPr>
          <a:xfrm>
            <a:off x="4261449" y="0"/>
            <a:ext cx="793054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91A415-35E1-4660-9255-009128BE5964}"/>
              </a:ext>
            </a:extLst>
          </p:cNvPr>
          <p:cNvSpPr txBox="1"/>
          <p:nvPr/>
        </p:nvSpPr>
        <p:spPr>
          <a:xfrm>
            <a:off x="603849" y="1613143"/>
            <a:ext cx="275182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sz="2800" b="1" dirty="0">
                <a:latin typeface="+mj-lt"/>
                <a:cs typeface="Times New Roman" panose="02020603050405020304" pitchFamily="18" charset="0"/>
              </a:rPr>
              <a:t>a structure amounting to a set of objects in which some  pairs of the objects are in some sense connected</a:t>
            </a: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A995E9-3320-4DB9-B19B-B7B41B811859}"/>
              </a:ext>
            </a:extLst>
          </p:cNvPr>
          <p:cNvCxnSpPr/>
          <p:nvPr/>
        </p:nvCxnSpPr>
        <p:spPr>
          <a:xfrm>
            <a:off x="603849" y="5270740"/>
            <a:ext cx="275182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BC27AB4-5885-4ED1-8D22-2E6DB4A53ABC}"/>
              </a:ext>
            </a:extLst>
          </p:cNvPr>
          <p:cNvGrpSpPr/>
          <p:nvPr/>
        </p:nvGrpSpPr>
        <p:grpSpPr>
          <a:xfrm>
            <a:off x="4649631" y="2044460"/>
            <a:ext cx="7133019" cy="2127857"/>
            <a:chOff x="664246" y="1639033"/>
            <a:chExt cx="10892247" cy="324927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869A57D-AD8A-425D-8745-AC5E9A3C79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3650" y="1639033"/>
              <a:ext cx="2171701" cy="80889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7A2FC3-DC8F-4DA7-92F6-8E8CF74AED3B}"/>
                </a:ext>
              </a:extLst>
            </p:cNvPr>
            <p:cNvSpPr/>
            <p:nvPr/>
          </p:nvSpPr>
          <p:spPr>
            <a:xfrm>
              <a:off x="664246" y="2527540"/>
              <a:ext cx="3623077" cy="23550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42982C0-D884-4AEC-9558-A48E5D2FB989}"/>
                </a:ext>
              </a:extLst>
            </p:cNvPr>
            <p:cNvSpPr/>
            <p:nvPr/>
          </p:nvSpPr>
          <p:spPr>
            <a:xfrm>
              <a:off x="7933416" y="2533298"/>
              <a:ext cx="3623077" cy="23550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E37986E-1973-4BEA-B1EC-4AFAE15B77A6}"/>
                </a:ext>
              </a:extLst>
            </p:cNvPr>
            <p:cNvCxnSpPr>
              <a:cxnSpLocks/>
            </p:cNvCxnSpPr>
            <p:nvPr/>
          </p:nvCxnSpPr>
          <p:spPr>
            <a:xfrm>
              <a:off x="7573253" y="1639033"/>
              <a:ext cx="2171701" cy="80889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92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C43411-12BF-492E-8656-6F1C7E8CF3C7}"/>
              </a:ext>
            </a:extLst>
          </p:cNvPr>
          <p:cNvCxnSpPr/>
          <p:nvPr/>
        </p:nvCxnSpPr>
        <p:spPr>
          <a:xfrm>
            <a:off x="4261449" y="0"/>
            <a:ext cx="0" cy="6858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8AA32-4957-4CDE-8EBC-93ECF9D1D7FC}"/>
              </a:ext>
            </a:extLst>
          </p:cNvPr>
          <p:cNvSpPr/>
          <p:nvPr/>
        </p:nvSpPr>
        <p:spPr>
          <a:xfrm>
            <a:off x="0" y="0"/>
            <a:ext cx="1219199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A08BCF-8089-4D94-AE67-213A1AD3BFFA}"/>
              </a:ext>
            </a:extLst>
          </p:cNvPr>
          <p:cNvSpPr/>
          <p:nvPr/>
        </p:nvSpPr>
        <p:spPr>
          <a:xfrm>
            <a:off x="3804253" y="2061714"/>
            <a:ext cx="1834552" cy="27358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39D55-399D-46D6-B8A9-9AF5B35EBDD3}"/>
              </a:ext>
            </a:extLst>
          </p:cNvPr>
          <p:cNvSpPr/>
          <p:nvPr/>
        </p:nvSpPr>
        <p:spPr>
          <a:xfrm>
            <a:off x="6556079" y="2061098"/>
            <a:ext cx="1834552" cy="27358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83136-0DA9-4DD4-BF6D-5C14E60ED6E1}"/>
              </a:ext>
            </a:extLst>
          </p:cNvPr>
          <p:cNvSpPr/>
          <p:nvPr/>
        </p:nvSpPr>
        <p:spPr>
          <a:xfrm>
            <a:off x="9307906" y="2061712"/>
            <a:ext cx="1834552" cy="27358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3C48F7-7521-4379-AC3C-765F49049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251" t="9165" r="21556"/>
          <a:stretch/>
        </p:blipFill>
        <p:spPr>
          <a:xfrm>
            <a:off x="1049542" y="2061712"/>
            <a:ext cx="1837436" cy="2735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ADE4F0-411E-4FCD-82ED-28A9E1DAACB2}"/>
              </a:ext>
            </a:extLst>
          </p:cNvPr>
          <p:cNvSpPr txBox="1"/>
          <p:nvPr/>
        </p:nvSpPr>
        <p:spPr>
          <a:xfrm>
            <a:off x="1049543" y="4980172"/>
            <a:ext cx="173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100" dirty="0"/>
            </a:br>
            <a:r>
              <a:rPr lang="en-US" sz="1100" b="1" dirty="0"/>
              <a:t>Stage 1</a:t>
            </a:r>
            <a:r>
              <a:rPr lang="en-US" sz="1100" dirty="0"/>
              <a:t>: </a:t>
            </a:r>
            <a:r>
              <a:rPr lang="en-US" sz="1100" dirty="0">
                <a:latin typeface="+mj-lt"/>
                <a:cs typeface="Times New Roman" panose="02020603050405020304" pitchFamily="18" charset="0"/>
              </a:rPr>
              <a:t>a structure amounting to a set of objects in which some  pairs of the objects are in some sense connected</a:t>
            </a:r>
          </a:p>
          <a:p>
            <a:br>
              <a:rPr lang="en-US" sz="1100" dirty="0"/>
            </a:b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107360-A268-4048-ACBB-650060F9FE23}"/>
              </a:ext>
            </a:extLst>
          </p:cNvPr>
          <p:cNvSpPr txBox="1"/>
          <p:nvPr/>
        </p:nvSpPr>
        <p:spPr>
          <a:xfrm>
            <a:off x="3804253" y="4980172"/>
            <a:ext cx="173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100" dirty="0"/>
            </a:br>
            <a:r>
              <a:rPr lang="en-US" sz="1100" b="1" dirty="0"/>
              <a:t>Stage 1</a:t>
            </a:r>
            <a:r>
              <a:rPr lang="en-US" sz="1100" dirty="0"/>
              <a:t>: </a:t>
            </a:r>
            <a:r>
              <a:rPr lang="en-US" sz="1100" dirty="0">
                <a:latin typeface="+mj-lt"/>
                <a:cs typeface="Times New Roman" panose="02020603050405020304" pitchFamily="18" charset="0"/>
              </a:rPr>
              <a:t>a structure amounting to a set of objects in which some  pairs of the objects are in some sense connected</a:t>
            </a:r>
          </a:p>
          <a:p>
            <a:br>
              <a:rPr lang="en-US" sz="1100" dirty="0"/>
            </a:b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3AF3DF-FD97-4348-B56B-D73C30EE86FD}"/>
              </a:ext>
            </a:extLst>
          </p:cNvPr>
          <p:cNvSpPr txBox="1"/>
          <p:nvPr/>
        </p:nvSpPr>
        <p:spPr>
          <a:xfrm>
            <a:off x="6556079" y="5003204"/>
            <a:ext cx="173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100" dirty="0"/>
            </a:br>
            <a:r>
              <a:rPr lang="en-US" sz="1100" b="1" dirty="0"/>
              <a:t>Stage 1</a:t>
            </a:r>
            <a:r>
              <a:rPr lang="en-US" sz="1100" dirty="0"/>
              <a:t>: </a:t>
            </a:r>
            <a:r>
              <a:rPr lang="en-US" sz="1100" dirty="0">
                <a:latin typeface="+mj-lt"/>
                <a:cs typeface="Times New Roman" panose="02020603050405020304" pitchFamily="18" charset="0"/>
              </a:rPr>
              <a:t>a structure amounting to a set of objects in which some  pairs of the objects are in some sense connected</a:t>
            </a:r>
          </a:p>
          <a:p>
            <a:br>
              <a:rPr lang="en-US" sz="1100" dirty="0"/>
            </a:br>
            <a:endParaRPr 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CA015E-CD21-4BF6-B558-7CF089BC826F}"/>
              </a:ext>
            </a:extLst>
          </p:cNvPr>
          <p:cNvSpPr txBox="1"/>
          <p:nvPr/>
        </p:nvSpPr>
        <p:spPr>
          <a:xfrm>
            <a:off x="9307905" y="4980172"/>
            <a:ext cx="173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100" dirty="0"/>
            </a:br>
            <a:r>
              <a:rPr lang="en-US" sz="1100" b="1" dirty="0"/>
              <a:t>Stage 1</a:t>
            </a:r>
            <a:r>
              <a:rPr lang="en-US" sz="1100" dirty="0"/>
              <a:t>: </a:t>
            </a:r>
            <a:r>
              <a:rPr lang="en-US" sz="1100" dirty="0">
                <a:latin typeface="+mj-lt"/>
                <a:cs typeface="Times New Roman" panose="02020603050405020304" pitchFamily="18" charset="0"/>
              </a:rPr>
              <a:t>a structure amounting to a set of objects in which some  pairs of the objects are in some sense connected</a:t>
            </a:r>
          </a:p>
          <a:p>
            <a:br>
              <a:rPr lang="en-US" sz="1100" dirty="0"/>
            </a:b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4753F4-346D-4F96-A030-8BFB03D5F209}"/>
              </a:ext>
            </a:extLst>
          </p:cNvPr>
          <p:cNvSpPr txBox="1"/>
          <p:nvPr/>
        </p:nvSpPr>
        <p:spPr>
          <a:xfrm>
            <a:off x="0" y="834892"/>
            <a:ext cx="12191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1100" dirty="0"/>
            </a:br>
            <a:r>
              <a:rPr lang="en-US" sz="1100" b="1" dirty="0"/>
              <a:t>Stage 0</a:t>
            </a:r>
            <a:r>
              <a:rPr lang="en-US" sz="1100" dirty="0"/>
              <a:t>: </a:t>
            </a:r>
            <a:r>
              <a:rPr lang="en-US" sz="1100" dirty="0">
                <a:latin typeface="+mj-lt"/>
                <a:cs typeface="Times New Roman" panose="02020603050405020304" pitchFamily="18" charset="0"/>
              </a:rPr>
              <a:t>a structure amounting to a set of objects in which some  pairs of the objects are in some sense connected</a:t>
            </a:r>
          </a:p>
          <a:p>
            <a:pPr algn="ctr"/>
            <a:br>
              <a:rPr lang="en-US" sz="1100" dirty="0"/>
            </a:br>
            <a:endParaRPr lang="en-US" sz="11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E758EC-A4D4-44BB-B5A4-CF421D513B83}"/>
              </a:ext>
            </a:extLst>
          </p:cNvPr>
          <p:cNvCxnSpPr>
            <a:cxnSpLocks/>
          </p:cNvCxnSpPr>
          <p:nvPr/>
        </p:nvCxnSpPr>
        <p:spPr>
          <a:xfrm>
            <a:off x="3030583" y="3429616"/>
            <a:ext cx="666206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B32C7B-5606-49CD-953A-235161497121}"/>
              </a:ext>
            </a:extLst>
          </p:cNvPr>
          <p:cNvCxnSpPr>
            <a:cxnSpLocks/>
          </p:cNvCxnSpPr>
          <p:nvPr/>
        </p:nvCxnSpPr>
        <p:spPr>
          <a:xfrm>
            <a:off x="5762897" y="3429000"/>
            <a:ext cx="666206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FC8DD3-F156-4AC7-9294-52351F4476D2}"/>
              </a:ext>
            </a:extLst>
          </p:cNvPr>
          <p:cNvCxnSpPr>
            <a:cxnSpLocks/>
          </p:cNvCxnSpPr>
          <p:nvPr/>
        </p:nvCxnSpPr>
        <p:spPr>
          <a:xfrm>
            <a:off x="8538755" y="3431793"/>
            <a:ext cx="666206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96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13280</TotalTime>
  <Words>239</Words>
  <Application>Microsoft Office PowerPoint</Application>
  <PresentationFormat>Widescreen</PresentationFormat>
  <Paragraphs>98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Oduniyi</dc:creator>
  <cp:lastModifiedBy>Erick Oduniyi</cp:lastModifiedBy>
  <cp:revision>36</cp:revision>
  <dcterms:created xsi:type="dcterms:W3CDTF">2019-09-29T02:26:17Z</dcterms:created>
  <dcterms:modified xsi:type="dcterms:W3CDTF">2019-10-20T15:52:49Z</dcterms:modified>
</cp:coreProperties>
</file>