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pn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366" r:id="rId2"/>
    <p:sldId id="387" r:id="rId3"/>
    <p:sldId id="349" r:id="rId4"/>
    <p:sldId id="354" r:id="rId5"/>
    <p:sldId id="373" r:id="rId6"/>
    <p:sldId id="372" r:id="rId7"/>
    <p:sldId id="379" r:id="rId8"/>
    <p:sldId id="368" r:id="rId9"/>
    <p:sldId id="374" r:id="rId10"/>
    <p:sldId id="382" r:id="rId11"/>
    <p:sldId id="377" r:id="rId12"/>
    <p:sldId id="383" r:id="rId13"/>
    <p:sldId id="384" r:id="rId14"/>
    <p:sldId id="378" r:id="rId15"/>
    <p:sldId id="370" r:id="rId16"/>
    <p:sldId id="371" r:id="rId17"/>
    <p:sldId id="375" r:id="rId18"/>
    <p:sldId id="381" r:id="rId19"/>
    <p:sldId id="376" r:id="rId20"/>
    <p:sldId id="385" r:id="rId21"/>
    <p:sldId id="386" r:id="rId22"/>
    <p:sldId id="362" r:id="rId23"/>
    <p:sldId id="363" r:id="rId24"/>
    <p:sldId id="364" r:id="rId25"/>
    <p:sldId id="380" r:id="rId26"/>
    <p:sldId id="365" r:id="rId27"/>
    <p:sldId id="361" r:id="rId28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  <p15:guide id="3" pos="15360" userDrawn="1">
          <p15:clr>
            <a:srgbClr val="A4A3A4"/>
          </p15:clr>
        </p15:guide>
        <p15:guide id="5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A9AF"/>
    <a:srgbClr val="4DC3AE"/>
    <a:srgbClr val="12A2B9"/>
    <a:srgbClr val="EAEAEA"/>
    <a:srgbClr val="18CDEA"/>
    <a:srgbClr val="333333"/>
    <a:srgbClr val="FAFAFA"/>
    <a:srgbClr val="FBFBFB"/>
    <a:srgbClr val="F4F4F4"/>
    <a:srgbClr val="C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46" autoAdjust="0"/>
    <p:restoredTop sz="86378" autoAdjust="0"/>
  </p:normalViewPr>
  <p:slideViewPr>
    <p:cSldViewPr snapToGrid="0">
      <p:cViewPr>
        <p:scale>
          <a:sx n="39" d="100"/>
          <a:sy n="39" d="100"/>
        </p:scale>
        <p:origin x="1544" y="816"/>
      </p:cViewPr>
      <p:guideLst>
        <p:guide orient="horz"/>
        <p:guide/>
        <p:guide pos="15360"/>
        <p:guide pos="7680"/>
      </p:guideLst>
    </p:cSldViewPr>
  </p:slideViewPr>
  <p:outlineViewPr>
    <p:cViewPr>
      <p:scale>
        <a:sx n="33" d="100"/>
        <a:sy n="33" d="100"/>
      </p:scale>
      <p:origin x="0" y="-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51A69-C562-4FC5-92DC-994CDC1376A2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47B73-6B03-4EF3-AD40-683CE00D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01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31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58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96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6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1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32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27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3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59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79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52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63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039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9533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50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6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98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37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8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53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4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1219200" y="1023236"/>
            <a:ext cx="0" cy="1295400"/>
          </a:xfrm>
          <a:prstGeom prst="line">
            <a:avLst/>
          </a:prstGeom>
          <a:ln w="38100">
            <a:solidFill>
              <a:srgbClr val="4DC3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 flipV="1">
            <a:off x="0" y="13563600"/>
            <a:ext cx="24384000" cy="198118"/>
          </a:xfrm>
          <a:prstGeom prst="rect">
            <a:avLst/>
          </a:prstGeom>
          <a:solidFill>
            <a:srgbClr val="4DC3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0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er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23164800" y="1023236"/>
            <a:ext cx="0" cy="1295400"/>
          </a:xfrm>
          <a:prstGeom prst="line">
            <a:avLst/>
          </a:prstGeom>
          <a:ln w="38100">
            <a:solidFill>
              <a:srgbClr val="4DC3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 flipV="1">
            <a:off x="0" y="13563600"/>
            <a:ext cx="24384000" cy="198118"/>
          </a:xfrm>
          <a:prstGeom prst="rect">
            <a:avLst/>
          </a:prstGeom>
          <a:solidFill>
            <a:srgbClr val="4DC3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5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1219200" y="1023236"/>
            <a:ext cx="0" cy="1295400"/>
          </a:xfrm>
          <a:prstGeom prst="line">
            <a:avLst/>
          </a:prstGeom>
          <a:ln w="38100">
            <a:solidFill>
              <a:srgbClr val="4DC3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 flipV="1">
            <a:off x="0" y="8465574"/>
            <a:ext cx="24384000" cy="5296144"/>
          </a:xfrm>
          <a:prstGeom prst="rect">
            <a:avLst/>
          </a:prstGeom>
          <a:solidFill>
            <a:srgbClr val="4DC3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4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 flipV="1">
            <a:off x="0" y="13563600"/>
            <a:ext cx="24384000" cy="198118"/>
          </a:xfrm>
          <a:prstGeom prst="rect">
            <a:avLst/>
          </a:prstGeom>
          <a:solidFill>
            <a:srgbClr val="4DC3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4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er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 flipV="1">
            <a:off x="0" y="0"/>
            <a:ext cx="24384000" cy="198118"/>
          </a:xfrm>
          <a:prstGeom prst="rect">
            <a:avLst/>
          </a:prstGeom>
          <a:solidFill>
            <a:srgbClr val="4DC3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6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219200" y="1023236"/>
            <a:ext cx="0" cy="1295400"/>
          </a:xfrm>
          <a:prstGeom prst="line">
            <a:avLst/>
          </a:prstGeom>
          <a:ln w="38100">
            <a:solidFill>
              <a:srgbClr val="4DC3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 flipV="1">
            <a:off x="0" y="13563600"/>
            <a:ext cx="24384000" cy="198118"/>
          </a:xfrm>
          <a:prstGeom prst="rect">
            <a:avLst/>
          </a:prstGeom>
          <a:solidFill>
            <a:srgbClr val="4DC3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7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219200" y="1023236"/>
            <a:ext cx="0" cy="1295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 flipV="1">
            <a:off x="0" y="13563600"/>
            <a:ext cx="24384000" cy="198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6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>
  <p:cSld name="1_Default Sli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1219200" y="1023239"/>
            <a:ext cx="0" cy="1295400"/>
          </a:xfrm>
          <a:prstGeom prst="straightConnector1">
            <a:avLst/>
          </a:prstGeom>
          <a:noFill/>
          <a:ln w="38100" cap="flat" cmpd="sng">
            <a:solidFill>
              <a:srgbClr val="DCDCD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" name="Shape 53"/>
          <p:cNvSpPr/>
          <p:nvPr/>
        </p:nvSpPr>
        <p:spPr>
          <a:xfrm rot="10800000" flipH="1">
            <a:off x="0" y="13563600"/>
            <a:ext cx="24384000" cy="198117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txBody>
          <a:bodyPr spcFirstLastPara="1" wrap="square" lIns="91400" tIns="45733" rIns="91400" bIns="457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3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559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E2978BF7-C023-A048-80B8-761A922F257C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B9F32CB0-7B30-054D-B9FF-75B195A8A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3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5" r:id="rId3"/>
    <p:sldLayoutId id="2147483662" r:id="rId4"/>
    <p:sldLayoutId id="2147483667" r:id="rId5"/>
    <p:sldLayoutId id="2147483663" r:id="rId6"/>
    <p:sldLayoutId id="2147483664" r:id="rId7"/>
    <p:sldLayoutId id="2147483669" r:id="rId8"/>
    <p:sldLayoutId id="2147483670" r:id="rId9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jpeg"/><Relationship Id="rId5" Type="http://schemas.microsoft.com/office/2007/relationships/hdphoto" Target="../media/hdphoto4.wdp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microsoft.com/office/2007/relationships/hdphoto" Target="../media/hdphoto5.wdp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microsoft.com/office/2007/relationships/hdphoto" Target="../media/hdphoto2.wdp"/><Relationship Id="rId5" Type="http://schemas.openxmlformats.org/officeDocument/2006/relationships/image" Target="../media/image4.jpeg"/><Relationship Id="rId6" Type="http://schemas.microsoft.com/office/2007/relationships/hdphoto" Target="../media/hdphoto3.wdp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microsoft.com/office/2007/relationships/hdphoto" Target="../media/hdphoto4.wdp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4384000" cy="13738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4683132"/>
            <a:ext cx="243840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spc="600" dirty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sz="15000" spc="600" dirty="0" smtClean="0">
                <a:latin typeface="Times New Roman" charset="0"/>
                <a:ea typeface="Times New Roman" charset="0"/>
                <a:cs typeface="Times New Roman" charset="0"/>
              </a:rPr>
              <a:t>egion.</a:t>
            </a:r>
            <a:endParaRPr lang="en-US" sz="15000" spc="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7200" spc="6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sz="7200" spc="6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egional </a:t>
            </a:r>
            <a:r>
              <a:rPr lang="en-US" sz="7200" spc="6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g</a:t>
            </a:r>
            <a:r>
              <a:rPr lang="en-US" sz="7200" spc="6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uide </a:t>
            </a:r>
            <a:r>
              <a:rPr lang="en-US" sz="7200" spc="6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of </a:t>
            </a:r>
            <a:r>
              <a:rPr lang="en-US" sz="7200" spc="6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cultural </a:t>
            </a:r>
            <a:r>
              <a:rPr lang="en-US" sz="7200" spc="6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sz="7200" spc="6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omputations</a:t>
            </a:r>
            <a:r>
              <a:rPr lang="en-US" sz="9600" spc="6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9600" spc="600" dirty="0" smtClean="0">
              <a:solidFill>
                <a:srgbClr val="FFC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3533120"/>
            <a:ext cx="24384000" cy="205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1188045" y="8591775"/>
            <a:ext cx="2514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spc="600" dirty="0" smtClean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sz="1800" spc="600" dirty="0">
                <a:latin typeface="Times New Roman" charset="0"/>
                <a:ea typeface="Times New Roman" charset="0"/>
                <a:cs typeface="Times New Roman" charset="0"/>
              </a:rPr>
              <a:t>region is a </a:t>
            </a:r>
            <a:r>
              <a:rPr lang="en-US" sz="1800" spc="600" dirty="0" smtClean="0">
                <a:latin typeface="Times New Roman" charset="0"/>
                <a:ea typeface="Times New Roman" charset="0"/>
                <a:cs typeface="Times New Roman" charset="0"/>
              </a:rPr>
              <a:t>journal </a:t>
            </a:r>
            <a:r>
              <a:rPr lang="en-US" sz="1800" spc="600" dirty="0">
                <a:latin typeface="Times New Roman" charset="0"/>
                <a:ea typeface="Times New Roman" charset="0"/>
                <a:cs typeface="Times New Roman" charset="0"/>
              </a:rPr>
              <a:t>dedicated to the artistic expressions of </a:t>
            </a:r>
            <a:r>
              <a:rPr lang="en-US" sz="1800" spc="600" dirty="0" smtClean="0">
                <a:latin typeface="Times New Roman" charset="0"/>
                <a:ea typeface="Times New Roman" charset="0"/>
                <a:cs typeface="Times New Roman" charset="0"/>
              </a:rPr>
              <a:t>migrant </a:t>
            </a:r>
            <a:r>
              <a:rPr lang="en-US" sz="1800" spc="600" dirty="0">
                <a:latin typeface="Times New Roman" charset="0"/>
                <a:ea typeface="Times New Roman" charset="0"/>
                <a:cs typeface="Times New Roman" charset="0"/>
              </a:rPr>
              <a:t>communities and their first generation </a:t>
            </a:r>
            <a:r>
              <a:rPr lang="en-US" sz="1800" spc="600" dirty="0" smtClean="0">
                <a:latin typeface="Times New Roman" charset="0"/>
                <a:ea typeface="Times New Roman" charset="0"/>
                <a:cs typeface="Times New Roman" charset="0"/>
              </a:rPr>
              <a:t>descendants </a:t>
            </a:r>
            <a:r>
              <a:rPr lang="en-US" sz="1800" spc="600" dirty="0">
                <a:latin typeface="Times New Roman" charset="0"/>
                <a:ea typeface="Times New Roman" charset="0"/>
                <a:cs typeface="Times New Roman" charset="0"/>
              </a:rPr>
              <a:t>in the </a:t>
            </a:r>
            <a:r>
              <a:rPr lang="en-US" sz="1800" spc="600" dirty="0" err="1">
                <a:latin typeface="Times New Roman" charset="0"/>
                <a:ea typeface="Times New Roman" charset="0"/>
                <a:cs typeface="Times New Roman" charset="0"/>
              </a:rPr>
              <a:t>midwest</a:t>
            </a:r>
            <a:r>
              <a:rPr lang="en-US" sz="1800" spc="6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1800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914398" y="9418802"/>
            <a:ext cx="22664058" cy="0"/>
          </a:xfrm>
          <a:prstGeom prst="line">
            <a:avLst/>
          </a:prstGeom>
          <a:ln w="762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5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9335"/>
            <a:ext cx="24384000" cy="13738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92001" y="4040716"/>
            <a:ext cx="116162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0" b="1" dirty="0" smtClean="0">
                <a:latin typeface="Times New Roman" charset="0"/>
                <a:ea typeface="Times New Roman" charset="0"/>
                <a:cs typeface="Times New Roman" charset="0"/>
              </a:rPr>
              <a:t>region</a:t>
            </a:r>
            <a:endParaRPr lang="en-US" sz="20000" b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3533120"/>
            <a:ext cx="24384000" cy="205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3" b="7005"/>
          <a:stretch/>
        </p:blipFill>
        <p:spPr>
          <a:xfrm>
            <a:off x="0" y="1"/>
            <a:ext cx="12192000" cy="137388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799734" y="7321908"/>
            <a:ext cx="9076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b="1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egional guide of cultural computations.</a:t>
            </a:r>
            <a:endParaRPr lang="en-US" b="1" spc="600" dirty="0">
              <a:solidFill>
                <a:srgbClr val="FFC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57632" y="8041905"/>
            <a:ext cx="110892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33A9AF"/>
                </a:solidFill>
                <a:latin typeface="Times New Roman" charset="0"/>
                <a:ea typeface="Times New Roman" charset="0"/>
                <a:cs typeface="Times New Roman" charset="0"/>
              </a:rPr>
              <a:t>region is a journal dedicated to the artistic expressions of migrant  communities and their first generation descendants in the </a:t>
            </a:r>
            <a:r>
              <a:rPr lang="en-US" sz="2800" b="1" dirty="0" err="1" smtClean="0">
                <a:solidFill>
                  <a:srgbClr val="33A9AF"/>
                </a:solidFill>
                <a:latin typeface="Times New Roman" charset="0"/>
                <a:ea typeface="Times New Roman" charset="0"/>
                <a:cs typeface="Times New Roman" charset="0"/>
              </a:rPr>
              <a:t>midwest</a:t>
            </a:r>
            <a:r>
              <a:rPr lang="en-US" sz="2800" b="1" dirty="0" smtClean="0">
                <a:solidFill>
                  <a:srgbClr val="33A9AF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2800" b="1" dirty="0" smtClean="0">
              <a:solidFill>
                <a:srgbClr val="33A9AF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10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9335"/>
            <a:ext cx="24384000" cy="13738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92001" y="4040716"/>
            <a:ext cx="116162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0" dirty="0" smtClean="0">
                <a:latin typeface="Times New Roman" charset="0"/>
                <a:ea typeface="Times New Roman" charset="0"/>
                <a:cs typeface="Times New Roman" charset="0"/>
              </a:rPr>
              <a:t>region</a:t>
            </a:r>
            <a:endParaRPr lang="en-US" sz="20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3533120"/>
            <a:ext cx="24384000" cy="205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3" b="7005"/>
          <a:stretch/>
        </p:blipFill>
        <p:spPr>
          <a:xfrm>
            <a:off x="0" y="1"/>
            <a:ext cx="12192000" cy="137388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799734" y="7321908"/>
            <a:ext cx="9076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b="1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egional guide of cultural computations.</a:t>
            </a:r>
            <a:endParaRPr lang="en-US" b="1" spc="600" dirty="0">
              <a:solidFill>
                <a:srgbClr val="FFC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57632" y="8041905"/>
            <a:ext cx="110892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33A9AF"/>
                </a:solidFill>
                <a:latin typeface="Times New Roman" charset="0"/>
                <a:ea typeface="Times New Roman" charset="0"/>
                <a:cs typeface="Times New Roman" charset="0"/>
              </a:rPr>
              <a:t>region is a journal dedicated to the artistic expressions of migrant  communities and their first generation descendants in the </a:t>
            </a:r>
            <a:r>
              <a:rPr lang="en-US" sz="2800" b="1" dirty="0" err="1" smtClean="0">
                <a:solidFill>
                  <a:srgbClr val="33A9AF"/>
                </a:solidFill>
                <a:latin typeface="Times New Roman" charset="0"/>
                <a:ea typeface="Times New Roman" charset="0"/>
                <a:cs typeface="Times New Roman" charset="0"/>
              </a:rPr>
              <a:t>midwest</a:t>
            </a:r>
            <a:r>
              <a:rPr lang="en-US" sz="2800" b="1" dirty="0" smtClean="0">
                <a:solidFill>
                  <a:srgbClr val="33A9AF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2800" b="1" dirty="0" smtClean="0">
              <a:solidFill>
                <a:srgbClr val="33A9AF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23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9335"/>
            <a:ext cx="24384000" cy="13738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92001" y="4040716"/>
            <a:ext cx="116162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0" dirty="0" smtClean="0">
                <a:latin typeface="Times New Roman" charset="0"/>
                <a:ea typeface="Times New Roman" charset="0"/>
                <a:cs typeface="Times New Roman" charset="0"/>
              </a:rPr>
              <a:t>region</a:t>
            </a:r>
            <a:endParaRPr lang="en-US" sz="20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3533120"/>
            <a:ext cx="24384000" cy="205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3" b="7005"/>
          <a:stretch/>
        </p:blipFill>
        <p:spPr>
          <a:xfrm>
            <a:off x="0" y="1"/>
            <a:ext cx="12192000" cy="137388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799734" y="7321908"/>
            <a:ext cx="9076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egional guide of cultural computations.</a:t>
            </a:r>
            <a:endParaRPr lang="en-US" spc="600" dirty="0">
              <a:solidFill>
                <a:srgbClr val="FFC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57632" y="8041905"/>
            <a:ext cx="110892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33A9AF"/>
                </a:solidFill>
                <a:latin typeface="Times New Roman" charset="0"/>
                <a:ea typeface="Times New Roman" charset="0"/>
                <a:cs typeface="Times New Roman" charset="0"/>
              </a:rPr>
              <a:t>region is a journal dedicated to the artistic expressions of migrant  communities and their first generation descendants in the </a:t>
            </a:r>
            <a:r>
              <a:rPr lang="en-US" sz="2800" b="1" dirty="0" err="1" smtClean="0">
                <a:solidFill>
                  <a:srgbClr val="33A9AF"/>
                </a:solidFill>
                <a:latin typeface="Times New Roman" charset="0"/>
                <a:ea typeface="Times New Roman" charset="0"/>
                <a:cs typeface="Times New Roman" charset="0"/>
              </a:rPr>
              <a:t>midwest</a:t>
            </a:r>
            <a:r>
              <a:rPr lang="en-US" sz="2800" b="1" dirty="0" smtClean="0">
                <a:solidFill>
                  <a:srgbClr val="33A9AF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2800" b="1" dirty="0" smtClean="0">
              <a:solidFill>
                <a:srgbClr val="33A9AF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0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9335"/>
            <a:ext cx="24384000" cy="13738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92001" y="4040716"/>
            <a:ext cx="116162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0" dirty="0" smtClean="0">
                <a:latin typeface="Times New Roman" charset="0"/>
                <a:ea typeface="Times New Roman" charset="0"/>
                <a:cs typeface="Times New Roman" charset="0"/>
              </a:rPr>
              <a:t>region</a:t>
            </a:r>
            <a:endParaRPr lang="en-US" sz="20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3533120"/>
            <a:ext cx="24384000" cy="205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3" b="7005"/>
          <a:stretch/>
        </p:blipFill>
        <p:spPr>
          <a:xfrm>
            <a:off x="0" y="1"/>
            <a:ext cx="12192000" cy="137388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799734" y="7321908"/>
            <a:ext cx="9076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egional guide of cultural computations.</a:t>
            </a:r>
            <a:endParaRPr lang="en-US" spc="600" dirty="0">
              <a:solidFill>
                <a:srgbClr val="FFC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57632" y="8041905"/>
            <a:ext cx="110892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33A9AF"/>
                </a:solidFill>
                <a:latin typeface="Times New Roman" charset="0"/>
                <a:ea typeface="Times New Roman" charset="0"/>
                <a:cs typeface="Times New Roman" charset="0"/>
              </a:rPr>
              <a:t>region is a journal dedicated to the artistic expressions of migrant  communities and their first generation descendants in the </a:t>
            </a:r>
            <a:r>
              <a:rPr lang="en-US" sz="2800" dirty="0" err="1" smtClean="0">
                <a:solidFill>
                  <a:srgbClr val="33A9AF"/>
                </a:solidFill>
                <a:latin typeface="Times New Roman" charset="0"/>
                <a:ea typeface="Times New Roman" charset="0"/>
                <a:cs typeface="Times New Roman" charset="0"/>
              </a:rPr>
              <a:t>midwest</a:t>
            </a:r>
            <a:r>
              <a:rPr lang="en-US" sz="2800" dirty="0" smtClean="0">
                <a:solidFill>
                  <a:srgbClr val="33A9AF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2800" dirty="0" smtClean="0">
              <a:solidFill>
                <a:srgbClr val="33A9AF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57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9335"/>
            <a:ext cx="24384000" cy="13738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92001" y="4040716"/>
            <a:ext cx="116162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0" dirty="0" smtClean="0">
                <a:latin typeface="Times New Roman" charset="0"/>
                <a:ea typeface="Times New Roman" charset="0"/>
                <a:cs typeface="Times New Roman" charset="0"/>
              </a:rPr>
              <a:t>region</a:t>
            </a:r>
            <a:endParaRPr lang="en-US" sz="20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3533120"/>
            <a:ext cx="24384000" cy="205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3" b="7005"/>
          <a:stretch/>
        </p:blipFill>
        <p:spPr>
          <a:xfrm>
            <a:off x="0" y="1"/>
            <a:ext cx="12192000" cy="137388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92000" y="7321908"/>
            <a:ext cx="11683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pc="6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spc="6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egional guide of cultural computations.</a:t>
            </a:r>
            <a:endParaRPr lang="en-US" spc="600" dirty="0">
              <a:solidFill>
                <a:srgbClr val="FFC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57632" y="8041905"/>
            <a:ext cx="110892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33A9AF"/>
                </a:solidFill>
                <a:latin typeface="Times New Roman" charset="0"/>
                <a:ea typeface="Times New Roman" charset="0"/>
                <a:cs typeface="Times New Roman" charset="0"/>
              </a:rPr>
              <a:t>region is a journal dedicated to the artistic expressions of migrant  communities and their first generation descendants in the </a:t>
            </a:r>
            <a:r>
              <a:rPr lang="en-US" sz="2800" b="1" dirty="0" err="1" smtClean="0">
                <a:solidFill>
                  <a:srgbClr val="33A9AF"/>
                </a:solidFill>
                <a:latin typeface="Times New Roman" charset="0"/>
                <a:ea typeface="Times New Roman" charset="0"/>
                <a:cs typeface="Times New Roman" charset="0"/>
              </a:rPr>
              <a:t>midwest</a:t>
            </a:r>
            <a:r>
              <a:rPr lang="en-US" sz="2800" b="1" dirty="0" smtClean="0">
                <a:solidFill>
                  <a:srgbClr val="33A9AF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2800" b="1" dirty="0" smtClean="0">
              <a:solidFill>
                <a:srgbClr val="33A9AF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12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9335"/>
            <a:ext cx="24384000" cy="13738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92001" y="4040716"/>
            <a:ext cx="116162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0" dirty="0" smtClean="0">
                <a:latin typeface="Times New Roman" charset="0"/>
                <a:ea typeface="Times New Roman" charset="0"/>
                <a:cs typeface="Times New Roman" charset="0"/>
              </a:rPr>
              <a:t>region</a:t>
            </a:r>
            <a:endParaRPr lang="en-US" sz="20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3533120"/>
            <a:ext cx="24384000" cy="205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3" b="7005"/>
          <a:stretch/>
        </p:blipFill>
        <p:spPr>
          <a:xfrm>
            <a:off x="0" y="1"/>
            <a:ext cx="12192000" cy="137388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92000" y="7321908"/>
            <a:ext cx="11683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pc="6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spc="6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egional guide of cultural computations.</a:t>
            </a:r>
            <a:endParaRPr lang="en-US" spc="600" dirty="0">
              <a:solidFill>
                <a:srgbClr val="FFC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919197" y="8041905"/>
            <a:ext cx="10227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33A9AF"/>
                </a:solidFill>
                <a:latin typeface="Times New Roman" charset="0"/>
                <a:ea typeface="Times New Roman" charset="0"/>
                <a:cs typeface="Times New Roman" charset="0"/>
              </a:rPr>
              <a:t>region is a journal dedicated to the artistic expressions of migrant  communities and their first generation descendants in the </a:t>
            </a:r>
            <a:r>
              <a:rPr lang="en-US" sz="2800" dirty="0" err="1" smtClean="0">
                <a:solidFill>
                  <a:srgbClr val="33A9AF"/>
                </a:solidFill>
                <a:latin typeface="Times New Roman" charset="0"/>
                <a:ea typeface="Times New Roman" charset="0"/>
                <a:cs typeface="Times New Roman" charset="0"/>
              </a:rPr>
              <a:t>midwest</a:t>
            </a:r>
            <a:r>
              <a:rPr lang="en-US" sz="2800" dirty="0" smtClean="0">
                <a:solidFill>
                  <a:srgbClr val="33A9AF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2800" dirty="0" smtClean="0">
              <a:solidFill>
                <a:srgbClr val="33A9AF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4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9335"/>
            <a:ext cx="24384000" cy="13738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92001" y="4040716"/>
            <a:ext cx="116162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0" b="1" dirty="0" smtClean="0">
                <a:latin typeface="Times New Roman" charset="0"/>
                <a:ea typeface="Times New Roman" charset="0"/>
                <a:cs typeface="Times New Roman" charset="0"/>
              </a:rPr>
              <a:t>region</a:t>
            </a:r>
            <a:endParaRPr lang="en-US" sz="20000" b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3533120"/>
            <a:ext cx="24384000" cy="205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3" b="7005"/>
          <a:stretch/>
        </p:blipFill>
        <p:spPr>
          <a:xfrm>
            <a:off x="0" y="1"/>
            <a:ext cx="12192000" cy="137388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670972" y="7321908"/>
            <a:ext cx="11205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pc="6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spc="6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egional guide of cultural computations.</a:t>
            </a:r>
            <a:endParaRPr lang="en-US" spc="600" dirty="0">
              <a:solidFill>
                <a:srgbClr val="FFC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19197" y="8041905"/>
            <a:ext cx="10227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33A9AF"/>
                </a:solidFill>
                <a:latin typeface="Times New Roman" charset="0"/>
                <a:ea typeface="Times New Roman" charset="0"/>
                <a:cs typeface="Times New Roman" charset="0"/>
              </a:rPr>
              <a:t>region is a journal dedicated to the artistic expressions of migrant  communities and their first generation descendants in the </a:t>
            </a:r>
            <a:r>
              <a:rPr lang="en-US" sz="2800" dirty="0" err="1" smtClean="0">
                <a:solidFill>
                  <a:srgbClr val="33A9AF"/>
                </a:solidFill>
                <a:latin typeface="Times New Roman" charset="0"/>
                <a:ea typeface="Times New Roman" charset="0"/>
                <a:cs typeface="Times New Roman" charset="0"/>
              </a:rPr>
              <a:t>midwest</a:t>
            </a:r>
            <a:r>
              <a:rPr lang="en-US" sz="2800" dirty="0" smtClean="0">
                <a:solidFill>
                  <a:srgbClr val="33A9AF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2800" dirty="0" smtClean="0">
              <a:solidFill>
                <a:srgbClr val="33A9AF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00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9335"/>
            <a:ext cx="24384000" cy="13738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13533120"/>
            <a:ext cx="24384000" cy="205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3" b="7005"/>
          <a:stretch/>
        </p:blipFill>
        <p:spPr>
          <a:xfrm>
            <a:off x="0" y="1"/>
            <a:ext cx="12192000" cy="137388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73000" y="7321908"/>
            <a:ext cx="1130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spc="6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b="1" spc="6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egional guide of cultural computations.</a:t>
            </a:r>
            <a:endParaRPr lang="en-US" b="1" spc="600" dirty="0">
              <a:solidFill>
                <a:srgbClr val="FFC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919197" y="8041905"/>
            <a:ext cx="10227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33A9AF"/>
                </a:solidFill>
                <a:latin typeface="Times New Roman" charset="0"/>
                <a:ea typeface="Times New Roman" charset="0"/>
                <a:cs typeface="Times New Roman" charset="0"/>
              </a:rPr>
              <a:t>region is a journal dedicated to the artistic expressions of migrant  communities and their first generation descendants in the </a:t>
            </a:r>
            <a:r>
              <a:rPr lang="en-US" sz="2800" dirty="0" err="1" smtClean="0">
                <a:solidFill>
                  <a:srgbClr val="33A9AF"/>
                </a:solidFill>
                <a:latin typeface="Times New Roman" charset="0"/>
                <a:ea typeface="Times New Roman" charset="0"/>
                <a:cs typeface="Times New Roman" charset="0"/>
              </a:rPr>
              <a:t>midwest</a:t>
            </a:r>
            <a:r>
              <a:rPr lang="en-US" sz="2800" dirty="0" smtClean="0">
                <a:solidFill>
                  <a:srgbClr val="33A9AF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2800" dirty="0" smtClean="0">
              <a:solidFill>
                <a:srgbClr val="33A9AF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321" t="31047" r="17452" b="62032"/>
          <a:stretch/>
        </p:blipFill>
        <p:spPr>
          <a:xfrm>
            <a:off x="14020792" y="4602579"/>
            <a:ext cx="9729216" cy="2596035"/>
          </a:xfrm>
          <a:prstGeom prst="rect">
            <a:avLst/>
          </a:prstGeom>
          <a:ln w="76200">
            <a:noFill/>
            <a:prstDash val="dash"/>
          </a:ln>
        </p:spPr>
      </p:pic>
    </p:spTree>
    <p:extLst>
      <p:ext uri="{BB962C8B-B14F-4D97-AF65-F5344CB8AC3E}">
        <p14:creationId xmlns:p14="http://schemas.microsoft.com/office/powerpoint/2010/main" val="178448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9335"/>
            <a:ext cx="24384000" cy="13738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92001" y="4040716"/>
            <a:ext cx="116162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0" b="1" dirty="0" smtClean="0">
                <a:latin typeface="Times New Roman" charset="0"/>
                <a:ea typeface="Times New Roman" charset="0"/>
                <a:cs typeface="Times New Roman" charset="0"/>
              </a:rPr>
              <a:t>region</a:t>
            </a:r>
            <a:endParaRPr lang="en-US" sz="20000" b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3533120"/>
            <a:ext cx="24384000" cy="205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3" b="7005"/>
          <a:stretch/>
        </p:blipFill>
        <p:spPr>
          <a:xfrm>
            <a:off x="0" y="1"/>
            <a:ext cx="12192000" cy="137388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07686" y="7321908"/>
            <a:ext cx="1136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spc="6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b="1" spc="6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egional guide of cultural computations.</a:t>
            </a:r>
            <a:endParaRPr lang="en-US" b="1" spc="600" dirty="0">
              <a:solidFill>
                <a:srgbClr val="FFC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57632" y="8041905"/>
            <a:ext cx="110892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33A9AF"/>
                </a:solidFill>
                <a:latin typeface="Times New Roman" charset="0"/>
                <a:ea typeface="Times New Roman" charset="0"/>
                <a:cs typeface="Times New Roman" charset="0"/>
              </a:rPr>
              <a:t>region is a journal dedicated to the artistic expressions of migrant  communities and their first generation descendants in the </a:t>
            </a:r>
            <a:r>
              <a:rPr lang="en-US" sz="2800" b="1" dirty="0" err="1" smtClean="0">
                <a:solidFill>
                  <a:srgbClr val="33A9AF"/>
                </a:solidFill>
                <a:latin typeface="Times New Roman" charset="0"/>
                <a:ea typeface="Times New Roman" charset="0"/>
                <a:cs typeface="Times New Roman" charset="0"/>
              </a:rPr>
              <a:t>midwest</a:t>
            </a:r>
            <a:r>
              <a:rPr lang="en-US" sz="2800" b="1" dirty="0" smtClean="0">
                <a:solidFill>
                  <a:srgbClr val="33A9AF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2800" b="1" dirty="0" smtClean="0">
              <a:solidFill>
                <a:srgbClr val="33A9AF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2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9335"/>
            <a:ext cx="24384000" cy="13738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92001" y="4040716"/>
            <a:ext cx="116162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0" b="1" dirty="0" smtClean="0">
                <a:latin typeface="Times New Roman" charset="0"/>
                <a:ea typeface="Times New Roman" charset="0"/>
                <a:cs typeface="Times New Roman" charset="0"/>
              </a:rPr>
              <a:t>region</a:t>
            </a:r>
            <a:endParaRPr lang="en-US" sz="20000" b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3533120"/>
            <a:ext cx="24384000" cy="205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3" b="7005"/>
          <a:stretch/>
        </p:blipFill>
        <p:spPr>
          <a:xfrm>
            <a:off x="0" y="1"/>
            <a:ext cx="12192000" cy="137388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07686" y="7321908"/>
            <a:ext cx="1136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spc="6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b="1" spc="6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egional guide of cultural computations.</a:t>
            </a:r>
            <a:endParaRPr lang="en-US" b="1" spc="600" dirty="0">
              <a:solidFill>
                <a:srgbClr val="FFC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47603" y="8223140"/>
            <a:ext cx="11954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33A9AF"/>
                </a:solidFill>
                <a:latin typeface="Times New Roman" charset="0"/>
                <a:ea typeface="Times New Roman" charset="0"/>
                <a:cs typeface="Times New Roman" charset="0"/>
              </a:rPr>
              <a:t>region is a journal dedicated to the artistic expressions of migrant  communities and their first generation descendants in the </a:t>
            </a:r>
            <a:r>
              <a:rPr lang="en-US" sz="2800" b="1" dirty="0" err="1" smtClean="0">
                <a:solidFill>
                  <a:srgbClr val="33A9AF"/>
                </a:solidFill>
                <a:latin typeface="Times New Roman" charset="0"/>
                <a:ea typeface="Times New Roman" charset="0"/>
                <a:cs typeface="Times New Roman" charset="0"/>
              </a:rPr>
              <a:t>midwest</a:t>
            </a:r>
            <a:r>
              <a:rPr lang="en-US" sz="2800" b="1" dirty="0" smtClean="0">
                <a:solidFill>
                  <a:srgbClr val="33A9AF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2800" b="1" dirty="0" smtClean="0">
              <a:solidFill>
                <a:srgbClr val="33A9AF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997543" y="8164181"/>
            <a:ext cx="0" cy="1143104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58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4384000" cy="13738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4683132"/>
            <a:ext cx="243840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spc="600" dirty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sz="15000" spc="600" dirty="0" smtClean="0">
                <a:latin typeface="Times New Roman" charset="0"/>
                <a:ea typeface="Times New Roman" charset="0"/>
                <a:cs typeface="Times New Roman" charset="0"/>
              </a:rPr>
              <a:t>egion.</a:t>
            </a:r>
            <a:endParaRPr lang="en-US" sz="15000" spc="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7200" spc="6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sz="7200" spc="6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egional </a:t>
            </a:r>
            <a:r>
              <a:rPr lang="en-US" sz="7200" spc="6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g</a:t>
            </a:r>
            <a:r>
              <a:rPr lang="en-US" sz="7200" spc="6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uide </a:t>
            </a:r>
            <a:r>
              <a:rPr lang="en-US" sz="7200" spc="6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of </a:t>
            </a:r>
            <a:r>
              <a:rPr lang="en-US" sz="7200" spc="6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cultural </a:t>
            </a:r>
            <a:r>
              <a:rPr lang="en-US" sz="7200" spc="6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sz="7200" spc="6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omputations</a:t>
            </a:r>
            <a:r>
              <a:rPr lang="en-US" sz="9600" spc="6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9600" spc="600" dirty="0" smtClean="0">
              <a:solidFill>
                <a:srgbClr val="FFC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3533120"/>
            <a:ext cx="24384000" cy="205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1188045" y="8591775"/>
            <a:ext cx="2514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spc="600" dirty="0" smtClean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sz="1800" i="1" spc="600" dirty="0">
                <a:latin typeface="Times New Roman" charset="0"/>
                <a:ea typeface="Times New Roman" charset="0"/>
                <a:cs typeface="Times New Roman" charset="0"/>
              </a:rPr>
              <a:t>region is a </a:t>
            </a:r>
            <a:r>
              <a:rPr lang="en-US" sz="1800" i="1" spc="600" dirty="0" smtClean="0">
                <a:latin typeface="Times New Roman" charset="0"/>
                <a:ea typeface="Times New Roman" charset="0"/>
                <a:cs typeface="Times New Roman" charset="0"/>
              </a:rPr>
              <a:t>journal </a:t>
            </a:r>
            <a:r>
              <a:rPr lang="en-US" sz="1800" i="1" spc="600" dirty="0">
                <a:latin typeface="Times New Roman" charset="0"/>
                <a:ea typeface="Times New Roman" charset="0"/>
                <a:cs typeface="Times New Roman" charset="0"/>
              </a:rPr>
              <a:t>dedicated to the artistic expressions of </a:t>
            </a:r>
            <a:r>
              <a:rPr lang="en-US" sz="1800" i="1" spc="600" dirty="0" smtClean="0">
                <a:latin typeface="Times New Roman" charset="0"/>
                <a:ea typeface="Times New Roman" charset="0"/>
                <a:cs typeface="Times New Roman" charset="0"/>
              </a:rPr>
              <a:t>migrant </a:t>
            </a:r>
            <a:r>
              <a:rPr lang="en-US" sz="1800" i="1" spc="600" dirty="0">
                <a:latin typeface="Times New Roman" charset="0"/>
                <a:ea typeface="Times New Roman" charset="0"/>
                <a:cs typeface="Times New Roman" charset="0"/>
              </a:rPr>
              <a:t>communities and their first generation </a:t>
            </a:r>
            <a:r>
              <a:rPr lang="en-US" sz="1800" i="1" spc="600" dirty="0" smtClean="0">
                <a:latin typeface="Times New Roman" charset="0"/>
                <a:ea typeface="Times New Roman" charset="0"/>
                <a:cs typeface="Times New Roman" charset="0"/>
              </a:rPr>
              <a:t>descendants </a:t>
            </a:r>
            <a:r>
              <a:rPr lang="en-US" sz="1800" i="1" spc="600" dirty="0">
                <a:latin typeface="Times New Roman" charset="0"/>
                <a:ea typeface="Times New Roman" charset="0"/>
                <a:cs typeface="Times New Roman" charset="0"/>
              </a:rPr>
              <a:t>in the </a:t>
            </a:r>
            <a:r>
              <a:rPr lang="en-US" sz="1800" i="1" spc="600" dirty="0" err="1">
                <a:latin typeface="Times New Roman" charset="0"/>
                <a:ea typeface="Times New Roman" charset="0"/>
                <a:cs typeface="Times New Roman" charset="0"/>
              </a:rPr>
              <a:t>midwest</a:t>
            </a:r>
            <a:r>
              <a:rPr lang="en-US" sz="1800" i="1" spc="6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1800" i="1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914398" y="9418802"/>
            <a:ext cx="22664058" cy="0"/>
          </a:xfrm>
          <a:prstGeom prst="line">
            <a:avLst/>
          </a:prstGeom>
          <a:ln w="762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9335"/>
            <a:ext cx="24384000" cy="13738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92001" y="4040716"/>
            <a:ext cx="116162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0" b="1" dirty="0" smtClean="0">
                <a:latin typeface="Times New Roman" charset="0"/>
                <a:ea typeface="Times New Roman" charset="0"/>
                <a:cs typeface="Times New Roman" charset="0"/>
              </a:rPr>
              <a:t>region</a:t>
            </a:r>
            <a:endParaRPr lang="en-US" sz="20000" b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3533120"/>
            <a:ext cx="24384000" cy="205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3" b="7005"/>
          <a:stretch/>
        </p:blipFill>
        <p:spPr>
          <a:xfrm>
            <a:off x="0" y="1"/>
            <a:ext cx="12192000" cy="137388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07686" y="7321908"/>
            <a:ext cx="1136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spc="6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b="1" spc="6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egional guide of cultural computations.</a:t>
            </a:r>
            <a:endParaRPr lang="en-US" b="1" spc="600" dirty="0">
              <a:solidFill>
                <a:srgbClr val="FFC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71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9335"/>
            <a:ext cx="24384000" cy="13738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92001" y="4040716"/>
            <a:ext cx="116162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0" b="1" dirty="0" smtClean="0">
                <a:latin typeface="Times New Roman" charset="0"/>
                <a:ea typeface="Times New Roman" charset="0"/>
                <a:cs typeface="Times New Roman" charset="0"/>
              </a:rPr>
              <a:t>region</a:t>
            </a:r>
            <a:endParaRPr lang="en-US" sz="20000" b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3533120"/>
            <a:ext cx="24384000" cy="205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564" b="8284"/>
          <a:stretch/>
        </p:blipFill>
        <p:spPr>
          <a:xfrm>
            <a:off x="0" y="1"/>
            <a:ext cx="12192000" cy="139081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07686" y="7321908"/>
            <a:ext cx="1136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spc="6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b="1" spc="6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egional guide of cultural computations.</a:t>
            </a:r>
            <a:endParaRPr lang="en-US" b="1" spc="600" dirty="0">
              <a:solidFill>
                <a:srgbClr val="FFC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2948506" y="8278533"/>
            <a:ext cx="10794441" cy="0"/>
          </a:xfrm>
          <a:prstGeom prst="line">
            <a:avLst/>
          </a:prstGeom>
          <a:ln w="76200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3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V="1">
            <a:off x="-19050" y="-19050"/>
            <a:ext cx="24384000" cy="13716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04800" y="228600"/>
            <a:ext cx="23622000" cy="13030200"/>
          </a:xfrm>
          <a:prstGeom prst="rect">
            <a:avLst/>
          </a:prstGeom>
          <a:noFill/>
          <a:ln w="76200" cmpd="sng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81000" y="22098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 smtClean="0">
                <a:solidFill>
                  <a:srgbClr val="5B99DE"/>
                </a:solidFill>
                <a:latin typeface="Andale Mono"/>
                <a:cs typeface="Andale Mono"/>
              </a:rPr>
              <a:t>HTML</a:t>
            </a:r>
            <a:endParaRPr lang="en-US" sz="2800" spc="400" dirty="0">
              <a:solidFill>
                <a:srgbClr val="5B99DE"/>
              </a:solidFill>
              <a:latin typeface="Andale Mono"/>
              <a:cs typeface="Andale Mono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8800" y="11897380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 smtClean="0">
                <a:solidFill>
                  <a:srgbClr val="ED8752"/>
                </a:solidFill>
                <a:latin typeface="Andale Mono"/>
                <a:cs typeface="Andale Mono"/>
              </a:rPr>
              <a:t>JAVASCRIPT</a:t>
            </a:r>
            <a:endParaRPr lang="en-US" sz="2800" spc="400" dirty="0">
              <a:solidFill>
                <a:srgbClr val="ED8752"/>
              </a:solidFill>
              <a:latin typeface="Andale Mono"/>
              <a:cs typeface="Andale Mono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43800" y="12278380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 smtClean="0">
                <a:solidFill>
                  <a:srgbClr val="35A21F"/>
                </a:solidFill>
                <a:latin typeface="Andale Mono"/>
                <a:cs typeface="Andale Mono"/>
              </a:rPr>
              <a:t>POSTGRESQL</a:t>
            </a:r>
            <a:endParaRPr lang="en-US" sz="2800" spc="400" dirty="0">
              <a:solidFill>
                <a:srgbClr val="35A21F"/>
              </a:solidFill>
              <a:latin typeface="Andale Mono"/>
              <a:cs typeface="Andale Mon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583400" y="5334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 smtClean="0">
                <a:solidFill>
                  <a:srgbClr val="A6A6A6"/>
                </a:solidFill>
                <a:latin typeface="Andale Mono"/>
                <a:cs typeface="Andale Mono"/>
              </a:rPr>
              <a:t>BROWSER</a:t>
            </a:r>
            <a:endParaRPr lang="en-US" sz="2800" spc="400" dirty="0">
              <a:solidFill>
                <a:srgbClr val="A6A6A6"/>
              </a:solidFill>
              <a:latin typeface="Andale Mono"/>
              <a:cs typeface="Andale Mono"/>
            </a:endParaRPr>
          </a:p>
        </p:txBody>
      </p:sp>
      <p:sp>
        <p:nvSpPr>
          <p:cNvPr id="67" name="Right Bracket 66"/>
          <p:cNvSpPr/>
          <p:nvPr/>
        </p:nvSpPr>
        <p:spPr>
          <a:xfrm flipH="1">
            <a:off x="4038600" y="4953000"/>
            <a:ext cx="838200" cy="2362200"/>
          </a:xfrm>
          <a:prstGeom prst="rightBracket">
            <a:avLst/>
          </a:prstGeom>
          <a:noFill/>
          <a:ln w="762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Bracket 70"/>
          <p:cNvSpPr/>
          <p:nvPr/>
        </p:nvSpPr>
        <p:spPr>
          <a:xfrm flipH="1">
            <a:off x="6019800" y="8686800"/>
            <a:ext cx="457200" cy="914400"/>
          </a:xfrm>
          <a:prstGeom prst="rightBracket">
            <a:avLst/>
          </a:prstGeom>
          <a:noFill/>
          <a:ln w="762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72" name="Right Bracket 71"/>
          <p:cNvSpPr/>
          <p:nvPr/>
        </p:nvSpPr>
        <p:spPr>
          <a:xfrm flipH="1">
            <a:off x="4038600" y="7848600"/>
            <a:ext cx="838200" cy="2667000"/>
          </a:xfrm>
          <a:prstGeom prst="rightBracket">
            <a:avLst/>
          </a:prstGeom>
          <a:noFill/>
          <a:ln w="762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-685800" y="5830669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FRONTEND</a:t>
            </a:r>
            <a:endParaRPr lang="en-US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-685800" y="8878669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BACKEND</a:t>
            </a:r>
            <a:endParaRPr lang="en-US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9888200" y="7597914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0000"/>
                </a:solidFill>
                <a:latin typeface="Andale Mono"/>
                <a:cs typeface="Andale Mono"/>
              </a:rPr>
              <a:t>APPLICATION</a:t>
            </a:r>
            <a:endParaRPr lang="en-US" sz="4000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8821400" y="3505200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0000"/>
                </a:solidFill>
                <a:latin typeface="Andale Mono"/>
                <a:cs typeface="Andale Mono"/>
              </a:rPr>
              <a:t>USER</a:t>
            </a:r>
            <a:endParaRPr lang="en-US" sz="4000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67000" y="8910935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ndale Mono"/>
                <a:cs typeface="Andale Mono"/>
              </a:rPr>
              <a:t>STORAGE</a:t>
            </a:r>
            <a:endParaRPr lang="en-US" sz="2400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  <p:sp>
        <p:nvSpPr>
          <p:cNvPr id="26" name="Freeform 25"/>
          <p:cNvSpPr/>
          <p:nvPr/>
        </p:nvSpPr>
        <p:spPr>
          <a:xfrm rot="10800000" flipV="1">
            <a:off x="2743200" y="2438400"/>
            <a:ext cx="4159250" cy="2926242"/>
          </a:xfrm>
          <a:custGeom>
            <a:avLst/>
            <a:gdLst>
              <a:gd name="connsiteX0" fmla="*/ 0 w 4159250"/>
              <a:gd name="connsiteY0" fmla="*/ 2690997 h 2926242"/>
              <a:gd name="connsiteX1" fmla="*/ 1587500 w 4159250"/>
              <a:gd name="connsiteY1" fmla="*/ 2690997 h 2926242"/>
              <a:gd name="connsiteX2" fmla="*/ 1746250 w 4159250"/>
              <a:gd name="connsiteY2" fmla="*/ 246247 h 2926242"/>
              <a:gd name="connsiteX3" fmla="*/ 4159250 w 4159250"/>
              <a:gd name="connsiteY3" fmla="*/ 55747 h 2926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9250" h="2926242">
                <a:moveTo>
                  <a:pt x="0" y="2690997"/>
                </a:moveTo>
                <a:cubicBezTo>
                  <a:pt x="648229" y="2894726"/>
                  <a:pt x="1296458" y="3098455"/>
                  <a:pt x="1587500" y="2690997"/>
                </a:cubicBezTo>
                <a:cubicBezTo>
                  <a:pt x="1878542" y="2283539"/>
                  <a:pt x="1317625" y="685455"/>
                  <a:pt x="1746250" y="246247"/>
                </a:cubicBezTo>
                <a:cubicBezTo>
                  <a:pt x="2174875" y="-192961"/>
                  <a:pt x="3757083" y="98080"/>
                  <a:pt x="4159250" y="55747"/>
                </a:cubicBezTo>
              </a:path>
            </a:pathLst>
          </a:custGeom>
          <a:ln w="76200" cmpd="sng">
            <a:solidFill>
              <a:srgbClr val="5B99DE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0800000" flipV="1">
            <a:off x="6442421" y="4953000"/>
            <a:ext cx="491779" cy="486769"/>
          </a:xfrm>
          <a:prstGeom prst="ellipse">
            <a:avLst/>
          </a:prstGeom>
          <a:solidFill>
            <a:srgbClr val="5B99DE"/>
          </a:solidFill>
          <a:ln>
            <a:solidFill>
              <a:srgbClr val="5B99D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10800000" flipV="1">
            <a:off x="6400801" y="6705600"/>
            <a:ext cx="491779" cy="486769"/>
          </a:xfrm>
          <a:prstGeom prst="ellipse">
            <a:avLst/>
          </a:prstGeom>
          <a:solidFill>
            <a:srgbClr val="ED8752"/>
          </a:solidFill>
          <a:ln>
            <a:solidFill>
              <a:srgbClr val="ED875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 rot="5400000">
            <a:off x="6770766" y="8828166"/>
            <a:ext cx="3175000" cy="3857467"/>
          </a:xfrm>
          <a:custGeom>
            <a:avLst/>
            <a:gdLst>
              <a:gd name="connsiteX0" fmla="*/ 0 w 3175000"/>
              <a:gd name="connsiteY0" fmla="*/ 3539547 h 3857467"/>
              <a:gd name="connsiteX1" fmla="*/ 1905000 w 3175000"/>
              <a:gd name="connsiteY1" fmla="*/ 3571297 h 3857467"/>
              <a:gd name="connsiteX2" fmla="*/ 2000250 w 3175000"/>
              <a:gd name="connsiteY2" fmla="*/ 491547 h 3857467"/>
              <a:gd name="connsiteX3" fmla="*/ 3175000 w 3175000"/>
              <a:gd name="connsiteY3" fmla="*/ 47047 h 385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000" h="3857467">
                <a:moveTo>
                  <a:pt x="0" y="3539547"/>
                </a:moveTo>
                <a:cubicBezTo>
                  <a:pt x="785812" y="3809422"/>
                  <a:pt x="1571625" y="4079297"/>
                  <a:pt x="1905000" y="3571297"/>
                </a:cubicBezTo>
                <a:cubicBezTo>
                  <a:pt x="2238375" y="3063297"/>
                  <a:pt x="1788583" y="1078922"/>
                  <a:pt x="2000250" y="491547"/>
                </a:cubicBezTo>
                <a:cubicBezTo>
                  <a:pt x="2211917" y="-95828"/>
                  <a:pt x="2693458" y="-24391"/>
                  <a:pt x="3175000" y="47047"/>
                </a:cubicBezTo>
              </a:path>
            </a:pathLst>
          </a:custGeom>
          <a:ln w="76200" cmpd="sng">
            <a:solidFill>
              <a:srgbClr val="35A21F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21409982" flipH="1">
            <a:off x="18365431" y="1150603"/>
            <a:ext cx="3113682" cy="2889250"/>
          </a:xfrm>
          <a:custGeom>
            <a:avLst/>
            <a:gdLst>
              <a:gd name="connsiteX0" fmla="*/ 0 w 3113682"/>
              <a:gd name="connsiteY0" fmla="*/ 0 h 2889250"/>
              <a:gd name="connsiteX1" fmla="*/ 635000 w 3113682"/>
              <a:gd name="connsiteY1" fmla="*/ 1270000 h 2889250"/>
              <a:gd name="connsiteX2" fmla="*/ 2857500 w 3113682"/>
              <a:gd name="connsiteY2" fmla="*/ 1365250 h 2889250"/>
              <a:gd name="connsiteX3" fmla="*/ 3111500 w 3113682"/>
              <a:gd name="connsiteY3" fmla="*/ 2889250 h 288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3682" h="2889250">
                <a:moveTo>
                  <a:pt x="0" y="0"/>
                </a:moveTo>
                <a:cubicBezTo>
                  <a:pt x="79375" y="521229"/>
                  <a:pt x="158750" y="1042458"/>
                  <a:pt x="635000" y="1270000"/>
                </a:cubicBezTo>
                <a:cubicBezTo>
                  <a:pt x="1111250" y="1497542"/>
                  <a:pt x="2444750" y="1095375"/>
                  <a:pt x="2857500" y="1365250"/>
                </a:cubicBezTo>
                <a:cubicBezTo>
                  <a:pt x="3270250" y="1635125"/>
                  <a:pt x="3042708" y="2555875"/>
                  <a:pt x="3111500" y="2889250"/>
                </a:cubicBezTo>
              </a:path>
            </a:pathLst>
          </a:custGeom>
          <a:noFill/>
          <a:ln w="76200" cmpd="sng">
            <a:solidFill>
              <a:srgbClr val="A6A6A6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 rot="10800000" flipH="1" flipV="1">
            <a:off x="18211800" y="3684761"/>
            <a:ext cx="491779" cy="48676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10800000" flipH="1" flipV="1">
            <a:off x="18211800" y="5501139"/>
            <a:ext cx="491779" cy="486769"/>
          </a:xfrm>
          <a:prstGeom prst="ellipse">
            <a:avLst/>
          </a:prstGeom>
          <a:solidFill>
            <a:srgbClr val="FEC831"/>
          </a:solidFill>
          <a:ln>
            <a:solidFill>
              <a:srgbClr val="FEC8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10800000" flipH="1" flipV="1">
            <a:off x="18211800" y="7620000"/>
            <a:ext cx="491779" cy="486769"/>
          </a:xfrm>
          <a:prstGeom prst="ellipse">
            <a:avLst/>
          </a:prstGeom>
          <a:solidFill>
            <a:srgbClr val="B200AB"/>
          </a:solidFill>
          <a:ln>
            <a:solidFill>
              <a:srgbClr val="B200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9507200" y="10525780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 smtClean="0">
                <a:solidFill>
                  <a:srgbClr val="B200AB"/>
                </a:solidFill>
                <a:latin typeface="Andale Mono"/>
                <a:cs typeface="Andale Mono"/>
              </a:rPr>
              <a:t>PYTHON</a:t>
            </a:r>
            <a:endParaRPr lang="en-US" sz="2800" spc="400" dirty="0">
              <a:solidFill>
                <a:srgbClr val="B200AB"/>
              </a:solidFill>
              <a:latin typeface="Andale Mono"/>
              <a:cs typeface="Andale Mono"/>
            </a:endParaRPr>
          </a:p>
        </p:txBody>
      </p:sp>
      <p:sp>
        <p:nvSpPr>
          <p:cNvPr id="41" name="Right Bracket 40"/>
          <p:cNvSpPr/>
          <p:nvPr/>
        </p:nvSpPr>
        <p:spPr>
          <a:xfrm>
            <a:off x="18973800" y="4724400"/>
            <a:ext cx="685800" cy="6496050"/>
          </a:xfrm>
          <a:prstGeom prst="rightBracket">
            <a:avLst/>
          </a:prstGeom>
          <a:noFill/>
          <a:ln w="762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 rot="10800000" flipV="1">
            <a:off x="6477001" y="8911230"/>
            <a:ext cx="491779" cy="486769"/>
          </a:xfrm>
          <a:prstGeom prst="ellipse">
            <a:avLst/>
          </a:prstGeom>
          <a:solidFill>
            <a:srgbClr val="35A21F"/>
          </a:solidFill>
          <a:ln>
            <a:solidFill>
              <a:srgbClr val="35A2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951220" y="6934200"/>
            <a:ext cx="5589280" cy="5207000"/>
          </a:xfrm>
          <a:custGeom>
            <a:avLst/>
            <a:gdLst>
              <a:gd name="connsiteX0" fmla="*/ 5589280 w 5589280"/>
              <a:gd name="connsiteY0" fmla="*/ 0 h 5207000"/>
              <a:gd name="connsiteX1" fmla="*/ 4224030 w 5589280"/>
              <a:gd name="connsiteY1" fmla="*/ 603250 h 5207000"/>
              <a:gd name="connsiteX2" fmla="*/ 1017280 w 5589280"/>
              <a:gd name="connsiteY2" fmla="*/ 635000 h 5207000"/>
              <a:gd name="connsiteX3" fmla="*/ 64780 w 5589280"/>
              <a:gd name="connsiteY3" fmla="*/ 2032000 h 5207000"/>
              <a:gd name="connsiteX4" fmla="*/ 318780 w 5589280"/>
              <a:gd name="connsiteY4" fmla="*/ 4826000 h 5207000"/>
              <a:gd name="connsiteX5" fmla="*/ 2192030 w 5589280"/>
              <a:gd name="connsiteY5" fmla="*/ 5207000 h 520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89280" h="5207000">
                <a:moveTo>
                  <a:pt x="5589280" y="0"/>
                </a:moveTo>
                <a:cubicBezTo>
                  <a:pt x="5287655" y="248708"/>
                  <a:pt x="4986030" y="497417"/>
                  <a:pt x="4224030" y="603250"/>
                </a:cubicBezTo>
                <a:cubicBezTo>
                  <a:pt x="3462030" y="709083"/>
                  <a:pt x="1710488" y="396875"/>
                  <a:pt x="1017280" y="635000"/>
                </a:cubicBezTo>
                <a:cubicBezTo>
                  <a:pt x="324072" y="873125"/>
                  <a:pt x="181197" y="1333500"/>
                  <a:pt x="64780" y="2032000"/>
                </a:cubicBezTo>
                <a:cubicBezTo>
                  <a:pt x="-51637" y="2730500"/>
                  <a:pt x="-35762" y="4296833"/>
                  <a:pt x="318780" y="4826000"/>
                </a:cubicBezTo>
                <a:cubicBezTo>
                  <a:pt x="673322" y="5355167"/>
                  <a:pt x="1890405" y="5148792"/>
                  <a:pt x="2192030" y="5207000"/>
                </a:cubicBezTo>
              </a:path>
            </a:pathLst>
          </a:custGeom>
          <a:ln w="76200" cmpd="sng">
            <a:solidFill>
              <a:srgbClr val="ED875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8288000" y="7684853"/>
            <a:ext cx="3905250" cy="4507147"/>
          </a:xfrm>
          <a:custGeom>
            <a:avLst/>
            <a:gdLst>
              <a:gd name="connsiteX0" fmla="*/ 0 w 3905250"/>
              <a:gd name="connsiteY0" fmla="*/ 0 h 4316647"/>
              <a:gd name="connsiteX1" fmla="*/ 539750 w 3905250"/>
              <a:gd name="connsiteY1" fmla="*/ 1111250 h 4316647"/>
              <a:gd name="connsiteX2" fmla="*/ 0 w 3905250"/>
              <a:gd name="connsiteY2" fmla="*/ 3048000 h 4316647"/>
              <a:gd name="connsiteX3" fmla="*/ 539750 w 3905250"/>
              <a:gd name="connsiteY3" fmla="*/ 4191000 h 4316647"/>
              <a:gd name="connsiteX4" fmla="*/ 3143250 w 3905250"/>
              <a:gd name="connsiteY4" fmla="*/ 4191000 h 4316647"/>
              <a:gd name="connsiteX5" fmla="*/ 3905250 w 3905250"/>
              <a:gd name="connsiteY5" fmla="*/ 3333750 h 431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5250" h="4316647">
                <a:moveTo>
                  <a:pt x="0" y="0"/>
                </a:moveTo>
                <a:cubicBezTo>
                  <a:pt x="269875" y="301625"/>
                  <a:pt x="539750" y="603250"/>
                  <a:pt x="539750" y="1111250"/>
                </a:cubicBezTo>
                <a:cubicBezTo>
                  <a:pt x="539750" y="1619250"/>
                  <a:pt x="0" y="2534708"/>
                  <a:pt x="0" y="3048000"/>
                </a:cubicBezTo>
                <a:cubicBezTo>
                  <a:pt x="0" y="3561292"/>
                  <a:pt x="15875" y="4000500"/>
                  <a:pt x="539750" y="4191000"/>
                </a:cubicBezTo>
                <a:cubicBezTo>
                  <a:pt x="1063625" y="4381500"/>
                  <a:pt x="2582333" y="4333875"/>
                  <a:pt x="3143250" y="4191000"/>
                </a:cubicBezTo>
                <a:cubicBezTo>
                  <a:pt x="3704167" y="4048125"/>
                  <a:pt x="3905250" y="3333750"/>
                  <a:pt x="3905250" y="3333750"/>
                </a:cubicBezTo>
              </a:path>
            </a:pathLst>
          </a:custGeom>
          <a:ln w="76200" cmpd="sng">
            <a:solidFill>
              <a:srgbClr val="B200AB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Bracket 57"/>
          <p:cNvSpPr/>
          <p:nvPr/>
        </p:nvSpPr>
        <p:spPr>
          <a:xfrm>
            <a:off x="18973800" y="3429000"/>
            <a:ext cx="685800" cy="914400"/>
          </a:xfrm>
          <a:prstGeom prst="rightBracket">
            <a:avLst/>
          </a:prstGeom>
          <a:noFill/>
          <a:ln w="762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 rot="202181">
            <a:off x="18906157" y="5826028"/>
            <a:ext cx="3930404" cy="913135"/>
          </a:xfrm>
          <a:custGeom>
            <a:avLst/>
            <a:gdLst>
              <a:gd name="connsiteX0" fmla="*/ 0 w 5588000"/>
              <a:gd name="connsiteY0" fmla="*/ 49742 h 913135"/>
              <a:gd name="connsiteX1" fmla="*/ 1746250 w 5588000"/>
              <a:gd name="connsiteY1" fmla="*/ 81492 h 913135"/>
              <a:gd name="connsiteX2" fmla="*/ 2571750 w 5588000"/>
              <a:gd name="connsiteY2" fmla="*/ 811742 h 913135"/>
              <a:gd name="connsiteX3" fmla="*/ 3905250 w 5588000"/>
              <a:gd name="connsiteY3" fmla="*/ 906992 h 913135"/>
              <a:gd name="connsiteX4" fmla="*/ 5588000 w 5588000"/>
              <a:gd name="connsiteY4" fmla="*/ 875242 h 91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8000" h="913135">
                <a:moveTo>
                  <a:pt x="0" y="49742"/>
                </a:moveTo>
                <a:cubicBezTo>
                  <a:pt x="658812" y="2117"/>
                  <a:pt x="1317625" y="-45508"/>
                  <a:pt x="1746250" y="81492"/>
                </a:cubicBezTo>
                <a:cubicBezTo>
                  <a:pt x="2174875" y="208492"/>
                  <a:pt x="2211917" y="674159"/>
                  <a:pt x="2571750" y="811742"/>
                </a:cubicBezTo>
                <a:cubicBezTo>
                  <a:pt x="2931583" y="949325"/>
                  <a:pt x="3905250" y="906992"/>
                  <a:pt x="3905250" y="906992"/>
                </a:cubicBezTo>
                <a:lnTo>
                  <a:pt x="5588000" y="875242"/>
                </a:lnTo>
              </a:path>
            </a:pathLst>
          </a:custGeom>
          <a:ln w="76200" cmpd="sng">
            <a:solidFill>
              <a:srgbClr val="FEC83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1717000" y="6629400"/>
            <a:ext cx="1905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0345400" y="64770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 smtClean="0">
                <a:solidFill>
                  <a:srgbClr val="FEC831"/>
                </a:solidFill>
                <a:latin typeface="Andale Mono"/>
                <a:cs typeface="Andale Mono"/>
              </a:rPr>
              <a:t>CSS</a:t>
            </a:r>
            <a:endParaRPr lang="en-US" sz="2800" spc="400" dirty="0">
              <a:solidFill>
                <a:srgbClr val="FEC831"/>
              </a:solidFill>
              <a:latin typeface="Andale Mono"/>
              <a:cs typeface="Andale Mono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19659601" y="7983417"/>
            <a:ext cx="533399" cy="0"/>
          </a:xfrm>
          <a:prstGeom prst="line">
            <a:avLst/>
          </a:prstGeom>
          <a:ln w="76200" cmpd="sng"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19659600" y="3886200"/>
            <a:ext cx="533399" cy="0"/>
          </a:xfrm>
          <a:prstGeom prst="line">
            <a:avLst/>
          </a:prstGeom>
          <a:ln w="76200" cmpd="sng"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5486401" y="9144000"/>
            <a:ext cx="533399" cy="0"/>
          </a:xfrm>
          <a:prstGeom prst="line">
            <a:avLst/>
          </a:prstGeom>
          <a:ln w="76200" cmpd="sng"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3505201" y="6172200"/>
            <a:ext cx="533399" cy="0"/>
          </a:xfrm>
          <a:prstGeom prst="line">
            <a:avLst/>
          </a:prstGeom>
          <a:ln w="7620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3505200" y="9220200"/>
            <a:ext cx="533399" cy="0"/>
          </a:xfrm>
          <a:prstGeom prst="line">
            <a:avLst/>
          </a:prstGeom>
          <a:ln w="76200" cmpd="sng"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7162800" y="5314712"/>
            <a:ext cx="10668000" cy="7143512"/>
            <a:chOff x="7162800" y="5314712"/>
            <a:chExt cx="10668000" cy="7143512"/>
          </a:xfrm>
        </p:grpSpPr>
        <p:sp>
          <p:nvSpPr>
            <p:cNvPr id="46" name="Rectangle 45"/>
            <p:cNvSpPr/>
            <p:nvPr/>
          </p:nvSpPr>
          <p:spPr bwMode="auto">
            <a:xfrm>
              <a:off x="8610600" y="5314712"/>
              <a:ext cx="7848600" cy="7143512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35A21F"/>
              </a:solidFill>
              <a:round/>
              <a:headEnd/>
              <a:tailEnd/>
            </a:ln>
            <a:scene3d>
              <a:camera prst="isometricTopUp">
                <a:rot lat="19334319" lon="18553889" rev="3806096"/>
              </a:camera>
              <a:lightRig rig="threePt" dir="t"/>
            </a:scene3d>
            <a:sp3d prstMaterial="matte">
              <a:bevelT w="0" h="355600"/>
              <a:bevelB w="0" h="0"/>
            </a:sp3d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alphaModFix amt="63000"/>
            </a:blip>
            <a:stretch>
              <a:fillRect/>
            </a:stretch>
          </p:blipFill>
          <p:spPr>
            <a:xfrm>
              <a:off x="7162800" y="6172200"/>
              <a:ext cx="10668000" cy="5410200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7239000" y="4267200"/>
            <a:ext cx="10668000" cy="7143512"/>
            <a:chOff x="7239000" y="4267200"/>
            <a:chExt cx="10668000" cy="7143512"/>
          </a:xfrm>
        </p:grpSpPr>
        <p:sp>
          <p:nvSpPr>
            <p:cNvPr id="52" name="Rectangle 51"/>
            <p:cNvSpPr/>
            <p:nvPr/>
          </p:nvSpPr>
          <p:spPr bwMode="auto">
            <a:xfrm>
              <a:off x="8610600" y="4267200"/>
              <a:ext cx="7848600" cy="7143512"/>
            </a:xfrm>
            <a:prstGeom prst="rect">
              <a:avLst/>
            </a:prstGeom>
            <a:solidFill>
              <a:srgbClr val="FFFFFF"/>
            </a:solidFill>
            <a:ln w="76200" cmpd="sng">
              <a:solidFill>
                <a:srgbClr val="D582D5"/>
              </a:solidFill>
              <a:round/>
              <a:headEnd/>
              <a:tailEnd/>
            </a:ln>
            <a:scene3d>
              <a:camera prst="isometricTopUp">
                <a:rot lat="19334319" lon="18553889" rev="3806096"/>
              </a:camera>
              <a:lightRig rig="threePt" dir="t"/>
            </a:scene3d>
            <a:sp3d prstMaterial="matte">
              <a:bevelT w="0" h="355600"/>
              <a:bevelB w="0" h="0"/>
            </a:sp3d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AF00A8">
                  <a:tint val="45000"/>
                  <a:satMod val="400000"/>
                </a:srgbClr>
              </a:duotone>
              <a:alphaModFix amt="60000"/>
            </a:blip>
            <a:stretch>
              <a:fillRect/>
            </a:stretch>
          </p:blipFill>
          <p:spPr>
            <a:xfrm>
              <a:off x="7239000" y="5181600"/>
              <a:ext cx="10668000" cy="5334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9" name="Group 68"/>
          <p:cNvGrpSpPr/>
          <p:nvPr/>
        </p:nvGrpSpPr>
        <p:grpSpPr>
          <a:xfrm>
            <a:off x="7162800" y="3372088"/>
            <a:ext cx="10744200" cy="7143512"/>
            <a:chOff x="7162800" y="3067288"/>
            <a:chExt cx="10744200" cy="7143512"/>
          </a:xfrm>
        </p:grpSpPr>
        <p:sp>
          <p:nvSpPr>
            <p:cNvPr id="73" name="Rectangle 72"/>
            <p:cNvSpPr/>
            <p:nvPr/>
          </p:nvSpPr>
          <p:spPr bwMode="auto">
            <a:xfrm>
              <a:off x="8610600" y="3067288"/>
              <a:ext cx="7848600" cy="7143512"/>
            </a:xfrm>
            <a:prstGeom prst="rect">
              <a:avLst/>
            </a:prstGeom>
            <a:solidFill>
              <a:srgbClr val="FFFFFF"/>
            </a:solidFill>
            <a:ln w="76200" cmpd="sng">
              <a:solidFill>
                <a:srgbClr val="FF6600"/>
              </a:solidFill>
              <a:round/>
              <a:headEnd/>
              <a:tailEnd/>
            </a:ln>
            <a:scene3d>
              <a:camera prst="isometricTopUp">
                <a:rot lat="19334319" lon="18553889" rev="3806096"/>
              </a:camera>
              <a:lightRig rig="threePt" dir="t"/>
            </a:scene3d>
            <a:sp3d prstMaterial="matte">
              <a:bevelT w="0" h="355600"/>
              <a:bevelB w="0" h="0"/>
            </a:sp3d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  <a:tint val="45000"/>
                  <a:satMod val="400000"/>
                </a:schemeClr>
              </a:duotone>
              <a:alphaModFix amt="60000"/>
            </a:blip>
            <a:stretch>
              <a:fillRect/>
            </a:stretch>
          </p:blipFill>
          <p:spPr>
            <a:xfrm>
              <a:off x="7162800" y="3962400"/>
              <a:ext cx="10744200" cy="533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1" name="Rectangle 60"/>
          <p:cNvSpPr/>
          <p:nvPr/>
        </p:nvSpPr>
        <p:spPr bwMode="auto">
          <a:xfrm>
            <a:off x="8610600" y="2286000"/>
            <a:ext cx="7848600" cy="7143512"/>
          </a:xfrm>
          <a:prstGeom prst="rect">
            <a:avLst/>
          </a:prstGeom>
          <a:solidFill>
            <a:srgbClr val="FFFFFF"/>
          </a:solidFill>
          <a:ln w="76200" cmpd="sng">
            <a:solidFill>
              <a:srgbClr val="E79B08"/>
            </a:solidFill>
            <a:round/>
            <a:headEnd/>
            <a:tailEnd/>
          </a:ln>
          <a:scene3d>
            <a:camera prst="isometricTopUp">
              <a:rot lat="19334319" lon="18553889" rev="3806096"/>
            </a:camera>
            <a:lightRig rig="threePt" dir="t"/>
          </a:scene3d>
          <a:sp3d prstMaterial="matte">
            <a:bevelT w="0" h="355600"/>
            <a:bevelB w="0" h="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alphaModFix amt="64000"/>
          </a:blip>
          <a:stretch>
            <a:fillRect/>
          </a:stretch>
        </p:blipFill>
        <p:spPr>
          <a:xfrm>
            <a:off x="7239000" y="3200400"/>
            <a:ext cx="10668000" cy="5334000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 bwMode="auto">
          <a:xfrm>
            <a:off x="8610600" y="1390888"/>
            <a:ext cx="7848600" cy="7143512"/>
          </a:xfrm>
          <a:prstGeom prst="rect">
            <a:avLst/>
          </a:prstGeom>
          <a:solidFill>
            <a:srgbClr val="FFFFFF"/>
          </a:solidFill>
          <a:ln w="76200" cmpd="sng">
            <a:solidFill>
              <a:srgbClr val="5B99DE"/>
            </a:solidFill>
            <a:round/>
            <a:headEnd/>
            <a:tailEnd/>
          </a:ln>
          <a:scene3d>
            <a:camera prst="isometricTopUp">
              <a:rot lat="19334319" lon="18553889" rev="3806096"/>
            </a:camera>
            <a:lightRig rig="threePt" dir="t"/>
          </a:scene3d>
          <a:sp3d prstMaterial="matte">
            <a:bevelT w="0" h="355600"/>
            <a:bevelB w="0" h="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60000"/>
          </a:blip>
          <a:stretch>
            <a:fillRect/>
          </a:stretch>
        </p:blipFill>
        <p:spPr>
          <a:xfrm>
            <a:off x="7162800" y="2286000"/>
            <a:ext cx="10744200" cy="5334000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 bwMode="auto">
          <a:xfrm>
            <a:off x="8610600" y="400288"/>
            <a:ext cx="7848600" cy="7143512"/>
          </a:xfrm>
          <a:prstGeom prst="rect">
            <a:avLst/>
          </a:prstGeom>
          <a:solidFill>
            <a:schemeClr val="bg1">
              <a:alpha val="54000"/>
            </a:schemeClr>
          </a:solidFill>
          <a:ln w="76200" cmpd="sng">
            <a:solidFill>
              <a:schemeClr val="bg1">
                <a:lumMod val="65000"/>
              </a:schemeClr>
            </a:solidFill>
            <a:prstDash val="solid"/>
            <a:round/>
            <a:headEnd/>
            <a:tailEnd/>
          </a:ln>
          <a:scene3d>
            <a:camera prst="isometricTopUp">
              <a:rot lat="19334319" lon="18553889" rev="3806096"/>
            </a:camera>
            <a:lightRig rig="threePt" dir="t"/>
          </a:scene3d>
          <a:sp3d prstMaterial="matte">
            <a:bevelT w="0" h="355600"/>
            <a:bevelB w="0" h="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239000" y="1295400"/>
            <a:ext cx="10668000" cy="5334000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0" y="13530019"/>
            <a:ext cx="24384000" cy="22769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8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V="1">
            <a:off x="0" y="-38100"/>
            <a:ext cx="24384000" cy="137541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620000" y="3124200"/>
            <a:ext cx="9220200" cy="1600200"/>
          </a:xfrm>
          <a:prstGeom prst="roundRect">
            <a:avLst/>
          </a:prstGeom>
          <a:solidFill>
            <a:srgbClr val="178FD7">
              <a:alpha val="55000"/>
            </a:srgbClr>
          </a:solidFill>
          <a:ln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620000" y="5029200"/>
            <a:ext cx="9220200" cy="1600200"/>
          </a:xfrm>
          <a:prstGeom prst="roundRect">
            <a:avLst/>
          </a:prstGeom>
          <a:noFill/>
          <a:ln w="38100" cmpd="sng">
            <a:solidFill>
              <a:srgbClr val="FEC8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C83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696200" y="9601200"/>
            <a:ext cx="9220200" cy="1600200"/>
          </a:xfrm>
          <a:prstGeom prst="roundRect">
            <a:avLst/>
          </a:prstGeom>
          <a:solidFill>
            <a:srgbClr val="AF00A8">
              <a:alpha val="49000"/>
            </a:srgbClr>
          </a:solidFill>
          <a:ln w="38100" cmpd="sng">
            <a:solidFill>
              <a:srgbClr val="AF00A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7696200" y="11887200"/>
            <a:ext cx="9220200" cy="990600"/>
          </a:xfrm>
          <a:prstGeom prst="roundRect">
            <a:avLst/>
          </a:prstGeom>
          <a:solidFill>
            <a:srgbClr val="35A21F">
              <a:alpha val="73000"/>
            </a:srgbClr>
          </a:solidFill>
          <a:ln w="38100" cmpd="sng">
            <a:solidFill>
              <a:srgbClr val="35A2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7658100" y="6934200"/>
            <a:ext cx="9220200" cy="1600200"/>
          </a:xfrm>
          <a:prstGeom prst="roundRect">
            <a:avLst/>
          </a:prstGeom>
          <a:noFill/>
          <a:ln w="38100" cmpd="sng">
            <a:solidFill>
              <a:srgbClr val="F1961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961B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7620000" y="609600"/>
            <a:ext cx="9220200" cy="914400"/>
          </a:xfrm>
          <a:prstGeom prst="roundRect">
            <a:avLst/>
          </a:prstGeom>
          <a:noFill/>
          <a:ln w="7620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239000" y="2819400"/>
            <a:ext cx="10058400" cy="6096000"/>
          </a:xfrm>
          <a:prstGeom prst="rect">
            <a:avLst/>
          </a:prstGeom>
          <a:noFill/>
          <a:ln w="57150" cmpd="sng">
            <a:solidFill>
              <a:srgbClr val="178FD7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78FD7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239000" y="11582400"/>
            <a:ext cx="10058400" cy="1600200"/>
          </a:xfrm>
          <a:prstGeom prst="rect">
            <a:avLst/>
          </a:prstGeom>
          <a:noFill/>
          <a:ln w="38100" cmpd="sng">
            <a:solidFill>
              <a:srgbClr val="35A2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867400" y="2133600"/>
            <a:ext cx="12725400" cy="11353800"/>
          </a:xfrm>
          <a:prstGeom prst="rect">
            <a:avLst/>
          </a:prstGeom>
          <a:noFill/>
          <a:ln w="57150" cmpd="sng">
            <a:solidFill>
              <a:schemeClr val="bg1">
                <a:lumMod val="6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239000" y="9296400"/>
            <a:ext cx="10058400" cy="3886200"/>
          </a:xfrm>
          <a:prstGeom prst="rect">
            <a:avLst/>
          </a:prstGeom>
          <a:noFill/>
          <a:ln w="57150" cmpd="sng">
            <a:solidFill>
              <a:srgbClr val="AF00A8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848600" y="3559314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600" dirty="0" smtClean="0">
                <a:solidFill>
                  <a:srgbClr val="297BCE"/>
                </a:solidFill>
                <a:latin typeface="Andale Mono"/>
                <a:cs typeface="Andale Mono"/>
              </a:rPr>
              <a:t>HTML</a:t>
            </a:r>
            <a:endParaRPr lang="en-US" sz="4000" spc="600" dirty="0">
              <a:solidFill>
                <a:srgbClr val="297BCE"/>
              </a:solidFill>
              <a:latin typeface="Andale Mono"/>
              <a:cs typeface="Andale Mon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72400" y="5486400"/>
            <a:ext cx="9067800" cy="70788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 dirty="0" smtClean="0">
                <a:solidFill>
                  <a:srgbClr val="FEC831"/>
                </a:solidFill>
                <a:latin typeface="Andale Mono"/>
                <a:cs typeface="Andale Mono"/>
              </a:rPr>
              <a:t>CSS</a:t>
            </a:r>
            <a:endParaRPr lang="en-US" sz="4000" spc="600" dirty="0">
              <a:solidFill>
                <a:srgbClr val="FEC831"/>
              </a:solidFill>
              <a:latin typeface="Andale Mono"/>
              <a:cs typeface="Andale Mono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96200" y="7391400"/>
            <a:ext cx="9144000" cy="70788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300" dirty="0" smtClean="0">
                <a:solidFill>
                  <a:srgbClr val="F1961B"/>
                </a:solidFill>
                <a:latin typeface="Andale Mono"/>
                <a:cs typeface="Andale Mono"/>
              </a:rPr>
              <a:t>JAVASCRIPT</a:t>
            </a:r>
            <a:endParaRPr lang="en-US" sz="4000" spc="300" dirty="0">
              <a:solidFill>
                <a:srgbClr val="F1961B"/>
              </a:solidFill>
              <a:latin typeface="Andale Mono"/>
              <a:cs typeface="Andale Mono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72400" y="100584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600" dirty="0" smtClean="0">
                <a:solidFill>
                  <a:srgbClr val="A02EC1"/>
                </a:solidFill>
                <a:latin typeface="Andale Mono"/>
                <a:cs typeface="Andale Mono"/>
              </a:rPr>
              <a:t>PYTHON</a:t>
            </a:r>
            <a:endParaRPr lang="en-US" sz="4000" spc="600" dirty="0">
              <a:solidFill>
                <a:srgbClr val="A02EC1"/>
              </a:solidFill>
              <a:latin typeface="Andale Mono"/>
              <a:cs typeface="Andale Mono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72400" y="120396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600" dirty="0" smtClean="0">
                <a:solidFill>
                  <a:srgbClr val="2E8117"/>
                </a:solidFill>
                <a:latin typeface="Andale Mono"/>
                <a:cs typeface="Andale Mono"/>
              </a:rPr>
              <a:t>DATABASE</a:t>
            </a:r>
            <a:endParaRPr lang="en-US" sz="4000" spc="600" dirty="0">
              <a:solidFill>
                <a:srgbClr val="2E8117"/>
              </a:solidFill>
              <a:latin typeface="Andale Mono"/>
              <a:cs typeface="Andale Mon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86700" y="685800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6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BROWSER</a:t>
            </a:r>
            <a:endParaRPr lang="en-US" sz="4000" spc="600" dirty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20000" y="3124200"/>
            <a:ext cx="9220200" cy="1600200"/>
          </a:xfrm>
          <a:prstGeom prst="roundRect">
            <a:avLst/>
          </a:prstGeom>
          <a:noFill/>
          <a:ln w="28575" cmpd="sng">
            <a:solidFill>
              <a:srgbClr val="178FD7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1430000" y="2590800"/>
            <a:ext cx="1600200" cy="457200"/>
          </a:xfrm>
          <a:prstGeom prst="roundRect">
            <a:avLst/>
          </a:prstGeom>
          <a:solidFill>
            <a:srgbClr val="178FD7"/>
          </a:solidFill>
          <a:ln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8763000" y="1828800"/>
            <a:ext cx="6705600" cy="609600"/>
          </a:xfrm>
          <a:prstGeom prst="roundRect">
            <a:avLst/>
          </a:prstGeom>
          <a:solidFill>
            <a:srgbClr val="EDED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1353800" y="2590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FFFFFF"/>
                </a:solidFill>
                <a:latin typeface="Andale Mono"/>
                <a:cs typeface="Andale Mono"/>
              </a:rPr>
              <a:t>FRONTEND</a:t>
            </a:r>
            <a:endParaRPr lang="en-US" sz="1800" dirty="0">
              <a:solidFill>
                <a:srgbClr val="FFFFFF"/>
              </a:solidFill>
              <a:latin typeface="Andale Mono"/>
              <a:cs typeface="Andale Mono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1430000" y="9067800"/>
            <a:ext cx="1600200" cy="457200"/>
          </a:xfrm>
          <a:prstGeom prst="roundRect">
            <a:avLst/>
          </a:prstGeom>
          <a:solidFill>
            <a:srgbClr val="D582D5"/>
          </a:solidFill>
          <a:ln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1353800" y="9067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FFFFFF"/>
                </a:solidFill>
                <a:latin typeface="Andale Mono"/>
                <a:cs typeface="Andale Mono"/>
              </a:rPr>
              <a:t>BACKEND</a:t>
            </a:r>
            <a:endParaRPr lang="en-US" sz="1800" dirty="0">
              <a:solidFill>
                <a:srgbClr val="FFFFFF"/>
              </a:solidFill>
              <a:latin typeface="Andale Mono"/>
              <a:cs typeface="Andale Mono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668000" y="1828800"/>
            <a:ext cx="3048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Andale Mono"/>
                <a:cs typeface="Andale Mono"/>
              </a:rPr>
              <a:t>APPLICATION</a:t>
            </a:r>
            <a:endParaRPr lang="en-US" sz="3200" dirty="0">
              <a:solidFill>
                <a:srgbClr val="FFFFFF"/>
              </a:solidFill>
              <a:latin typeface="Andale Mono"/>
              <a:cs typeface="Andale Mono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1430000" y="11353800"/>
            <a:ext cx="1600200" cy="457200"/>
          </a:xfrm>
          <a:prstGeom prst="roundRect">
            <a:avLst/>
          </a:prstGeom>
          <a:solidFill>
            <a:srgbClr val="2F901D"/>
          </a:solidFill>
          <a:ln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1353800" y="11353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Andale Mono"/>
                <a:cs typeface="Andale Mono"/>
              </a:rPr>
              <a:t>STORAGE</a:t>
            </a:r>
            <a:endParaRPr lang="en-US" sz="1800" b="1" dirty="0">
              <a:solidFill>
                <a:schemeClr val="bg1"/>
              </a:solidFill>
              <a:latin typeface="Andale Mono"/>
              <a:cs typeface="Andale Mono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6477000" y="2133600"/>
            <a:ext cx="2286000" cy="0"/>
          </a:xfrm>
          <a:prstGeom prst="line">
            <a:avLst/>
          </a:prstGeom>
          <a:ln w="57150" cmpd="sng">
            <a:solidFill>
              <a:srgbClr val="178FD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77000" y="2133600"/>
            <a:ext cx="0" cy="8534400"/>
          </a:xfrm>
          <a:prstGeom prst="line">
            <a:avLst/>
          </a:prstGeom>
          <a:ln w="57150" cmpd="sng">
            <a:solidFill>
              <a:srgbClr val="178FD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77000" y="10668000"/>
            <a:ext cx="1066800" cy="0"/>
          </a:xfrm>
          <a:prstGeom prst="straightConnector1">
            <a:avLst/>
          </a:prstGeom>
          <a:ln w="57150" cmpd="sng">
            <a:solidFill>
              <a:srgbClr val="178FD7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77000" y="10515600"/>
            <a:ext cx="0" cy="1905000"/>
          </a:xfrm>
          <a:prstGeom prst="line">
            <a:avLst/>
          </a:prstGeom>
          <a:ln w="57150" cmpd="sng">
            <a:solidFill>
              <a:srgbClr val="178FD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77000" y="12420600"/>
            <a:ext cx="1066800" cy="0"/>
          </a:xfrm>
          <a:prstGeom prst="straightConnector1">
            <a:avLst/>
          </a:prstGeom>
          <a:ln w="57150" cmpd="sng">
            <a:solidFill>
              <a:srgbClr val="178FD7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7907000" y="2133600"/>
            <a:ext cx="0" cy="10287000"/>
          </a:xfrm>
          <a:prstGeom prst="line">
            <a:avLst/>
          </a:prstGeom>
          <a:ln w="57150" cmpd="sng">
            <a:solidFill>
              <a:srgbClr val="2F90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16840200" y="2133600"/>
            <a:ext cx="1066800" cy="0"/>
          </a:xfrm>
          <a:prstGeom prst="straightConnector1">
            <a:avLst/>
          </a:prstGeom>
          <a:ln w="57150" cmpd="sng">
            <a:solidFill>
              <a:srgbClr val="2F901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6992600" y="10668000"/>
            <a:ext cx="914400" cy="0"/>
          </a:xfrm>
          <a:prstGeom prst="straightConnector1">
            <a:avLst/>
          </a:prstGeom>
          <a:ln w="57150" cmpd="sng">
            <a:solidFill>
              <a:srgbClr val="2F901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6992600" y="12420600"/>
            <a:ext cx="914400" cy="0"/>
          </a:xfrm>
          <a:prstGeom prst="line">
            <a:avLst/>
          </a:prstGeom>
          <a:ln w="57150" cmpd="sng">
            <a:solidFill>
              <a:srgbClr val="2F90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1752600" y="914400"/>
            <a:ext cx="533399" cy="0"/>
          </a:xfrm>
          <a:prstGeom prst="line">
            <a:avLst/>
          </a:prstGeom>
          <a:ln w="76200" cmpd="sng">
            <a:solidFill>
              <a:srgbClr val="178FD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1752600" y="1811866"/>
            <a:ext cx="533399" cy="0"/>
          </a:xfrm>
          <a:prstGeom prst="line">
            <a:avLst/>
          </a:prstGeom>
          <a:ln w="76200" cmpd="sng">
            <a:solidFill>
              <a:srgbClr val="2F90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362200" y="643467"/>
            <a:ext cx="331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600" dirty="0" smtClean="0">
                <a:solidFill>
                  <a:srgbClr val="178FD7"/>
                </a:solidFill>
                <a:latin typeface="Andale Mono"/>
                <a:cs typeface="Andale Mono"/>
              </a:rPr>
              <a:t>Pushing Info</a:t>
            </a:r>
            <a:endParaRPr lang="en-US" sz="2400" spc="600" dirty="0">
              <a:solidFill>
                <a:srgbClr val="178FD7"/>
              </a:solidFill>
              <a:latin typeface="Andale Mono"/>
              <a:cs typeface="Andale Mono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00299" y="1524287"/>
            <a:ext cx="3594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600" dirty="0" smtClean="0">
                <a:solidFill>
                  <a:srgbClr val="2F901D"/>
                </a:solidFill>
                <a:latin typeface="Andale Mono"/>
                <a:cs typeface="Andale Mono"/>
              </a:rPr>
              <a:t>Pulling Info</a:t>
            </a:r>
            <a:endParaRPr lang="en-US" sz="2400" spc="600" dirty="0">
              <a:solidFill>
                <a:srgbClr val="2F901D"/>
              </a:solidFill>
              <a:latin typeface="Andale Mono"/>
              <a:cs typeface="Andale Mono"/>
            </a:endParaRPr>
          </a:p>
        </p:txBody>
      </p:sp>
      <p:sp>
        <p:nvSpPr>
          <p:cNvPr id="42" name="TextBox 41"/>
          <p:cNvSpPr txBox="1"/>
          <p:nvPr/>
        </p:nvSpPr>
        <p:spPr>
          <a:xfrm rot="16200000">
            <a:off x="3302289" y="7670512"/>
            <a:ext cx="5105400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Local Development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</p:txBody>
      </p:sp>
      <p:sp>
        <p:nvSpPr>
          <p:cNvPr id="49" name="TextBox 48"/>
          <p:cNvSpPr txBox="1"/>
          <p:nvPr/>
        </p:nvSpPr>
        <p:spPr>
          <a:xfrm rot="5400000">
            <a:off x="17652712" y="7518112"/>
            <a:ext cx="2057400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Heroku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18592800" y="990600"/>
            <a:ext cx="0" cy="5181600"/>
          </a:xfrm>
          <a:prstGeom prst="line">
            <a:avLst/>
          </a:prstGeom>
          <a:ln w="57150" cmpd="sng">
            <a:solidFill>
              <a:srgbClr val="178FD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6916400" y="990600"/>
            <a:ext cx="1676400" cy="0"/>
          </a:xfrm>
          <a:prstGeom prst="straightConnector1">
            <a:avLst/>
          </a:prstGeom>
          <a:ln w="57150" cmpd="sng">
            <a:solidFill>
              <a:srgbClr val="178FD7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867400" y="10287000"/>
            <a:ext cx="0" cy="3200400"/>
          </a:xfrm>
          <a:prstGeom prst="line">
            <a:avLst/>
          </a:prstGeom>
          <a:ln w="57150" cmpd="sng">
            <a:solidFill>
              <a:srgbClr val="178FD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5867400" y="13487400"/>
            <a:ext cx="12725400" cy="0"/>
          </a:xfrm>
          <a:prstGeom prst="line">
            <a:avLst/>
          </a:prstGeom>
          <a:ln w="57150" cmpd="sng">
            <a:solidFill>
              <a:srgbClr val="178FD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8592800" y="8858250"/>
            <a:ext cx="0" cy="4629150"/>
          </a:xfrm>
          <a:prstGeom prst="line">
            <a:avLst/>
          </a:prstGeom>
          <a:ln w="57150" cmpd="sng">
            <a:solidFill>
              <a:srgbClr val="178FD7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4231600" y="-38100"/>
            <a:ext cx="115824" cy="1379581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3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V="1">
            <a:off x="0" y="-38100"/>
            <a:ext cx="24384000" cy="137541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620000" y="3124200"/>
            <a:ext cx="9220200" cy="1600200"/>
          </a:xfrm>
          <a:prstGeom prst="roundRect">
            <a:avLst/>
          </a:prstGeom>
          <a:solidFill>
            <a:srgbClr val="178FD7">
              <a:alpha val="55000"/>
            </a:srgbClr>
          </a:solidFill>
          <a:ln w="3810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620000" y="5029200"/>
            <a:ext cx="9220200" cy="1600200"/>
          </a:xfrm>
          <a:prstGeom prst="roundRect">
            <a:avLst/>
          </a:prstGeom>
          <a:noFill/>
          <a:ln w="38100" cmpd="sng">
            <a:solidFill>
              <a:srgbClr val="FEC8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C83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696200" y="9601200"/>
            <a:ext cx="9220200" cy="1600200"/>
          </a:xfrm>
          <a:prstGeom prst="roundRect">
            <a:avLst/>
          </a:prstGeom>
          <a:solidFill>
            <a:srgbClr val="AF00A8">
              <a:alpha val="49000"/>
            </a:srgbClr>
          </a:solidFill>
          <a:ln w="38100" cmpd="sng">
            <a:solidFill>
              <a:srgbClr val="AF00A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7696200" y="11887200"/>
            <a:ext cx="9220200" cy="990600"/>
          </a:xfrm>
          <a:prstGeom prst="roundRect">
            <a:avLst/>
          </a:prstGeom>
          <a:solidFill>
            <a:srgbClr val="35A21F">
              <a:alpha val="73000"/>
            </a:srgbClr>
          </a:solidFill>
          <a:ln w="38100" cmpd="sng">
            <a:solidFill>
              <a:srgbClr val="35A2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7658100" y="6934200"/>
            <a:ext cx="9258300" cy="1600200"/>
          </a:xfrm>
          <a:prstGeom prst="roundRect">
            <a:avLst/>
          </a:prstGeom>
          <a:noFill/>
          <a:ln w="38100" cmpd="sng">
            <a:solidFill>
              <a:srgbClr val="F1961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961B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7620000" y="609600"/>
            <a:ext cx="9220200" cy="914400"/>
          </a:xfrm>
          <a:prstGeom prst="roundRect">
            <a:avLst/>
          </a:prstGeom>
          <a:noFill/>
          <a:ln w="7620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239000" y="2819400"/>
            <a:ext cx="10058400" cy="6096000"/>
          </a:xfrm>
          <a:prstGeom prst="rect">
            <a:avLst/>
          </a:prstGeom>
          <a:noFill/>
          <a:ln w="57150" cmpd="sng">
            <a:solidFill>
              <a:srgbClr val="178FD7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78FD7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239000" y="11582400"/>
            <a:ext cx="10058400" cy="1600200"/>
          </a:xfrm>
          <a:prstGeom prst="rect">
            <a:avLst/>
          </a:prstGeom>
          <a:noFill/>
          <a:ln w="38100" cmpd="sng">
            <a:solidFill>
              <a:srgbClr val="35A2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867400" y="2133600"/>
            <a:ext cx="12725400" cy="11353800"/>
          </a:xfrm>
          <a:prstGeom prst="rect">
            <a:avLst/>
          </a:prstGeom>
          <a:noFill/>
          <a:ln w="57150" cmpd="sng">
            <a:solidFill>
              <a:schemeClr val="bg1">
                <a:lumMod val="6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239000" y="9296400"/>
            <a:ext cx="10058400" cy="3886200"/>
          </a:xfrm>
          <a:prstGeom prst="rect">
            <a:avLst/>
          </a:prstGeom>
          <a:noFill/>
          <a:ln w="57150" cmpd="sng">
            <a:solidFill>
              <a:srgbClr val="AF00A8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7620000" y="3124200"/>
            <a:ext cx="9220200" cy="1600200"/>
          </a:xfrm>
          <a:prstGeom prst="roundRect">
            <a:avLst/>
          </a:prstGeom>
          <a:noFill/>
          <a:ln w="28575" cmpd="sng">
            <a:solidFill>
              <a:srgbClr val="178FD7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1430000" y="2590800"/>
            <a:ext cx="1600200" cy="457200"/>
          </a:xfrm>
          <a:prstGeom prst="roundRect">
            <a:avLst/>
          </a:prstGeom>
          <a:solidFill>
            <a:srgbClr val="178FD7"/>
          </a:solidFill>
          <a:ln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8763000" y="1828800"/>
            <a:ext cx="6705600" cy="609600"/>
          </a:xfrm>
          <a:prstGeom prst="roundRect">
            <a:avLst/>
          </a:prstGeom>
          <a:solidFill>
            <a:srgbClr val="EDED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1353800" y="2590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FFFFFF"/>
                </a:solidFill>
                <a:latin typeface="Andale Mono"/>
                <a:cs typeface="Andale Mono"/>
              </a:rPr>
              <a:t>FRONTEND</a:t>
            </a:r>
            <a:endParaRPr lang="en-US" sz="1800" dirty="0">
              <a:solidFill>
                <a:srgbClr val="FFFFFF"/>
              </a:solidFill>
              <a:latin typeface="Andale Mono"/>
              <a:cs typeface="Andale Mono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1430000" y="9067800"/>
            <a:ext cx="1600200" cy="457200"/>
          </a:xfrm>
          <a:prstGeom prst="roundRect">
            <a:avLst/>
          </a:prstGeom>
          <a:solidFill>
            <a:srgbClr val="D582D5"/>
          </a:solidFill>
          <a:ln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1353800" y="9067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FFFFFF"/>
                </a:solidFill>
                <a:latin typeface="Andale Mono"/>
                <a:cs typeface="Andale Mono"/>
              </a:rPr>
              <a:t>BACKEND</a:t>
            </a:r>
            <a:endParaRPr lang="en-US" sz="1800" dirty="0">
              <a:solidFill>
                <a:srgbClr val="FFFFFF"/>
              </a:solidFill>
              <a:latin typeface="Andale Mono"/>
              <a:cs typeface="Andale Mono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1717000" y="6629400"/>
            <a:ext cx="1905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0668000" y="1828800"/>
            <a:ext cx="3048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Andale Mono"/>
                <a:cs typeface="Andale Mono"/>
              </a:rPr>
              <a:t>APPLICATION</a:t>
            </a:r>
            <a:endParaRPr lang="en-US" sz="3200" dirty="0">
              <a:solidFill>
                <a:srgbClr val="FFFFFF"/>
              </a:solidFill>
              <a:latin typeface="Andale Mono"/>
              <a:cs typeface="Andale Mono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1430000" y="11353800"/>
            <a:ext cx="1600200" cy="457200"/>
          </a:xfrm>
          <a:prstGeom prst="roundRect">
            <a:avLst/>
          </a:prstGeom>
          <a:solidFill>
            <a:srgbClr val="2F901D"/>
          </a:solidFill>
          <a:ln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1353800" y="11353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Andale Mono"/>
                <a:cs typeface="Andale Mono"/>
              </a:rPr>
              <a:t>STORAGE</a:t>
            </a:r>
            <a:endParaRPr lang="en-US" sz="1800" b="1" dirty="0">
              <a:solidFill>
                <a:schemeClr val="bg1"/>
              </a:solidFill>
              <a:latin typeface="Andale Mono"/>
              <a:cs typeface="Andale Mono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96200" y="5029200"/>
            <a:ext cx="4572000" cy="1600200"/>
          </a:xfrm>
          <a:prstGeom prst="roundRect">
            <a:avLst/>
          </a:prstGeom>
          <a:noFill/>
          <a:ln>
            <a:solidFill>
              <a:srgbClr val="FEC8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C83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2268200" y="5029200"/>
            <a:ext cx="2286000" cy="1600200"/>
          </a:xfrm>
          <a:prstGeom prst="roundRect">
            <a:avLst/>
          </a:prstGeom>
          <a:noFill/>
          <a:ln>
            <a:solidFill>
              <a:srgbClr val="FEC8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C83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4554200" y="5029200"/>
            <a:ext cx="2286000" cy="1600200"/>
          </a:xfrm>
          <a:prstGeom prst="roundRect">
            <a:avLst/>
          </a:prstGeom>
          <a:noFill/>
          <a:ln>
            <a:solidFill>
              <a:srgbClr val="FEC8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C83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772400" y="6934200"/>
            <a:ext cx="3352800" cy="1600200"/>
          </a:xfrm>
          <a:prstGeom prst="roundRect">
            <a:avLst/>
          </a:prstGeom>
          <a:noFill/>
          <a:ln>
            <a:solidFill>
              <a:srgbClr val="F1961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961B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1125200" y="6934200"/>
            <a:ext cx="3429000" cy="1600200"/>
          </a:xfrm>
          <a:prstGeom prst="roundRect">
            <a:avLst/>
          </a:prstGeom>
          <a:noFill/>
          <a:ln>
            <a:solidFill>
              <a:srgbClr val="F1961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961B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4554200" y="6953250"/>
            <a:ext cx="2362200" cy="1600200"/>
          </a:xfrm>
          <a:prstGeom prst="roundRect">
            <a:avLst/>
          </a:prstGeom>
          <a:noFill/>
          <a:ln>
            <a:solidFill>
              <a:srgbClr val="F1961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961B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772400" y="9601200"/>
            <a:ext cx="2819400" cy="1600200"/>
          </a:xfrm>
          <a:prstGeom prst="roundRect">
            <a:avLst/>
          </a:prstGeom>
          <a:noFill/>
          <a:ln>
            <a:solidFill>
              <a:srgbClr val="AF00A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10591800" y="9601200"/>
            <a:ext cx="2895600" cy="1600200"/>
          </a:xfrm>
          <a:prstGeom prst="roundRect">
            <a:avLst/>
          </a:prstGeom>
          <a:noFill/>
          <a:ln>
            <a:solidFill>
              <a:srgbClr val="AF00A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13487400" y="9601200"/>
            <a:ext cx="3429000" cy="1600200"/>
          </a:xfrm>
          <a:prstGeom prst="roundRect">
            <a:avLst/>
          </a:prstGeom>
          <a:noFill/>
          <a:ln>
            <a:solidFill>
              <a:srgbClr val="AF00A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7772400" y="11887200"/>
            <a:ext cx="9144000" cy="990600"/>
          </a:xfrm>
          <a:prstGeom prst="roundRect">
            <a:avLst/>
          </a:prstGeom>
          <a:noFill/>
          <a:ln>
            <a:solidFill>
              <a:srgbClr val="35A2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696200" y="609600"/>
            <a:ext cx="9144000" cy="914400"/>
          </a:xfrm>
          <a:prstGeom prst="roundRect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7696200" y="3124200"/>
            <a:ext cx="3810000" cy="1600200"/>
          </a:xfrm>
          <a:prstGeom prst="roundRect">
            <a:avLst/>
          </a:prstGeom>
          <a:noFill/>
          <a:ln w="28575" cmpd="sng">
            <a:solidFill>
              <a:srgbClr val="178FD7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11506200" y="3124200"/>
            <a:ext cx="2667000" cy="1600200"/>
          </a:xfrm>
          <a:prstGeom prst="roundRect">
            <a:avLst/>
          </a:prstGeom>
          <a:noFill/>
          <a:ln w="28575" cmpd="sng">
            <a:solidFill>
              <a:srgbClr val="178FD7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14173200" y="3124200"/>
            <a:ext cx="2667000" cy="1600200"/>
          </a:xfrm>
          <a:prstGeom prst="roundRect">
            <a:avLst/>
          </a:prstGeom>
          <a:noFill/>
          <a:ln w="28575" cmpd="sng">
            <a:solidFill>
              <a:srgbClr val="178FD7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924800" y="7477780"/>
            <a:ext cx="3048000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spc="300" dirty="0" err="1" smtClean="0">
                <a:solidFill>
                  <a:srgbClr val="F1961B"/>
                </a:solidFill>
                <a:latin typeface="Andale Mono"/>
                <a:cs typeface="Andale Mono"/>
              </a:rPr>
              <a:t>node.js</a:t>
            </a:r>
            <a:endParaRPr lang="en-US" sz="2800" spc="300" dirty="0">
              <a:solidFill>
                <a:srgbClr val="F1961B"/>
              </a:solidFill>
              <a:latin typeface="Andale Mono"/>
              <a:cs typeface="Andale Mono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353800" y="7477780"/>
            <a:ext cx="3048000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spc="300" dirty="0" err="1" smtClean="0">
                <a:solidFill>
                  <a:srgbClr val="F1961B"/>
                </a:solidFill>
                <a:latin typeface="Andale Mono"/>
                <a:cs typeface="Andale Mono"/>
              </a:rPr>
              <a:t>angular.js</a:t>
            </a:r>
            <a:endParaRPr lang="en-US" sz="2800" spc="300" dirty="0">
              <a:solidFill>
                <a:srgbClr val="F1961B"/>
              </a:solidFill>
              <a:latin typeface="Andale Mono"/>
              <a:cs typeface="Andale Mono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706600" y="7477780"/>
            <a:ext cx="1981200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spc="300" dirty="0" err="1" smtClean="0">
                <a:solidFill>
                  <a:srgbClr val="F1961B"/>
                </a:solidFill>
                <a:latin typeface="Andale Mono"/>
                <a:cs typeface="Andale Mono"/>
              </a:rPr>
              <a:t>vue.js</a:t>
            </a:r>
            <a:endParaRPr lang="en-US" sz="2800" spc="300" dirty="0">
              <a:solidFill>
                <a:srgbClr val="F1961B"/>
              </a:solidFill>
              <a:latin typeface="Andale Mono"/>
              <a:cs typeface="Andale Mono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848600" y="5511224"/>
            <a:ext cx="4191000" cy="58477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 smtClean="0">
                <a:solidFill>
                  <a:srgbClr val="FEC831"/>
                </a:solidFill>
                <a:latin typeface="Andale Mono"/>
                <a:cs typeface="Andale Mono"/>
              </a:rPr>
              <a:t>material</a:t>
            </a:r>
            <a:endParaRPr lang="en-US" sz="3200" spc="600" dirty="0">
              <a:solidFill>
                <a:srgbClr val="FEC831"/>
              </a:solidFill>
              <a:latin typeface="Andale Mono"/>
              <a:cs typeface="Andale Mono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496800" y="5715000"/>
            <a:ext cx="1905000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spc="600" dirty="0" smtClean="0">
                <a:solidFill>
                  <a:srgbClr val="FEC831"/>
                </a:solidFill>
                <a:latin typeface="Andale Mono"/>
                <a:cs typeface="Andale Mono"/>
              </a:rPr>
              <a:t>bootstrap</a:t>
            </a:r>
            <a:endParaRPr lang="en-US" sz="1600" spc="600" dirty="0">
              <a:solidFill>
                <a:srgbClr val="FEC831"/>
              </a:solidFill>
              <a:latin typeface="Andale Mono"/>
              <a:cs typeface="Andale Mono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782800" y="5562600"/>
            <a:ext cx="1905000" cy="58477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spc="600" dirty="0">
                <a:solidFill>
                  <a:srgbClr val="FEC831"/>
                </a:solidFill>
                <a:latin typeface="Andale Mono"/>
                <a:cs typeface="Andale Mono"/>
              </a:rPr>
              <a:t>s</a:t>
            </a:r>
            <a:r>
              <a:rPr lang="en-US" sz="1600" spc="600" dirty="0" smtClean="0">
                <a:solidFill>
                  <a:srgbClr val="FEC831"/>
                </a:solidFill>
                <a:latin typeface="Andale Mono"/>
                <a:cs typeface="Andale Mono"/>
              </a:rPr>
              <a:t>emantic </a:t>
            </a:r>
            <a:r>
              <a:rPr lang="en-US" sz="1600" spc="600" dirty="0" err="1" smtClean="0">
                <a:solidFill>
                  <a:srgbClr val="FEC831"/>
                </a:solidFill>
                <a:latin typeface="Andale Mono"/>
                <a:cs typeface="Andale Mono"/>
              </a:rPr>
              <a:t>ui</a:t>
            </a:r>
            <a:endParaRPr lang="en-US" sz="1600" spc="600" dirty="0">
              <a:solidFill>
                <a:srgbClr val="FEC831"/>
              </a:solidFill>
              <a:latin typeface="Andale Mono"/>
              <a:cs typeface="Andale Mono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696200" y="99822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600" dirty="0" smtClean="0">
                <a:solidFill>
                  <a:srgbClr val="A02EC1"/>
                </a:solidFill>
                <a:latin typeface="Andale Mono"/>
                <a:cs typeface="Andale Mono"/>
              </a:rPr>
              <a:t>pip</a:t>
            </a:r>
            <a:endParaRPr lang="en-US" spc="600" dirty="0">
              <a:solidFill>
                <a:srgbClr val="A02EC1"/>
              </a:solidFill>
              <a:latin typeface="Andale Mono"/>
              <a:cs typeface="Andale Mono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668000" y="101346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 err="1">
                <a:solidFill>
                  <a:srgbClr val="A02EC1"/>
                </a:solidFill>
                <a:latin typeface="Andale Mono"/>
                <a:cs typeface="Andale Mono"/>
              </a:rPr>
              <a:t>d</a:t>
            </a:r>
            <a:r>
              <a:rPr lang="en-US" sz="2400" spc="600" dirty="0" err="1" smtClean="0">
                <a:solidFill>
                  <a:srgbClr val="A02EC1"/>
                </a:solidFill>
                <a:latin typeface="Andale Mono"/>
                <a:cs typeface="Andale Mono"/>
              </a:rPr>
              <a:t>jango</a:t>
            </a:r>
            <a:endParaRPr lang="en-US" sz="2400" spc="600" dirty="0" smtClean="0">
              <a:solidFill>
                <a:srgbClr val="A02EC1"/>
              </a:solidFill>
              <a:latin typeface="Andale Mono"/>
              <a:cs typeface="Andale Mono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3792200" y="101346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 err="1" smtClean="0">
                <a:solidFill>
                  <a:srgbClr val="AF00A8"/>
                </a:solidFill>
                <a:latin typeface="Andale Mono"/>
                <a:cs typeface="Andale Mono"/>
              </a:rPr>
              <a:t>virtualnev</a:t>
            </a:r>
            <a:endParaRPr lang="en-US" sz="2400" spc="600" dirty="0">
              <a:solidFill>
                <a:srgbClr val="AF00A8"/>
              </a:solidFill>
              <a:latin typeface="Andale Mono"/>
              <a:cs typeface="Andale Mono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601200" y="120396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600" dirty="0" err="1" smtClean="0">
                <a:solidFill>
                  <a:srgbClr val="2E8117"/>
                </a:solidFill>
                <a:latin typeface="Andale Mono"/>
                <a:cs typeface="Andale Mono"/>
              </a:rPr>
              <a:t>postgresql</a:t>
            </a:r>
            <a:endParaRPr lang="en-US" spc="600" dirty="0">
              <a:solidFill>
                <a:srgbClr val="2E8117"/>
              </a:solidFill>
              <a:latin typeface="Andale Mono"/>
              <a:cs typeface="Andale Mono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506200" y="34290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 smtClean="0">
                <a:solidFill>
                  <a:srgbClr val="178FD7"/>
                </a:solidFill>
                <a:latin typeface="Andale Mono"/>
                <a:cs typeface="Andale Mono"/>
              </a:rPr>
              <a:t>login</a:t>
            </a:r>
          </a:p>
          <a:p>
            <a:pPr algn="ctr"/>
            <a:r>
              <a:rPr lang="en-US" sz="2400" spc="600" dirty="0" smtClean="0">
                <a:solidFill>
                  <a:srgbClr val="178FD7"/>
                </a:solidFill>
                <a:latin typeface="Andale Mono"/>
                <a:cs typeface="Andale Mono"/>
              </a:rPr>
              <a:t>sign-up</a:t>
            </a:r>
            <a:endParaRPr lang="en-US" sz="2400" spc="600" dirty="0">
              <a:solidFill>
                <a:srgbClr val="178FD7"/>
              </a:solidFill>
              <a:latin typeface="Andale Mono"/>
              <a:cs typeface="Andale Mono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229600" y="36576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 smtClean="0">
                <a:solidFill>
                  <a:srgbClr val="297BCE"/>
                </a:solidFill>
                <a:latin typeface="Andale Mono"/>
                <a:cs typeface="Andale Mono"/>
              </a:rPr>
              <a:t>dashboard</a:t>
            </a:r>
            <a:endParaRPr lang="en-US" sz="2400" spc="600" dirty="0">
              <a:solidFill>
                <a:srgbClr val="297BCE"/>
              </a:solidFill>
              <a:latin typeface="Andale Mono"/>
              <a:cs typeface="Andale Mono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4097000" y="34290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 smtClean="0">
                <a:solidFill>
                  <a:srgbClr val="178FD7"/>
                </a:solidFill>
                <a:latin typeface="Andale Mono"/>
                <a:cs typeface="Andale Mono"/>
              </a:rPr>
              <a:t>user</a:t>
            </a:r>
          </a:p>
          <a:p>
            <a:pPr algn="ctr"/>
            <a:r>
              <a:rPr lang="en-US" sz="2400" spc="600" dirty="0" smtClean="0">
                <a:solidFill>
                  <a:srgbClr val="178FD7"/>
                </a:solidFill>
                <a:latin typeface="Andale Mono"/>
                <a:cs typeface="Andale Mono"/>
              </a:rPr>
              <a:t>progress</a:t>
            </a:r>
            <a:endParaRPr lang="en-US" sz="2400" spc="600" dirty="0">
              <a:solidFill>
                <a:srgbClr val="178FD7"/>
              </a:solidFill>
              <a:latin typeface="Andale Mono"/>
              <a:cs typeface="Andale Mono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772400" y="833735"/>
            <a:ext cx="906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>
                <a:solidFill>
                  <a:srgbClr val="7F7F7F"/>
                </a:solidFill>
                <a:latin typeface="Andale Mono"/>
                <a:cs typeface="Andale Mono"/>
              </a:rPr>
              <a:t>c</a:t>
            </a:r>
            <a:r>
              <a:rPr lang="en-US" sz="2400" spc="600" dirty="0" smtClean="0">
                <a:solidFill>
                  <a:srgbClr val="7F7F7F"/>
                </a:solidFill>
                <a:latin typeface="Andale Mono"/>
                <a:cs typeface="Andale Mono"/>
              </a:rPr>
              <a:t>hrome | </a:t>
            </a:r>
            <a:r>
              <a:rPr lang="en-US" sz="2400" spc="600" dirty="0" err="1" smtClean="0">
                <a:solidFill>
                  <a:srgbClr val="7F7F7F"/>
                </a:solidFill>
                <a:latin typeface="Andale Mono"/>
                <a:cs typeface="Andale Mono"/>
              </a:rPr>
              <a:t>ie</a:t>
            </a:r>
            <a:r>
              <a:rPr lang="en-US" sz="2400" spc="600" dirty="0" smtClean="0">
                <a:solidFill>
                  <a:srgbClr val="7F7F7F"/>
                </a:solidFill>
                <a:latin typeface="Andale Mono"/>
                <a:cs typeface="Andale Mono"/>
              </a:rPr>
              <a:t> | </a:t>
            </a:r>
            <a:r>
              <a:rPr lang="en-US" sz="2400" spc="600" dirty="0" err="1" smtClean="0">
                <a:solidFill>
                  <a:srgbClr val="7F7F7F"/>
                </a:solidFill>
                <a:latin typeface="Andale Mono"/>
                <a:cs typeface="Andale Mono"/>
              </a:rPr>
              <a:t>firefox</a:t>
            </a:r>
            <a:r>
              <a:rPr lang="en-US" sz="2400" spc="600" dirty="0" smtClean="0">
                <a:solidFill>
                  <a:srgbClr val="7F7F7F"/>
                </a:solidFill>
                <a:latin typeface="Andale Mono"/>
                <a:cs typeface="Andale Mono"/>
              </a:rPr>
              <a:t> | safari</a:t>
            </a:r>
            <a:endParaRPr lang="en-US" sz="2400" spc="600" dirty="0">
              <a:solidFill>
                <a:srgbClr val="7F7F7F"/>
              </a:solidFill>
              <a:latin typeface="Andale Mono"/>
              <a:cs typeface="Andale Mono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flipH="1">
            <a:off x="6477000" y="2133600"/>
            <a:ext cx="2133600" cy="0"/>
          </a:xfrm>
          <a:prstGeom prst="line">
            <a:avLst/>
          </a:prstGeom>
          <a:ln w="57150" cmpd="sng">
            <a:solidFill>
              <a:srgbClr val="178FD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477000" y="2133600"/>
            <a:ext cx="0" cy="8534400"/>
          </a:xfrm>
          <a:prstGeom prst="line">
            <a:avLst/>
          </a:prstGeom>
          <a:ln w="57150" cmpd="sng">
            <a:solidFill>
              <a:srgbClr val="178FD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477000" y="10668000"/>
            <a:ext cx="1066800" cy="0"/>
          </a:xfrm>
          <a:prstGeom prst="straightConnector1">
            <a:avLst/>
          </a:prstGeom>
          <a:ln w="57150" cmpd="sng">
            <a:solidFill>
              <a:srgbClr val="178FD7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477000" y="10515600"/>
            <a:ext cx="0" cy="1905000"/>
          </a:xfrm>
          <a:prstGeom prst="line">
            <a:avLst/>
          </a:prstGeom>
          <a:ln w="57150" cmpd="sng">
            <a:solidFill>
              <a:srgbClr val="178FD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477000" y="12420600"/>
            <a:ext cx="1066800" cy="0"/>
          </a:xfrm>
          <a:prstGeom prst="straightConnector1">
            <a:avLst/>
          </a:prstGeom>
          <a:ln w="57150" cmpd="sng">
            <a:solidFill>
              <a:srgbClr val="178FD7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16840200" y="2133600"/>
            <a:ext cx="1066800" cy="0"/>
          </a:xfrm>
          <a:prstGeom prst="straightConnector1">
            <a:avLst/>
          </a:prstGeom>
          <a:ln w="57150" cmpd="sng">
            <a:solidFill>
              <a:srgbClr val="2F901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16992600" y="10668000"/>
            <a:ext cx="914400" cy="0"/>
          </a:xfrm>
          <a:prstGeom prst="straightConnector1">
            <a:avLst/>
          </a:prstGeom>
          <a:ln w="57150" cmpd="sng">
            <a:solidFill>
              <a:srgbClr val="2F901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16992600" y="12420600"/>
            <a:ext cx="914400" cy="0"/>
          </a:xfrm>
          <a:prstGeom prst="line">
            <a:avLst/>
          </a:prstGeom>
          <a:ln w="57150" cmpd="sng">
            <a:solidFill>
              <a:srgbClr val="2F90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7907000" y="2133600"/>
            <a:ext cx="0" cy="10287000"/>
          </a:xfrm>
          <a:prstGeom prst="line">
            <a:avLst/>
          </a:prstGeom>
          <a:ln w="57150" cmpd="sng">
            <a:solidFill>
              <a:srgbClr val="2F90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 rot="16200000">
            <a:off x="3302289" y="7670512"/>
            <a:ext cx="5105400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Local Development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</p:txBody>
      </p:sp>
      <p:sp>
        <p:nvSpPr>
          <p:cNvPr id="93" name="TextBox 92"/>
          <p:cNvSpPr txBox="1"/>
          <p:nvPr/>
        </p:nvSpPr>
        <p:spPr>
          <a:xfrm rot="5400000">
            <a:off x="17652712" y="7518112"/>
            <a:ext cx="2057400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Heroku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18592800" y="990600"/>
            <a:ext cx="0" cy="5181600"/>
          </a:xfrm>
          <a:prstGeom prst="line">
            <a:avLst/>
          </a:prstGeom>
          <a:ln w="57150" cmpd="sng">
            <a:solidFill>
              <a:srgbClr val="178FD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16916400" y="990600"/>
            <a:ext cx="1676400" cy="0"/>
          </a:xfrm>
          <a:prstGeom prst="straightConnector1">
            <a:avLst/>
          </a:prstGeom>
          <a:ln w="57150" cmpd="sng">
            <a:solidFill>
              <a:srgbClr val="178FD7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5867400" y="10287000"/>
            <a:ext cx="0" cy="3200400"/>
          </a:xfrm>
          <a:prstGeom prst="line">
            <a:avLst/>
          </a:prstGeom>
          <a:ln w="57150" cmpd="sng">
            <a:solidFill>
              <a:srgbClr val="178FD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5867400" y="13487400"/>
            <a:ext cx="12725400" cy="0"/>
          </a:xfrm>
          <a:prstGeom prst="line">
            <a:avLst/>
          </a:prstGeom>
          <a:ln w="57150" cmpd="sng">
            <a:solidFill>
              <a:srgbClr val="178FD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8592800" y="8858250"/>
            <a:ext cx="0" cy="4629150"/>
          </a:xfrm>
          <a:prstGeom prst="line">
            <a:avLst/>
          </a:prstGeom>
          <a:ln w="57150" cmpd="sng">
            <a:solidFill>
              <a:srgbClr val="178FD7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1752600" y="914400"/>
            <a:ext cx="533399" cy="0"/>
          </a:xfrm>
          <a:prstGeom prst="line">
            <a:avLst/>
          </a:prstGeom>
          <a:ln w="76200" cmpd="sng">
            <a:solidFill>
              <a:srgbClr val="178FD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1752600" y="1811866"/>
            <a:ext cx="533399" cy="0"/>
          </a:xfrm>
          <a:prstGeom prst="line">
            <a:avLst/>
          </a:prstGeom>
          <a:ln w="76200" cmpd="sng">
            <a:solidFill>
              <a:srgbClr val="2F90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362200" y="643467"/>
            <a:ext cx="331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600" dirty="0" smtClean="0">
                <a:solidFill>
                  <a:srgbClr val="178FD7"/>
                </a:solidFill>
                <a:latin typeface="Andale Mono"/>
                <a:cs typeface="Andale Mono"/>
              </a:rPr>
              <a:t>Pushing Info</a:t>
            </a:r>
            <a:endParaRPr lang="en-US" sz="2400" spc="600" dirty="0">
              <a:solidFill>
                <a:srgbClr val="178FD7"/>
              </a:solidFill>
              <a:latin typeface="Andale Mono"/>
              <a:cs typeface="Andale Mono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00299" y="1524287"/>
            <a:ext cx="3594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600" dirty="0" smtClean="0">
                <a:solidFill>
                  <a:srgbClr val="2F901D"/>
                </a:solidFill>
                <a:latin typeface="Andale Mono"/>
                <a:cs typeface="Andale Mono"/>
              </a:rPr>
              <a:t>Pulling Info</a:t>
            </a:r>
            <a:endParaRPr lang="en-US" sz="2400" spc="600" dirty="0">
              <a:solidFill>
                <a:srgbClr val="2F901D"/>
              </a:solidFill>
              <a:latin typeface="Andale Mono"/>
              <a:cs typeface="Andale Mono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4231600" y="-38100"/>
            <a:ext cx="115824" cy="1379581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0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25826"/>
            <a:ext cx="24408867" cy="13527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noFill/>
              </a:rPr>
              <a:t>r</a:t>
            </a:r>
            <a:endParaRPr lang="en-US" sz="9600" dirty="0">
              <a:noFill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1925740" y="1252856"/>
            <a:ext cx="6906941" cy="1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33" rIns="91400" bIns="45733" anchor="t" anchorCtr="0">
            <a:noAutofit/>
          </a:bodyPr>
          <a:lstStyle/>
          <a:p>
            <a:pPr lvl="0"/>
            <a:r>
              <a:rPr lang="en-US" sz="6667" b="1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Helvetica Neue"/>
              </a:rPr>
              <a:t>f</a:t>
            </a:r>
            <a:r>
              <a:rPr lang="en-US" sz="6667" b="1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Helvetica Neue"/>
              </a:rPr>
              <a:t>eatures.</a:t>
            </a:r>
            <a:endParaRPr lang="en-US" sz="6667" b="1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9869" y="3853640"/>
            <a:ext cx="11801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Feature</a:t>
            </a:r>
            <a:endParaRPr lang="en-US" sz="28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0" algn="ctr"/>
            <a:r>
              <a:rPr 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Feature brief</a:t>
            </a:r>
            <a:endParaRPr lang="en-US" sz="2800" i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0" algn="ctr"/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0" algn="ctr"/>
            <a:endParaRPr lang="en-US" sz="28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0" algn="ctr"/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0" algn="ctr"/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271697" y="5060297"/>
            <a:ext cx="6908803" cy="1685091"/>
            <a:chOff x="2784765" y="2276209"/>
            <a:chExt cx="2590801" cy="1021790"/>
          </a:xfrm>
        </p:grpSpPr>
        <p:sp>
          <p:nvSpPr>
            <p:cNvPr id="37" name="Shape 114"/>
            <p:cNvSpPr/>
            <p:nvPr/>
          </p:nvSpPr>
          <p:spPr>
            <a:xfrm>
              <a:off x="2784765" y="2276209"/>
              <a:ext cx="2590801" cy="102179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FFC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00" tIns="45733" rIns="91400" bIns="45733" anchor="ctr" anchorCtr="0">
              <a:noAutofit/>
            </a:bodyPr>
            <a:lstStyle/>
            <a:p>
              <a:pPr algn="ctr"/>
              <a:endParaRPr sz="3733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Shape 117"/>
            <p:cNvSpPr txBox="1"/>
            <p:nvPr/>
          </p:nvSpPr>
          <p:spPr>
            <a:xfrm>
              <a:off x="2869433" y="2390122"/>
              <a:ext cx="2463030" cy="508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45733" rIns="91400" bIns="45733" anchor="t" anchorCtr="0">
              <a:noAutofit/>
            </a:bodyPr>
            <a:lstStyle/>
            <a:p>
              <a:pPr lvl="0" algn="just"/>
              <a:r>
                <a:rPr lang="en-US" sz="2133" b="1" dirty="0">
                  <a:solidFill>
                    <a:schemeClr val="dk1"/>
                  </a:solidFill>
                  <a:latin typeface="Times New Roman" charset="0"/>
                  <a:ea typeface="Times New Roman" charset="0"/>
                  <a:cs typeface="Times New Roman" charset="0"/>
                  <a:sym typeface="Open Sans"/>
                </a:rPr>
                <a:t>Contributors</a:t>
              </a:r>
              <a:r>
                <a:rPr lang="en-US" sz="2133" b="1" dirty="0" smtClean="0">
                  <a:solidFill>
                    <a:schemeClr val="dk1"/>
                  </a:solidFill>
                  <a:latin typeface="Times New Roman" charset="0"/>
                  <a:ea typeface="Times New Roman" charset="0"/>
                  <a:cs typeface="Times New Roman" charset="0"/>
                  <a:sym typeface="Open Sans"/>
                </a:rPr>
                <a:t>:</a:t>
              </a:r>
              <a:endParaRPr lang="en-US" sz="2133" b="1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Open Sans"/>
              </a:endParaRPr>
            </a:p>
            <a:p>
              <a:pPr lvl="0" algn="just"/>
              <a:r>
                <a:rPr lang="en-US" sz="2133" b="1" dirty="0">
                  <a:solidFill>
                    <a:schemeClr val="dk1"/>
                  </a:solidFill>
                  <a:latin typeface="Times New Roman" charset="0"/>
                  <a:ea typeface="Times New Roman" charset="0"/>
                  <a:cs typeface="Times New Roman" charset="0"/>
                  <a:sym typeface="Open Sans"/>
                </a:rPr>
                <a:t>Outcome: </a:t>
              </a:r>
              <a:r>
                <a:rPr lang="en-US" sz="2133" dirty="0">
                  <a:solidFill>
                    <a:schemeClr val="dk1"/>
                  </a:solidFill>
                  <a:latin typeface="Times New Roman" charset="0"/>
                  <a:ea typeface="Times New Roman" charset="0"/>
                  <a:cs typeface="Times New Roman" charset="0"/>
                  <a:sym typeface="Open Sans"/>
                </a:rPr>
                <a:t>Allow users to sign-up and make an account</a:t>
              </a:r>
              <a:endParaRPr lang="en-US" sz="2133" b="1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Open Sans"/>
              </a:endParaRPr>
            </a:p>
            <a:p>
              <a:pPr lvl="0" algn="just"/>
              <a:endParaRPr lang="en-US" sz="2133" b="1" dirty="0">
                <a:solidFill>
                  <a:schemeClr val="dk1"/>
                </a:solidFill>
                <a:latin typeface="Helvetica"/>
                <a:ea typeface="Open Sans"/>
                <a:cs typeface="Helvetica"/>
                <a:sym typeface="Open Sans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1617567" y="3750613"/>
            <a:ext cx="10591501" cy="1815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Feature</a:t>
            </a:r>
            <a:endParaRPr lang="en-US" sz="28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0" algn="ctr"/>
            <a:r>
              <a:rPr lang="en-US" sz="2800" i="1" dirty="0">
                <a:latin typeface="Times New Roman" charset="0"/>
                <a:ea typeface="Times New Roman" charset="0"/>
                <a:cs typeface="Times New Roman" charset="0"/>
              </a:rPr>
              <a:t>Feature brief</a:t>
            </a:r>
          </a:p>
          <a:p>
            <a:pPr lvl="0" algn="ctr"/>
            <a:endParaRPr lang="en-US" sz="28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0" algn="ctr"/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17006" y="8738154"/>
            <a:ext cx="10066214" cy="1610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User Storage</a:t>
            </a:r>
          </a:p>
          <a:p>
            <a:pPr algn="ctr"/>
            <a:r>
              <a:rPr lang="en-US" sz="2800" i="1" dirty="0">
                <a:latin typeface="Times New Roman" charset="0"/>
                <a:ea typeface="Times New Roman" charset="0"/>
                <a:cs typeface="Times New Roman" charset="0"/>
              </a:rPr>
              <a:t>User </a:t>
            </a:r>
            <a:r>
              <a:rPr 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information can be stored remotely</a:t>
            </a:r>
            <a:endParaRPr lang="en-US" sz="9600" b="1" i="1" dirty="0"/>
          </a:p>
          <a:p>
            <a:pPr lvl="0" algn="ctr"/>
            <a:endParaRPr lang="en-US" sz="4267" dirty="0"/>
          </a:p>
        </p:txBody>
      </p:sp>
      <p:sp>
        <p:nvSpPr>
          <p:cNvPr id="36" name="TextBox 35"/>
          <p:cNvSpPr txBox="1"/>
          <p:nvPr/>
        </p:nvSpPr>
        <p:spPr>
          <a:xfrm>
            <a:off x="11436153" y="8774685"/>
            <a:ext cx="105915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Feature</a:t>
            </a:r>
          </a:p>
          <a:p>
            <a:pPr algn="ctr"/>
            <a:r>
              <a:rPr lang="en-US" sz="2800" i="1" dirty="0">
                <a:latin typeface="Times New Roman" charset="0"/>
                <a:ea typeface="Times New Roman" charset="0"/>
                <a:cs typeface="Times New Roman" charset="0"/>
              </a:rPr>
              <a:t>Feature brief</a:t>
            </a:r>
          </a:p>
          <a:p>
            <a:pPr lvl="0" algn="ctr"/>
            <a:endParaRPr 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277504" y="9961673"/>
            <a:ext cx="6908803" cy="1685091"/>
            <a:chOff x="2784765" y="2276209"/>
            <a:chExt cx="2590801" cy="1021790"/>
          </a:xfrm>
        </p:grpSpPr>
        <p:sp>
          <p:nvSpPr>
            <p:cNvPr id="31" name="Shape 114"/>
            <p:cNvSpPr/>
            <p:nvPr/>
          </p:nvSpPr>
          <p:spPr>
            <a:xfrm>
              <a:off x="2784765" y="2276209"/>
              <a:ext cx="2590801" cy="102179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FFC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00" tIns="45733" rIns="91400" bIns="45733" anchor="ctr" anchorCtr="0">
              <a:noAutofit/>
            </a:bodyPr>
            <a:lstStyle/>
            <a:p>
              <a:pPr algn="ctr"/>
              <a:endParaRPr sz="3733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Shape 117"/>
            <p:cNvSpPr txBox="1"/>
            <p:nvPr/>
          </p:nvSpPr>
          <p:spPr>
            <a:xfrm>
              <a:off x="2869433" y="2390122"/>
              <a:ext cx="2463030" cy="508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45733" rIns="91400" bIns="45733" anchor="t" anchorCtr="0">
              <a:noAutofit/>
            </a:bodyPr>
            <a:lstStyle/>
            <a:p>
              <a:pPr lvl="0" algn="just"/>
              <a:r>
                <a:rPr lang="en-US" sz="2133" b="1" dirty="0">
                  <a:solidFill>
                    <a:schemeClr val="dk1"/>
                  </a:solidFill>
                  <a:latin typeface="Times New Roman" charset="0"/>
                  <a:ea typeface="Times New Roman" charset="0"/>
                  <a:cs typeface="Times New Roman" charset="0"/>
                  <a:sym typeface="Open Sans"/>
                </a:rPr>
                <a:t>Contributors</a:t>
              </a:r>
              <a:r>
                <a:rPr lang="en-US" sz="2133" b="1" dirty="0" smtClean="0">
                  <a:solidFill>
                    <a:schemeClr val="dk1"/>
                  </a:solidFill>
                  <a:latin typeface="Times New Roman" charset="0"/>
                  <a:ea typeface="Times New Roman" charset="0"/>
                  <a:cs typeface="Times New Roman" charset="0"/>
                  <a:sym typeface="Open Sans"/>
                </a:rPr>
                <a:t>:</a:t>
              </a:r>
              <a:endParaRPr lang="en-US" sz="2133" b="1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Open Sans"/>
              </a:endParaRPr>
            </a:p>
            <a:p>
              <a:pPr lvl="0" algn="just"/>
              <a:r>
                <a:rPr lang="en-US" sz="2133" b="1" dirty="0">
                  <a:solidFill>
                    <a:schemeClr val="dk1"/>
                  </a:solidFill>
                  <a:latin typeface="Times New Roman" charset="0"/>
                  <a:ea typeface="Times New Roman" charset="0"/>
                  <a:cs typeface="Times New Roman" charset="0"/>
                  <a:sym typeface="Open Sans"/>
                </a:rPr>
                <a:t>Outcome: </a:t>
              </a:r>
              <a:r>
                <a:rPr lang="en-US" sz="2133" dirty="0">
                  <a:solidFill>
                    <a:schemeClr val="dk1"/>
                  </a:solidFill>
                  <a:latin typeface="Times New Roman" charset="0"/>
                  <a:ea typeface="Times New Roman" charset="0"/>
                  <a:cs typeface="Times New Roman" charset="0"/>
                  <a:sym typeface="Open Sans"/>
                </a:rPr>
                <a:t>Allow users to sign-up and make an account</a:t>
              </a:r>
              <a:endParaRPr lang="en-US" sz="2133" b="1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Open Sans"/>
              </a:endParaRPr>
            </a:p>
            <a:p>
              <a:pPr lvl="0" algn="just"/>
              <a:endParaRPr lang="en-US" sz="2133" b="1" dirty="0">
                <a:solidFill>
                  <a:schemeClr val="dk1"/>
                </a:solidFill>
                <a:latin typeface="Helvetica"/>
                <a:ea typeface="Open Sans"/>
                <a:cs typeface="Helvetica"/>
                <a:sym typeface="Open Sans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3277503" y="4914453"/>
            <a:ext cx="6908803" cy="1685091"/>
            <a:chOff x="2784765" y="2276209"/>
            <a:chExt cx="2590801" cy="1021790"/>
          </a:xfrm>
        </p:grpSpPr>
        <p:sp>
          <p:nvSpPr>
            <p:cNvPr id="39" name="Shape 114"/>
            <p:cNvSpPr/>
            <p:nvPr/>
          </p:nvSpPr>
          <p:spPr>
            <a:xfrm>
              <a:off x="2784765" y="2276209"/>
              <a:ext cx="2590801" cy="102179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FFC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00" tIns="45733" rIns="91400" bIns="45733" anchor="ctr" anchorCtr="0">
              <a:noAutofit/>
            </a:bodyPr>
            <a:lstStyle/>
            <a:p>
              <a:pPr algn="ctr"/>
              <a:endParaRPr sz="3733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117"/>
            <p:cNvSpPr txBox="1"/>
            <p:nvPr/>
          </p:nvSpPr>
          <p:spPr>
            <a:xfrm>
              <a:off x="2869433" y="2390122"/>
              <a:ext cx="2463030" cy="508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45733" rIns="91400" bIns="45733" anchor="t" anchorCtr="0">
              <a:noAutofit/>
            </a:bodyPr>
            <a:lstStyle/>
            <a:p>
              <a:pPr lvl="0" algn="just"/>
              <a:r>
                <a:rPr lang="en-US" sz="2133" b="1" dirty="0">
                  <a:solidFill>
                    <a:schemeClr val="dk1"/>
                  </a:solidFill>
                  <a:latin typeface="Times New Roman" charset="0"/>
                  <a:ea typeface="Times New Roman" charset="0"/>
                  <a:cs typeface="Times New Roman" charset="0"/>
                  <a:sym typeface="Open Sans"/>
                </a:rPr>
                <a:t>Contributors</a:t>
              </a:r>
              <a:r>
                <a:rPr lang="en-US" sz="2133" b="1" dirty="0" smtClean="0">
                  <a:solidFill>
                    <a:schemeClr val="dk1"/>
                  </a:solidFill>
                  <a:latin typeface="Times New Roman" charset="0"/>
                  <a:ea typeface="Times New Roman" charset="0"/>
                  <a:cs typeface="Times New Roman" charset="0"/>
                  <a:sym typeface="Open Sans"/>
                </a:rPr>
                <a:t>:</a:t>
              </a:r>
              <a:endParaRPr lang="en-US" sz="2133" b="1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Open Sans"/>
              </a:endParaRPr>
            </a:p>
            <a:p>
              <a:pPr lvl="0" algn="just"/>
              <a:r>
                <a:rPr lang="en-US" sz="2133" b="1" dirty="0">
                  <a:solidFill>
                    <a:schemeClr val="dk1"/>
                  </a:solidFill>
                  <a:latin typeface="Times New Roman" charset="0"/>
                  <a:ea typeface="Times New Roman" charset="0"/>
                  <a:cs typeface="Times New Roman" charset="0"/>
                  <a:sym typeface="Open Sans"/>
                </a:rPr>
                <a:t>Outcome: </a:t>
              </a:r>
              <a:r>
                <a:rPr lang="en-US" sz="2133" dirty="0">
                  <a:solidFill>
                    <a:schemeClr val="dk1"/>
                  </a:solidFill>
                  <a:latin typeface="Times New Roman" charset="0"/>
                  <a:ea typeface="Times New Roman" charset="0"/>
                  <a:cs typeface="Times New Roman" charset="0"/>
                  <a:sym typeface="Open Sans"/>
                </a:rPr>
                <a:t>Allow users to sign-up and make an account</a:t>
              </a:r>
              <a:endParaRPr lang="en-US" sz="2133" b="1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Open Sans"/>
              </a:endParaRPr>
            </a:p>
            <a:p>
              <a:pPr lvl="0" algn="just"/>
              <a:endParaRPr lang="en-US" sz="2133" b="1" dirty="0">
                <a:solidFill>
                  <a:schemeClr val="dk1"/>
                </a:solidFill>
                <a:latin typeface="Helvetica"/>
                <a:ea typeface="Open Sans"/>
                <a:cs typeface="Helvetica"/>
                <a:sym typeface="Open Sans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95711" y="9939868"/>
            <a:ext cx="6908803" cy="1685091"/>
            <a:chOff x="2784765" y="2276209"/>
            <a:chExt cx="2590801" cy="1021790"/>
          </a:xfrm>
        </p:grpSpPr>
        <p:sp>
          <p:nvSpPr>
            <p:cNvPr id="45" name="Shape 114"/>
            <p:cNvSpPr/>
            <p:nvPr/>
          </p:nvSpPr>
          <p:spPr>
            <a:xfrm>
              <a:off x="2784765" y="2276209"/>
              <a:ext cx="2590801" cy="102179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FFC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00" tIns="45733" rIns="91400" bIns="45733" anchor="ctr" anchorCtr="0">
              <a:noAutofit/>
            </a:bodyPr>
            <a:lstStyle/>
            <a:p>
              <a:pPr algn="ctr"/>
              <a:endParaRPr sz="3733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117"/>
            <p:cNvSpPr txBox="1"/>
            <p:nvPr/>
          </p:nvSpPr>
          <p:spPr>
            <a:xfrm>
              <a:off x="2869433" y="2390122"/>
              <a:ext cx="2463030" cy="508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45733" rIns="91400" bIns="45733" anchor="t" anchorCtr="0">
              <a:noAutofit/>
            </a:bodyPr>
            <a:lstStyle/>
            <a:p>
              <a:pPr lvl="0" algn="just"/>
              <a:r>
                <a:rPr lang="en-US" sz="2133" b="1" dirty="0">
                  <a:solidFill>
                    <a:schemeClr val="dk1"/>
                  </a:solidFill>
                  <a:latin typeface="Times New Roman" charset="0"/>
                  <a:ea typeface="Times New Roman" charset="0"/>
                  <a:cs typeface="Times New Roman" charset="0"/>
                  <a:sym typeface="Open Sans"/>
                </a:rPr>
                <a:t>Contributors</a:t>
              </a:r>
              <a:r>
                <a:rPr lang="en-US" sz="2133" b="1" dirty="0" smtClean="0">
                  <a:solidFill>
                    <a:schemeClr val="dk1"/>
                  </a:solidFill>
                  <a:latin typeface="Times New Roman" charset="0"/>
                  <a:ea typeface="Times New Roman" charset="0"/>
                  <a:cs typeface="Times New Roman" charset="0"/>
                  <a:sym typeface="Open Sans"/>
                </a:rPr>
                <a:t>:</a:t>
              </a:r>
              <a:endParaRPr lang="en-US" sz="2133" b="1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Open Sans"/>
              </a:endParaRPr>
            </a:p>
            <a:p>
              <a:pPr lvl="0" algn="just"/>
              <a:r>
                <a:rPr lang="en-US" sz="2133" b="1" dirty="0">
                  <a:solidFill>
                    <a:schemeClr val="dk1"/>
                  </a:solidFill>
                  <a:latin typeface="Times New Roman" charset="0"/>
                  <a:ea typeface="Times New Roman" charset="0"/>
                  <a:cs typeface="Times New Roman" charset="0"/>
                  <a:sym typeface="Open Sans"/>
                </a:rPr>
                <a:t>Outcome: </a:t>
              </a:r>
              <a:r>
                <a:rPr lang="en-US" sz="2133" dirty="0">
                  <a:solidFill>
                    <a:schemeClr val="dk1"/>
                  </a:solidFill>
                  <a:latin typeface="Times New Roman" charset="0"/>
                  <a:ea typeface="Times New Roman" charset="0"/>
                  <a:cs typeface="Times New Roman" charset="0"/>
                  <a:sym typeface="Open Sans"/>
                </a:rPr>
                <a:t>Allow users to sign-up and make an account</a:t>
              </a:r>
              <a:endParaRPr lang="en-US" sz="2133" b="1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Open Sans"/>
              </a:endParaRPr>
            </a:p>
            <a:p>
              <a:pPr lvl="0" algn="just"/>
              <a:endParaRPr lang="en-US" sz="2133" b="1" dirty="0">
                <a:solidFill>
                  <a:schemeClr val="dk1"/>
                </a:solidFill>
                <a:latin typeface="Helvetica"/>
                <a:ea typeface="Open Sans"/>
                <a:cs typeface="Helvetica"/>
                <a:sym typeface="Open San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69719" y="2680925"/>
            <a:ext cx="1560786" cy="882869"/>
            <a:chOff x="6269719" y="2680925"/>
            <a:chExt cx="1560786" cy="882869"/>
          </a:xfrm>
        </p:grpSpPr>
        <p:sp>
          <p:nvSpPr>
            <p:cNvPr id="48" name="Oval 47"/>
            <p:cNvSpPr/>
            <p:nvPr/>
          </p:nvSpPr>
          <p:spPr>
            <a:xfrm>
              <a:off x="6269719" y="2680925"/>
              <a:ext cx="882869" cy="882869"/>
            </a:xfrm>
            <a:prstGeom prst="ellipse">
              <a:avLst/>
            </a:prstGeom>
            <a:solidFill>
              <a:srgbClr val="33A9AF"/>
            </a:solidFill>
            <a:ln>
              <a:solidFill>
                <a:srgbClr val="33A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11609" y="2768959"/>
              <a:ext cx="14188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charset="0"/>
                  <a:ea typeface="Times New Roman" charset="0"/>
                  <a:cs typeface="Times New Roman" charset="0"/>
                </a:rPr>
                <a:t> a.</a:t>
              </a:r>
              <a:endParaRPr lang="en-US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6442419" y="2707842"/>
            <a:ext cx="1560786" cy="882869"/>
            <a:chOff x="6269719" y="2680925"/>
            <a:chExt cx="1560786" cy="882869"/>
          </a:xfrm>
        </p:grpSpPr>
        <p:sp>
          <p:nvSpPr>
            <p:cNvPr id="58" name="Oval 57"/>
            <p:cNvSpPr/>
            <p:nvPr/>
          </p:nvSpPr>
          <p:spPr>
            <a:xfrm>
              <a:off x="6269719" y="2680925"/>
              <a:ext cx="882869" cy="882869"/>
            </a:xfrm>
            <a:prstGeom prst="ellipse">
              <a:avLst/>
            </a:prstGeom>
            <a:solidFill>
              <a:srgbClr val="33A9AF"/>
            </a:solidFill>
            <a:ln>
              <a:solidFill>
                <a:srgbClr val="33A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411609" y="2768959"/>
              <a:ext cx="14188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charset="0"/>
                  <a:ea typeface="Times New Roman" charset="0"/>
                  <a:cs typeface="Times New Roman" charset="0"/>
                </a:rPr>
                <a:t> a.</a:t>
              </a:r>
              <a:endParaRPr lang="en-US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487809" y="7715471"/>
            <a:ext cx="1560786" cy="882869"/>
            <a:chOff x="6269719" y="2680925"/>
            <a:chExt cx="1560786" cy="882869"/>
          </a:xfrm>
        </p:grpSpPr>
        <p:sp>
          <p:nvSpPr>
            <p:cNvPr id="61" name="Oval 60"/>
            <p:cNvSpPr/>
            <p:nvPr/>
          </p:nvSpPr>
          <p:spPr>
            <a:xfrm>
              <a:off x="6269719" y="2680925"/>
              <a:ext cx="882869" cy="882869"/>
            </a:xfrm>
            <a:prstGeom prst="ellipse">
              <a:avLst/>
            </a:prstGeom>
            <a:solidFill>
              <a:srgbClr val="33A9AF"/>
            </a:solidFill>
            <a:ln>
              <a:solidFill>
                <a:srgbClr val="33A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411609" y="2768959"/>
              <a:ext cx="14188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charset="0"/>
                  <a:ea typeface="Times New Roman" charset="0"/>
                  <a:cs typeface="Times New Roman" charset="0"/>
                </a:rPr>
                <a:t> c.</a:t>
              </a:r>
              <a:endParaRPr lang="en-US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6275044" y="7735753"/>
            <a:ext cx="1560786" cy="882869"/>
            <a:chOff x="6269719" y="2680925"/>
            <a:chExt cx="1560786" cy="882869"/>
          </a:xfrm>
        </p:grpSpPr>
        <p:sp>
          <p:nvSpPr>
            <p:cNvPr id="64" name="Oval 63"/>
            <p:cNvSpPr/>
            <p:nvPr/>
          </p:nvSpPr>
          <p:spPr>
            <a:xfrm>
              <a:off x="6269719" y="2680925"/>
              <a:ext cx="882869" cy="882869"/>
            </a:xfrm>
            <a:prstGeom prst="ellipse">
              <a:avLst/>
            </a:prstGeom>
            <a:solidFill>
              <a:srgbClr val="33A9AF"/>
            </a:solidFill>
            <a:ln>
              <a:solidFill>
                <a:srgbClr val="33A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411609" y="2768959"/>
              <a:ext cx="14188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charset="0"/>
                  <a:ea typeface="Times New Roman" charset="0"/>
                  <a:cs typeface="Times New Roman" charset="0"/>
                </a:rPr>
                <a:t> d.</a:t>
              </a:r>
              <a:endParaRPr lang="en-US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0" y="13530019"/>
            <a:ext cx="24384000" cy="22769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302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V="1">
            <a:off x="0" y="-38100"/>
            <a:ext cx="24384000" cy="13754100"/>
          </a:xfrm>
          <a:prstGeom prst="rect">
            <a:avLst/>
          </a:prstGeom>
          <a:solidFill>
            <a:srgbClr val="FFFFFF"/>
          </a:solidFill>
          <a:ln w="57150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" y="685800"/>
            <a:ext cx="6096000" cy="12344400"/>
          </a:xfrm>
          <a:prstGeom prst="rect">
            <a:avLst/>
          </a:prstGeom>
          <a:noFill/>
          <a:ln w="57150" cmpd="sng">
            <a:solidFill>
              <a:schemeClr val="bg1">
                <a:lumMod val="6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67600" y="685800"/>
            <a:ext cx="12268200" cy="12344400"/>
          </a:xfrm>
          <a:prstGeom prst="rect">
            <a:avLst/>
          </a:prstGeom>
          <a:noFill/>
          <a:ln w="57150" cmpd="sng">
            <a:solidFill>
              <a:schemeClr val="bg1">
                <a:lumMod val="6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193000" y="685800"/>
            <a:ext cx="3200400" cy="12344400"/>
          </a:xfrm>
          <a:prstGeom prst="rect">
            <a:avLst/>
          </a:prstGeom>
          <a:noFill/>
          <a:ln w="57150" cmpd="sng">
            <a:solidFill>
              <a:schemeClr val="bg1">
                <a:lumMod val="6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828800" y="5268802"/>
            <a:ext cx="4265744" cy="2585299"/>
            <a:chOff x="7239000" y="2819400"/>
            <a:chExt cx="10058400" cy="6096000"/>
          </a:xfrm>
        </p:grpSpPr>
        <p:sp>
          <p:nvSpPr>
            <p:cNvPr id="12" name="Rectangle 11"/>
            <p:cNvSpPr/>
            <p:nvPr/>
          </p:nvSpPr>
          <p:spPr>
            <a:xfrm>
              <a:off x="7239000" y="2819400"/>
              <a:ext cx="10058400" cy="6096000"/>
            </a:xfrm>
            <a:prstGeom prst="rect">
              <a:avLst/>
            </a:prstGeom>
            <a:noFill/>
            <a:ln w="38100" cmpd="sng">
              <a:solidFill>
                <a:srgbClr val="178FD7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78FD7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39000" y="2819400"/>
              <a:ext cx="10058400" cy="1600200"/>
            </a:xfrm>
            <a:prstGeom prst="rect">
              <a:avLst/>
            </a:prstGeom>
            <a:solidFill>
              <a:srgbClr val="F3F5F8"/>
            </a:solidFill>
            <a:ln>
              <a:solidFill>
                <a:srgbClr val="178FD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828800" y="1910501"/>
            <a:ext cx="4265744" cy="1981200"/>
          </a:xfrm>
          <a:prstGeom prst="rect">
            <a:avLst/>
          </a:prstGeom>
          <a:solidFill>
            <a:srgbClr val="F3F5F8"/>
          </a:solidFill>
          <a:ln w="38100" cmpd="sng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78FD7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716000" y="990600"/>
            <a:ext cx="5562600" cy="11734800"/>
          </a:xfrm>
          <a:prstGeom prst="rect">
            <a:avLst/>
          </a:prstGeom>
          <a:noFill/>
          <a:ln w="57150" cmpd="sng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14846638" y="1957039"/>
            <a:ext cx="3204916" cy="1206062"/>
            <a:chOff x="7239000" y="2819400"/>
            <a:chExt cx="10058400" cy="6096000"/>
          </a:xfrm>
        </p:grpSpPr>
        <p:sp>
          <p:nvSpPr>
            <p:cNvPr id="43" name="Rectangle 42"/>
            <p:cNvSpPr/>
            <p:nvPr/>
          </p:nvSpPr>
          <p:spPr>
            <a:xfrm>
              <a:off x="7239000" y="2819400"/>
              <a:ext cx="10058400" cy="6096000"/>
            </a:xfrm>
            <a:prstGeom prst="rect">
              <a:avLst/>
            </a:prstGeom>
            <a:noFill/>
            <a:ln w="38100" cmpd="sng">
              <a:solidFill>
                <a:srgbClr val="178FD7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78FD7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239000" y="2819400"/>
              <a:ext cx="10058400" cy="1600200"/>
            </a:xfrm>
            <a:prstGeom prst="rect">
              <a:avLst/>
            </a:prstGeom>
            <a:solidFill>
              <a:srgbClr val="F3F5F8"/>
            </a:solidFill>
            <a:ln>
              <a:solidFill>
                <a:srgbClr val="178FD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>
            <a:off x="3886200" y="3891701"/>
            <a:ext cx="0" cy="1377101"/>
          </a:xfrm>
          <a:prstGeom prst="straightConnector1">
            <a:avLst/>
          </a:prstGeom>
          <a:ln w="57150" cmpd="sng">
            <a:solidFill>
              <a:srgbClr val="178FD7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886200" y="7848600"/>
            <a:ext cx="0" cy="1377101"/>
          </a:xfrm>
          <a:prstGeom prst="straightConnector1">
            <a:avLst/>
          </a:prstGeom>
          <a:ln w="57150" cmpd="sng">
            <a:solidFill>
              <a:srgbClr val="178FD7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6096000" y="6629401"/>
            <a:ext cx="2057400" cy="1"/>
          </a:xfrm>
          <a:prstGeom prst="straightConnector1">
            <a:avLst/>
          </a:prstGeom>
          <a:ln w="57150" cmpd="sng">
            <a:solidFill>
              <a:srgbClr val="178FD7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12192000" y="11430001"/>
            <a:ext cx="914400" cy="1"/>
          </a:xfrm>
          <a:prstGeom prst="straightConnector1">
            <a:avLst/>
          </a:prstGeom>
          <a:ln w="57150" cmpd="sng">
            <a:solidFill>
              <a:srgbClr val="178FD7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12192000" y="9220200"/>
            <a:ext cx="914400" cy="1"/>
          </a:xfrm>
          <a:prstGeom prst="straightConnector1">
            <a:avLst/>
          </a:prstGeom>
          <a:ln w="57150" cmpd="sng">
            <a:solidFill>
              <a:srgbClr val="178FD7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12192000" y="6934200"/>
            <a:ext cx="914400" cy="1"/>
          </a:xfrm>
          <a:prstGeom prst="straightConnector1">
            <a:avLst/>
          </a:prstGeom>
          <a:ln w="57150" cmpd="sng">
            <a:solidFill>
              <a:srgbClr val="178FD7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12192000" y="4724402"/>
            <a:ext cx="2133600" cy="1"/>
          </a:xfrm>
          <a:prstGeom prst="straightConnector1">
            <a:avLst/>
          </a:prstGeom>
          <a:ln w="57150" cmpd="sng">
            <a:solidFill>
              <a:srgbClr val="178FD7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12192000" y="2514600"/>
            <a:ext cx="914400" cy="1"/>
          </a:xfrm>
          <a:prstGeom prst="straightConnector1">
            <a:avLst/>
          </a:prstGeom>
          <a:ln w="57150" cmpd="sng">
            <a:solidFill>
              <a:srgbClr val="178FD7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8153403" y="2667000"/>
            <a:ext cx="0" cy="8763000"/>
          </a:xfrm>
          <a:prstGeom prst="straightConnector1">
            <a:avLst/>
          </a:prstGeom>
          <a:ln w="57150" cmpd="sng">
            <a:solidFill>
              <a:srgbClr val="178FD7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8153400" y="6934201"/>
            <a:ext cx="533400" cy="1"/>
          </a:xfrm>
          <a:prstGeom prst="straightConnector1">
            <a:avLst/>
          </a:prstGeom>
          <a:ln w="57150" cmpd="sng">
            <a:solidFill>
              <a:srgbClr val="178FD7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8153400" y="9296399"/>
            <a:ext cx="533400" cy="1"/>
          </a:xfrm>
          <a:prstGeom prst="straightConnector1">
            <a:avLst/>
          </a:prstGeom>
          <a:ln w="57150" cmpd="sng">
            <a:solidFill>
              <a:srgbClr val="178FD7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8153400" y="11430000"/>
            <a:ext cx="533400" cy="1"/>
          </a:xfrm>
          <a:prstGeom prst="straightConnector1">
            <a:avLst/>
          </a:prstGeom>
          <a:ln w="57150" cmpd="sng">
            <a:solidFill>
              <a:srgbClr val="178FD7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8153400" y="4876800"/>
            <a:ext cx="533400" cy="1"/>
          </a:xfrm>
          <a:prstGeom prst="straightConnector1">
            <a:avLst/>
          </a:prstGeom>
          <a:ln w="57150" cmpd="sng">
            <a:solidFill>
              <a:srgbClr val="178FD7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8153400" y="2667000"/>
            <a:ext cx="533400" cy="1"/>
          </a:xfrm>
          <a:prstGeom prst="straightConnector1">
            <a:avLst/>
          </a:prstGeom>
          <a:ln w="57150" cmpd="sng">
            <a:solidFill>
              <a:srgbClr val="178FD7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14325600" y="1524000"/>
            <a:ext cx="0" cy="3200400"/>
          </a:xfrm>
          <a:prstGeom prst="straightConnector1">
            <a:avLst/>
          </a:prstGeom>
          <a:ln w="5715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14325600" y="1524000"/>
            <a:ext cx="2133600" cy="4"/>
          </a:xfrm>
          <a:prstGeom prst="straightConnector1">
            <a:avLst/>
          </a:prstGeom>
          <a:ln w="5715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16459200" y="1524000"/>
            <a:ext cx="0" cy="381000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18059400" y="11277601"/>
            <a:ext cx="3733800" cy="1"/>
          </a:xfrm>
          <a:prstGeom prst="straightConnector1">
            <a:avLst/>
          </a:prstGeom>
          <a:ln w="57150" cmpd="sng">
            <a:solidFill>
              <a:srgbClr val="178FD7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 flipV="1">
            <a:off x="21792472" y="7924800"/>
            <a:ext cx="729" cy="3352800"/>
          </a:xfrm>
          <a:prstGeom prst="straightConnector1">
            <a:avLst/>
          </a:prstGeom>
          <a:ln w="57150" cmpd="sng">
            <a:solidFill>
              <a:srgbClr val="178FD7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21717000" y="1371600"/>
            <a:ext cx="0" cy="3962400"/>
          </a:xfrm>
          <a:prstGeom prst="straightConnector1">
            <a:avLst/>
          </a:prstGeom>
          <a:ln w="57150" cmpd="sng">
            <a:solidFill>
              <a:srgbClr val="178FD7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153400" y="1371601"/>
            <a:ext cx="13563600" cy="0"/>
          </a:xfrm>
          <a:prstGeom prst="straightConnector1">
            <a:avLst/>
          </a:prstGeom>
          <a:ln w="57150" cmpd="sng">
            <a:solidFill>
              <a:srgbClr val="178FD7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16459200" y="3200400"/>
            <a:ext cx="0" cy="457200"/>
          </a:xfrm>
          <a:prstGeom prst="straightConnector1">
            <a:avLst/>
          </a:prstGeom>
          <a:ln w="57150" cmpd="sng">
            <a:solidFill>
              <a:srgbClr val="178FD7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16459200" y="4876800"/>
            <a:ext cx="2258" cy="546538"/>
          </a:xfrm>
          <a:prstGeom prst="straightConnector1">
            <a:avLst/>
          </a:prstGeom>
          <a:ln w="57150" cmpd="sng">
            <a:solidFill>
              <a:srgbClr val="178FD7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16459200" y="6629400"/>
            <a:ext cx="0" cy="533400"/>
          </a:xfrm>
          <a:prstGeom prst="straightConnector1">
            <a:avLst/>
          </a:prstGeom>
          <a:ln w="57150" cmpd="sng">
            <a:solidFill>
              <a:srgbClr val="178FD7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16459200" y="8382000"/>
            <a:ext cx="0" cy="533400"/>
          </a:xfrm>
          <a:prstGeom prst="straightConnector1">
            <a:avLst/>
          </a:prstGeom>
          <a:ln w="57150" cmpd="sng">
            <a:solidFill>
              <a:srgbClr val="178FD7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16459200" y="10134600"/>
            <a:ext cx="2258" cy="546538"/>
          </a:xfrm>
          <a:prstGeom prst="straightConnector1">
            <a:avLst/>
          </a:prstGeom>
          <a:ln w="57150" cmpd="sng">
            <a:solidFill>
              <a:srgbClr val="178FD7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8153400" y="1371600"/>
            <a:ext cx="0" cy="1295400"/>
          </a:xfrm>
          <a:prstGeom prst="straightConnector1">
            <a:avLst/>
          </a:prstGeom>
          <a:ln w="57150" cmpd="sng">
            <a:solidFill>
              <a:srgbClr val="178FD7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/>
          <p:cNvSpPr/>
          <p:nvPr/>
        </p:nvSpPr>
        <p:spPr>
          <a:xfrm>
            <a:off x="2133600" y="457200"/>
            <a:ext cx="3733800" cy="457200"/>
          </a:xfrm>
          <a:prstGeom prst="roundRect">
            <a:avLst/>
          </a:prstGeom>
          <a:solidFill>
            <a:srgbClr val="178FD7"/>
          </a:solidFill>
          <a:ln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ed Rectangle 150"/>
          <p:cNvSpPr/>
          <p:nvPr/>
        </p:nvSpPr>
        <p:spPr>
          <a:xfrm>
            <a:off x="11811000" y="381000"/>
            <a:ext cx="3733800" cy="457200"/>
          </a:xfrm>
          <a:prstGeom prst="roundRect">
            <a:avLst/>
          </a:prstGeom>
          <a:solidFill>
            <a:srgbClr val="178FD7"/>
          </a:solidFill>
          <a:ln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ounded Rectangle 151"/>
          <p:cNvSpPr/>
          <p:nvPr/>
        </p:nvSpPr>
        <p:spPr>
          <a:xfrm>
            <a:off x="20690765" y="533400"/>
            <a:ext cx="2550235" cy="457200"/>
          </a:xfrm>
          <a:prstGeom prst="roundRect">
            <a:avLst/>
          </a:prstGeom>
          <a:solidFill>
            <a:srgbClr val="178FD7"/>
          </a:solidFill>
          <a:ln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2057400" y="5418541"/>
            <a:ext cx="364319" cy="364319"/>
          </a:xfrm>
          <a:prstGeom prst="ellipse">
            <a:avLst/>
          </a:prstGeom>
          <a:solidFill>
            <a:srgbClr val="EF9790"/>
          </a:solidFill>
          <a:ln>
            <a:solidFill>
              <a:srgbClr val="EF97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2683681" y="5418541"/>
            <a:ext cx="364319" cy="364319"/>
          </a:xfrm>
          <a:prstGeom prst="ellipse">
            <a:avLst/>
          </a:prstGeom>
          <a:solidFill>
            <a:srgbClr val="F4D671"/>
          </a:solidFill>
          <a:ln>
            <a:solidFill>
              <a:srgbClr val="F4D67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3293281" y="5418541"/>
            <a:ext cx="364319" cy="364319"/>
          </a:xfrm>
          <a:prstGeom prst="ellipse">
            <a:avLst/>
          </a:prstGeom>
          <a:solidFill>
            <a:srgbClr val="84CE9A"/>
          </a:solidFill>
          <a:ln>
            <a:solidFill>
              <a:srgbClr val="84CE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oup 162"/>
          <p:cNvGrpSpPr/>
          <p:nvPr/>
        </p:nvGrpSpPr>
        <p:grpSpPr>
          <a:xfrm>
            <a:off x="1828800" y="9220200"/>
            <a:ext cx="4265744" cy="2585299"/>
            <a:chOff x="4343400" y="8991600"/>
            <a:chExt cx="4265744" cy="2585299"/>
          </a:xfrm>
        </p:grpSpPr>
        <p:grpSp>
          <p:nvGrpSpPr>
            <p:cNvPr id="157" name="Group 156"/>
            <p:cNvGrpSpPr/>
            <p:nvPr/>
          </p:nvGrpSpPr>
          <p:grpSpPr>
            <a:xfrm>
              <a:off x="4343400" y="8991600"/>
              <a:ext cx="4265744" cy="2585299"/>
              <a:chOff x="7239000" y="2819400"/>
              <a:chExt cx="10058400" cy="6096000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7239000" y="2819400"/>
                <a:ext cx="10058400" cy="6096000"/>
              </a:xfrm>
              <a:prstGeom prst="rect">
                <a:avLst/>
              </a:prstGeom>
              <a:noFill/>
              <a:ln w="38100" cmpd="sng">
                <a:solidFill>
                  <a:srgbClr val="178FD7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178FD7"/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239000" y="2819400"/>
                <a:ext cx="10058400" cy="1600200"/>
              </a:xfrm>
              <a:prstGeom prst="rect">
                <a:avLst/>
              </a:prstGeom>
              <a:solidFill>
                <a:srgbClr val="F3F5F8"/>
              </a:solidFill>
              <a:ln>
                <a:solidFill>
                  <a:srgbClr val="178FD7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0" name="Oval 159"/>
            <p:cNvSpPr/>
            <p:nvPr/>
          </p:nvSpPr>
          <p:spPr>
            <a:xfrm>
              <a:off x="4572000" y="9141339"/>
              <a:ext cx="364319" cy="364319"/>
            </a:xfrm>
            <a:prstGeom prst="ellipse">
              <a:avLst/>
            </a:prstGeom>
            <a:solidFill>
              <a:srgbClr val="EF9790"/>
            </a:solidFill>
            <a:ln>
              <a:solidFill>
                <a:srgbClr val="EF97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198281" y="9141339"/>
              <a:ext cx="364319" cy="364319"/>
            </a:xfrm>
            <a:prstGeom prst="ellipse">
              <a:avLst/>
            </a:prstGeom>
            <a:solidFill>
              <a:srgbClr val="F4D671"/>
            </a:solidFill>
            <a:ln>
              <a:solidFill>
                <a:srgbClr val="F4D67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807881" y="9141339"/>
              <a:ext cx="364319" cy="364319"/>
            </a:xfrm>
            <a:prstGeom prst="ellipse">
              <a:avLst/>
            </a:prstGeom>
            <a:solidFill>
              <a:srgbClr val="84CE9A"/>
            </a:solidFill>
            <a:ln>
              <a:solidFill>
                <a:srgbClr val="84CE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8646384" y="1828800"/>
            <a:ext cx="3525408" cy="1459335"/>
            <a:chOff x="8646384" y="1828800"/>
            <a:chExt cx="3525408" cy="1459335"/>
          </a:xfrm>
        </p:grpSpPr>
        <p:grpSp>
          <p:nvGrpSpPr>
            <p:cNvPr id="25" name="Group 24"/>
            <p:cNvGrpSpPr/>
            <p:nvPr/>
          </p:nvGrpSpPr>
          <p:grpSpPr>
            <a:xfrm>
              <a:off x="8646384" y="1828800"/>
              <a:ext cx="3525408" cy="1459335"/>
              <a:chOff x="7239000" y="2819400"/>
              <a:chExt cx="10058400" cy="6096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7239000" y="2819400"/>
                <a:ext cx="10058400" cy="6096000"/>
              </a:xfrm>
              <a:prstGeom prst="rect">
                <a:avLst/>
              </a:prstGeom>
              <a:noFill/>
              <a:ln w="38100" cmpd="sng">
                <a:solidFill>
                  <a:srgbClr val="178FD7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178FD7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239000" y="2819400"/>
                <a:ext cx="10058400" cy="1600200"/>
              </a:xfrm>
              <a:prstGeom prst="rect">
                <a:avLst/>
              </a:prstGeom>
              <a:solidFill>
                <a:srgbClr val="F3F5F8"/>
              </a:solidFill>
              <a:ln>
                <a:solidFill>
                  <a:srgbClr val="178FD7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7" name="Oval 166"/>
            <p:cNvSpPr/>
            <p:nvPr/>
          </p:nvSpPr>
          <p:spPr>
            <a:xfrm>
              <a:off x="8851642" y="1897852"/>
              <a:ext cx="248835" cy="226214"/>
            </a:xfrm>
            <a:prstGeom prst="ellipse">
              <a:avLst/>
            </a:prstGeom>
            <a:solidFill>
              <a:srgbClr val="EF9790"/>
            </a:solidFill>
            <a:ln>
              <a:solidFill>
                <a:srgbClr val="EF97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9220200" y="1897852"/>
              <a:ext cx="248835" cy="226214"/>
            </a:xfrm>
            <a:prstGeom prst="ellipse">
              <a:avLst/>
            </a:prstGeom>
            <a:solidFill>
              <a:srgbClr val="F4D671"/>
            </a:solidFill>
            <a:ln>
              <a:solidFill>
                <a:srgbClr val="F4D67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9601200" y="1897852"/>
              <a:ext cx="248835" cy="226214"/>
            </a:xfrm>
            <a:prstGeom prst="ellipse">
              <a:avLst/>
            </a:prstGeom>
            <a:solidFill>
              <a:srgbClr val="84CE9A"/>
            </a:solidFill>
            <a:ln>
              <a:solidFill>
                <a:srgbClr val="84CE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8666592" y="4103265"/>
            <a:ext cx="3525408" cy="1459335"/>
            <a:chOff x="7239000" y="2819400"/>
            <a:chExt cx="10058400" cy="6096000"/>
          </a:xfrm>
        </p:grpSpPr>
        <p:sp>
          <p:nvSpPr>
            <p:cNvPr id="171" name="Rectangle 170"/>
            <p:cNvSpPr/>
            <p:nvPr/>
          </p:nvSpPr>
          <p:spPr>
            <a:xfrm>
              <a:off x="7239000" y="2819400"/>
              <a:ext cx="10058400" cy="6096000"/>
            </a:xfrm>
            <a:prstGeom prst="rect">
              <a:avLst/>
            </a:prstGeom>
            <a:noFill/>
            <a:ln w="38100" cmpd="sng">
              <a:solidFill>
                <a:srgbClr val="178FD7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78FD7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7239000" y="2819400"/>
              <a:ext cx="10058400" cy="1600200"/>
            </a:xfrm>
            <a:prstGeom prst="rect">
              <a:avLst/>
            </a:prstGeom>
            <a:solidFill>
              <a:srgbClr val="F3F5F8"/>
            </a:solidFill>
            <a:ln>
              <a:solidFill>
                <a:srgbClr val="178FD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3" name="Oval 172"/>
          <p:cNvSpPr/>
          <p:nvPr/>
        </p:nvSpPr>
        <p:spPr>
          <a:xfrm>
            <a:off x="8871850" y="4172317"/>
            <a:ext cx="248835" cy="226214"/>
          </a:xfrm>
          <a:prstGeom prst="ellipse">
            <a:avLst/>
          </a:prstGeom>
          <a:solidFill>
            <a:srgbClr val="EF9790"/>
          </a:solidFill>
          <a:ln>
            <a:solidFill>
              <a:srgbClr val="EF97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9240408" y="4172317"/>
            <a:ext cx="248835" cy="226214"/>
          </a:xfrm>
          <a:prstGeom prst="ellipse">
            <a:avLst/>
          </a:prstGeom>
          <a:solidFill>
            <a:srgbClr val="F4D671"/>
          </a:solidFill>
          <a:ln>
            <a:solidFill>
              <a:srgbClr val="F4D67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9621408" y="4172317"/>
            <a:ext cx="248835" cy="226214"/>
          </a:xfrm>
          <a:prstGeom prst="ellipse">
            <a:avLst/>
          </a:prstGeom>
          <a:solidFill>
            <a:srgbClr val="84CE9A"/>
          </a:solidFill>
          <a:ln>
            <a:solidFill>
              <a:srgbClr val="84CE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" name="Group 175"/>
          <p:cNvGrpSpPr/>
          <p:nvPr/>
        </p:nvGrpSpPr>
        <p:grpSpPr>
          <a:xfrm>
            <a:off x="8686800" y="6248400"/>
            <a:ext cx="3525408" cy="1459335"/>
            <a:chOff x="7239000" y="2819400"/>
            <a:chExt cx="10058400" cy="6096000"/>
          </a:xfrm>
        </p:grpSpPr>
        <p:sp>
          <p:nvSpPr>
            <p:cNvPr id="177" name="Rectangle 176"/>
            <p:cNvSpPr/>
            <p:nvPr/>
          </p:nvSpPr>
          <p:spPr>
            <a:xfrm>
              <a:off x="7239000" y="2819400"/>
              <a:ext cx="10058400" cy="6096000"/>
            </a:xfrm>
            <a:prstGeom prst="rect">
              <a:avLst/>
            </a:prstGeom>
            <a:noFill/>
            <a:ln w="38100" cmpd="sng">
              <a:solidFill>
                <a:srgbClr val="178FD7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78FD7"/>
                </a:solidFill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7239000" y="2819400"/>
              <a:ext cx="10058400" cy="1600200"/>
            </a:xfrm>
            <a:prstGeom prst="rect">
              <a:avLst/>
            </a:prstGeom>
            <a:solidFill>
              <a:srgbClr val="F3F5F8"/>
            </a:solidFill>
            <a:ln>
              <a:solidFill>
                <a:srgbClr val="178FD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9" name="Oval 178"/>
          <p:cNvSpPr/>
          <p:nvPr/>
        </p:nvSpPr>
        <p:spPr>
          <a:xfrm>
            <a:off x="8902815" y="6317452"/>
            <a:ext cx="238078" cy="226214"/>
          </a:xfrm>
          <a:prstGeom prst="ellipse">
            <a:avLst/>
          </a:prstGeom>
          <a:solidFill>
            <a:srgbClr val="EF9790"/>
          </a:solidFill>
          <a:ln>
            <a:solidFill>
              <a:srgbClr val="EF97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9271373" y="6317452"/>
            <a:ext cx="238078" cy="226214"/>
          </a:xfrm>
          <a:prstGeom prst="ellipse">
            <a:avLst/>
          </a:prstGeom>
          <a:solidFill>
            <a:srgbClr val="F4D671"/>
          </a:solidFill>
          <a:ln>
            <a:solidFill>
              <a:srgbClr val="F4D67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9652373" y="6317452"/>
            <a:ext cx="238078" cy="226214"/>
          </a:xfrm>
          <a:prstGeom prst="ellipse">
            <a:avLst/>
          </a:prstGeom>
          <a:solidFill>
            <a:srgbClr val="84CE9A"/>
          </a:solidFill>
          <a:ln>
            <a:solidFill>
              <a:srgbClr val="84CE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1" name="Group 190"/>
          <p:cNvGrpSpPr/>
          <p:nvPr/>
        </p:nvGrpSpPr>
        <p:grpSpPr>
          <a:xfrm>
            <a:off x="8686800" y="8458200"/>
            <a:ext cx="3525408" cy="1459335"/>
            <a:chOff x="7239000" y="2819400"/>
            <a:chExt cx="10058400" cy="6096000"/>
          </a:xfrm>
        </p:grpSpPr>
        <p:sp>
          <p:nvSpPr>
            <p:cNvPr id="192" name="Rectangle 191"/>
            <p:cNvSpPr/>
            <p:nvPr/>
          </p:nvSpPr>
          <p:spPr>
            <a:xfrm>
              <a:off x="7239000" y="2819400"/>
              <a:ext cx="10058400" cy="6096000"/>
            </a:xfrm>
            <a:prstGeom prst="rect">
              <a:avLst/>
            </a:prstGeom>
            <a:noFill/>
            <a:ln w="38100" cmpd="sng">
              <a:solidFill>
                <a:srgbClr val="178FD7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78FD7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7239000" y="2819400"/>
              <a:ext cx="10058400" cy="1600200"/>
            </a:xfrm>
            <a:prstGeom prst="rect">
              <a:avLst/>
            </a:prstGeom>
            <a:solidFill>
              <a:srgbClr val="F3F5F8"/>
            </a:solidFill>
            <a:ln>
              <a:solidFill>
                <a:srgbClr val="178FD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4" name="Oval 193"/>
          <p:cNvSpPr/>
          <p:nvPr/>
        </p:nvSpPr>
        <p:spPr>
          <a:xfrm>
            <a:off x="8902815" y="8527252"/>
            <a:ext cx="238078" cy="226214"/>
          </a:xfrm>
          <a:prstGeom prst="ellipse">
            <a:avLst/>
          </a:prstGeom>
          <a:solidFill>
            <a:srgbClr val="EF9790"/>
          </a:solidFill>
          <a:ln>
            <a:solidFill>
              <a:srgbClr val="EF97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9271373" y="8527252"/>
            <a:ext cx="238078" cy="226214"/>
          </a:xfrm>
          <a:prstGeom prst="ellipse">
            <a:avLst/>
          </a:prstGeom>
          <a:solidFill>
            <a:srgbClr val="F4D671"/>
          </a:solidFill>
          <a:ln>
            <a:solidFill>
              <a:srgbClr val="F4D67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9652373" y="8527252"/>
            <a:ext cx="238078" cy="226214"/>
          </a:xfrm>
          <a:prstGeom prst="ellipse">
            <a:avLst/>
          </a:prstGeom>
          <a:solidFill>
            <a:srgbClr val="84CE9A"/>
          </a:solidFill>
          <a:ln>
            <a:solidFill>
              <a:srgbClr val="84CE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8882607" y="10737052"/>
            <a:ext cx="238078" cy="226214"/>
          </a:xfrm>
          <a:prstGeom prst="ellipse">
            <a:avLst/>
          </a:prstGeom>
          <a:solidFill>
            <a:srgbClr val="EF9790"/>
          </a:solidFill>
          <a:ln>
            <a:solidFill>
              <a:srgbClr val="EF97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9251165" y="10737052"/>
            <a:ext cx="238078" cy="226214"/>
          </a:xfrm>
          <a:prstGeom prst="ellipse">
            <a:avLst/>
          </a:prstGeom>
          <a:solidFill>
            <a:srgbClr val="F4D671"/>
          </a:solidFill>
          <a:ln>
            <a:solidFill>
              <a:srgbClr val="F4D67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9632165" y="10737052"/>
            <a:ext cx="238078" cy="226214"/>
          </a:xfrm>
          <a:prstGeom prst="ellipse">
            <a:avLst/>
          </a:prstGeom>
          <a:solidFill>
            <a:srgbClr val="84CE9A"/>
          </a:solidFill>
          <a:ln>
            <a:solidFill>
              <a:srgbClr val="84CE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4" name="Group 213"/>
          <p:cNvGrpSpPr/>
          <p:nvPr/>
        </p:nvGrpSpPr>
        <p:grpSpPr>
          <a:xfrm>
            <a:off x="8686800" y="10668000"/>
            <a:ext cx="3525408" cy="1459335"/>
            <a:chOff x="8646384" y="1828800"/>
            <a:chExt cx="3525408" cy="1459335"/>
          </a:xfrm>
        </p:grpSpPr>
        <p:grpSp>
          <p:nvGrpSpPr>
            <p:cNvPr id="215" name="Group 214"/>
            <p:cNvGrpSpPr/>
            <p:nvPr/>
          </p:nvGrpSpPr>
          <p:grpSpPr>
            <a:xfrm>
              <a:off x="8646384" y="1828800"/>
              <a:ext cx="3525408" cy="1459335"/>
              <a:chOff x="7239000" y="2819400"/>
              <a:chExt cx="10058400" cy="6096000"/>
            </a:xfrm>
          </p:grpSpPr>
          <p:sp>
            <p:nvSpPr>
              <p:cNvPr id="219" name="Rectangle 218"/>
              <p:cNvSpPr/>
              <p:nvPr/>
            </p:nvSpPr>
            <p:spPr>
              <a:xfrm>
                <a:off x="7239000" y="2819400"/>
                <a:ext cx="10058400" cy="6096000"/>
              </a:xfrm>
              <a:prstGeom prst="rect">
                <a:avLst/>
              </a:prstGeom>
              <a:noFill/>
              <a:ln w="38100" cmpd="sng">
                <a:solidFill>
                  <a:srgbClr val="178FD7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178FD7"/>
                  </a:solidFill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7239000" y="2819400"/>
                <a:ext cx="10058400" cy="1600200"/>
              </a:xfrm>
              <a:prstGeom prst="rect">
                <a:avLst/>
              </a:prstGeom>
              <a:solidFill>
                <a:srgbClr val="F3F5F8"/>
              </a:solidFill>
              <a:ln>
                <a:solidFill>
                  <a:srgbClr val="178FD7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6" name="Oval 215"/>
            <p:cNvSpPr/>
            <p:nvPr/>
          </p:nvSpPr>
          <p:spPr>
            <a:xfrm>
              <a:off x="8851642" y="1897852"/>
              <a:ext cx="248835" cy="226214"/>
            </a:xfrm>
            <a:prstGeom prst="ellipse">
              <a:avLst/>
            </a:prstGeom>
            <a:solidFill>
              <a:srgbClr val="EF9790"/>
            </a:solidFill>
            <a:ln>
              <a:solidFill>
                <a:srgbClr val="EF97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>
              <a:off x="9220200" y="1897852"/>
              <a:ext cx="248835" cy="226214"/>
            </a:xfrm>
            <a:prstGeom prst="ellipse">
              <a:avLst/>
            </a:prstGeom>
            <a:solidFill>
              <a:srgbClr val="F4D671"/>
            </a:solidFill>
            <a:ln>
              <a:solidFill>
                <a:srgbClr val="F4D67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9601200" y="1897852"/>
              <a:ext cx="248835" cy="226214"/>
            </a:xfrm>
            <a:prstGeom prst="ellipse">
              <a:avLst/>
            </a:prstGeom>
            <a:solidFill>
              <a:srgbClr val="84CE9A"/>
            </a:solidFill>
            <a:ln>
              <a:solidFill>
                <a:srgbClr val="84CE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1" name="Oval 220"/>
          <p:cNvSpPr/>
          <p:nvPr/>
        </p:nvSpPr>
        <p:spPr>
          <a:xfrm>
            <a:off x="15011400" y="2039842"/>
            <a:ext cx="205649" cy="169958"/>
          </a:xfrm>
          <a:prstGeom prst="ellipse">
            <a:avLst/>
          </a:prstGeom>
          <a:solidFill>
            <a:srgbClr val="EF9790"/>
          </a:solidFill>
          <a:ln>
            <a:solidFill>
              <a:srgbClr val="EF97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15316200" y="2039842"/>
            <a:ext cx="205649" cy="169958"/>
          </a:xfrm>
          <a:prstGeom prst="ellipse">
            <a:avLst/>
          </a:prstGeom>
          <a:solidFill>
            <a:srgbClr val="F4D671"/>
          </a:solidFill>
          <a:ln>
            <a:solidFill>
              <a:srgbClr val="F4D67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15621000" y="2039842"/>
            <a:ext cx="205649" cy="169958"/>
          </a:xfrm>
          <a:prstGeom prst="ellipse">
            <a:avLst/>
          </a:prstGeom>
          <a:solidFill>
            <a:srgbClr val="84CE9A"/>
          </a:solidFill>
          <a:ln>
            <a:solidFill>
              <a:srgbClr val="84CE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5" name="Group 234"/>
          <p:cNvGrpSpPr/>
          <p:nvPr/>
        </p:nvGrpSpPr>
        <p:grpSpPr>
          <a:xfrm>
            <a:off x="14854484" y="3670738"/>
            <a:ext cx="3204916" cy="1206062"/>
            <a:chOff x="7239000" y="2819400"/>
            <a:chExt cx="10058400" cy="6096000"/>
          </a:xfrm>
        </p:grpSpPr>
        <p:sp>
          <p:nvSpPr>
            <p:cNvPr id="236" name="Rectangle 235"/>
            <p:cNvSpPr/>
            <p:nvPr/>
          </p:nvSpPr>
          <p:spPr>
            <a:xfrm>
              <a:off x="7239000" y="2819400"/>
              <a:ext cx="10058400" cy="6096000"/>
            </a:xfrm>
            <a:prstGeom prst="rect">
              <a:avLst/>
            </a:prstGeom>
            <a:noFill/>
            <a:ln w="38100" cmpd="sng">
              <a:solidFill>
                <a:srgbClr val="178FD7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78FD7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7239000" y="2819400"/>
              <a:ext cx="10058400" cy="1600200"/>
            </a:xfrm>
            <a:prstGeom prst="rect">
              <a:avLst/>
            </a:prstGeom>
            <a:solidFill>
              <a:srgbClr val="F3F5F8"/>
            </a:solidFill>
            <a:ln>
              <a:solidFill>
                <a:srgbClr val="178FD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8" name="Oval 237"/>
          <p:cNvSpPr/>
          <p:nvPr/>
        </p:nvSpPr>
        <p:spPr>
          <a:xfrm>
            <a:off x="15019246" y="3753541"/>
            <a:ext cx="205649" cy="169958"/>
          </a:xfrm>
          <a:prstGeom prst="ellipse">
            <a:avLst/>
          </a:prstGeom>
          <a:solidFill>
            <a:srgbClr val="EF9790"/>
          </a:solidFill>
          <a:ln>
            <a:solidFill>
              <a:srgbClr val="EF97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15324046" y="3753541"/>
            <a:ext cx="205649" cy="169958"/>
          </a:xfrm>
          <a:prstGeom prst="ellipse">
            <a:avLst/>
          </a:prstGeom>
          <a:solidFill>
            <a:srgbClr val="F4D671"/>
          </a:solidFill>
          <a:ln>
            <a:solidFill>
              <a:srgbClr val="F4D67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15628846" y="3753541"/>
            <a:ext cx="205649" cy="169958"/>
          </a:xfrm>
          <a:prstGeom prst="ellipse">
            <a:avLst/>
          </a:prstGeom>
          <a:solidFill>
            <a:srgbClr val="84CE9A"/>
          </a:solidFill>
          <a:ln>
            <a:solidFill>
              <a:srgbClr val="84CE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1" name="Group 240"/>
          <p:cNvGrpSpPr/>
          <p:nvPr/>
        </p:nvGrpSpPr>
        <p:grpSpPr>
          <a:xfrm>
            <a:off x="14859000" y="5410200"/>
            <a:ext cx="3204916" cy="1206062"/>
            <a:chOff x="7239000" y="2819400"/>
            <a:chExt cx="10058400" cy="6096000"/>
          </a:xfrm>
        </p:grpSpPr>
        <p:sp>
          <p:nvSpPr>
            <p:cNvPr id="242" name="Rectangle 241"/>
            <p:cNvSpPr/>
            <p:nvPr/>
          </p:nvSpPr>
          <p:spPr>
            <a:xfrm>
              <a:off x="7239000" y="2819400"/>
              <a:ext cx="10058400" cy="6096000"/>
            </a:xfrm>
            <a:prstGeom prst="rect">
              <a:avLst/>
            </a:prstGeom>
            <a:noFill/>
            <a:ln w="38100" cmpd="sng">
              <a:solidFill>
                <a:srgbClr val="178FD7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78FD7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39000" y="2819400"/>
              <a:ext cx="10058400" cy="1600200"/>
            </a:xfrm>
            <a:prstGeom prst="rect">
              <a:avLst/>
            </a:prstGeom>
            <a:solidFill>
              <a:srgbClr val="F3F5F8"/>
            </a:solidFill>
            <a:ln>
              <a:solidFill>
                <a:srgbClr val="178FD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4" name="Oval 243"/>
          <p:cNvSpPr/>
          <p:nvPr/>
        </p:nvSpPr>
        <p:spPr>
          <a:xfrm>
            <a:off x="15023762" y="5493003"/>
            <a:ext cx="205649" cy="169958"/>
          </a:xfrm>
          <a:prstGeom prst="ellipse">
            <a:avLst/>
          </a:prstGeom>
          <a:solidFill>
            <a:srgbClr val="EF9790"/>
          </a:solidFill>
          <a:ln>
            <a:solidFill>
              <a:srgbClr val="EF97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15328562" y="5493003"/>
            <a:ext cx="205649" cy="169958"/>
          </a:xfrm>
          <a:prstGeom prst="ellipse">
            <a:avLst/>
          </a:prstGeom>
          <a:solidFill>
            <a:srgbClr val="F4D671"/>
          </a:solidFill>
          <a:ln>
            <a:solidFill>
              <a:srgbClr val="F4D67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15633362" y="5493003"/>
            <a:ext cx="205649" cy="169958"/>
          </a:xfrm>
          <a:prstGeom prst="ellipse">
            <a:avLst/>
          </a:prstGeom>
          <a:solidFill>
            <a:srgbClr val="84CE9A"/>
          </a:solidFill>
          <a:ln>
            <a:solidFill>
              <a:srgbClr val="84CE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7" name="Group 246"/>
          <p:cNvGrpSpPr/>
          <p:nvPr/>
        </p:nvGrpSpPr>
        <p:grpSpPr>
          <a:xfrm>
            <a:off x="14859000" y="7162800"/>
            <a:ext cx="3204916" cy="1206062"/>
            <a:chOff x="7239000" y="2819400"/>
            <a:chExt cx="10058400" cy="6096000"/>
          </a:xfrm>
        </p:grpSpPr>
        <p:sp>
          <p:nvSpPr>
            <p:cNvPr id="248" name="Rectangle 247"/>
            <p:cNvSpPr/>
            <p:nvPr/>
          </p:nvSpPr>
          <p:spPr>
            <a:xfrm>
              <a:off x="7239000" y="2819400"/>
              <a:ext cx="10058400" cy="6096000"/>
            </a:xfrm>
            <a:prstGeom prst="rect">
              <a:avLst/>
            </a:prstGeom>
            <a:noFill/>
            <a:ln w="38100" cmpd="sng">
              <a:solidFill>
                <a:srgbClr val="178FD7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78FD7"/>
                </a:solidFill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7239000" y="2819400"/>
              <a:ext cx="10058400" cy="1600200"/>
            </a:xfrm>
            <a:prstGeom prst="rect">
              <a:avLst/>
            </a:prstGeom>
            <a:solidFill>
              <a:srgbClr val="F3F5F8"/>
            </a:solidFill>
            <a:ln>
              <a:solidFill>
                <a:srgbClr val="178FD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0" name="Oval 249"/>
          <p:cNvSpPr/>
          <p:nvPr/>
        </p:nvSpPr>
        <p:spPr>
          <a:xfrm>
            <a:off x="15023762" y="7245603"/>
            <a:ext cx="205649" cy="169958"/>
          </a:xfrm>
          <a:prstGeom prst="ellipse">
            <a:avLst/>
          </a:prstGeom>
          <a:solidFill>
            <a:srgbClr val="EF9790"/>
          </a:solidFill>
          <a:ln>
            <a:solidFill>
              <a:srgbClr val="EF97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15328562" y="7245603"/>
            <a:ext cx="205649" cy="169958"/>
          </a:xfrm>
          <a:prstGeom prst="ellipse">
            <a:avLst/>
          </a:prstGeom>
          <a:solidFill>
            <a:srgbClr val="F4D671"/>
          </a:solidFill>
          <a:ln>
            <a:solidFill>
              <a:srgbClr val="F4D67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15633362" y="7245603"/>
            <a:ext cx="205649" cy="169958"/>
          </a:xfrm>
          <a:prstGeom prst="ellipse">
            <a:avLst/>
          </a:prstGeom>
          <a:solidFill>
            <a:srgbClr val="84CE9A"/>
          </a:solidFill>
          <a:ln>
            <a:solidFill>
              <a:srgbClr val="84CE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3" name="Group 252"/>
          <p:cNvGrpSpPr/>
          <p:nvPr/>
        </p:nvGrpSpPr>
        <p:grpSpPr>
          <a:xfrm>
            <a:off x="14859000" y="8915400"/>
            <a:ext cx="3204916" cy="1206062"/>
            <a:chOff x="7239000" y="2819400"/>
            <a:chExt cx="10058400" cy="6096000"/>
          </a:xfrm>
        </p:grpSpPr>
        <p:sp>
          <p:nvSpPr>
            <p:cNvPr id="254" name="Rectangle 253"/>
            <p:cNvSpPr/>
            <p:nvPr/>
          </p:nvSpPr>
          <p:spPr>
            <a:xfrm>
              <a:off x="7239000" y="2819400"/>
              <a:ext cx="10058400" cy="6096000"/>
            </a:xfrm>
            <a:prstGeom prst="rect">
              <a:avLst/>
            </a:prstGeom>
            <a:noFill/>
            <a:ln w="38100" cmpd="sng">
              <a:solidFill>
                <a:srgbClr val="178FD7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78FD7"/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239000" y="2819400"/>
              <a:ext cx="10058400" cy="1600200"/>
            </a:xfrm>
            <a:prstGeom prst="rect">
              <a:avLst/>
            </a:prstGeom>
            <a:solidFill>
              <a:srgbClr val="F3F5F8"/>
            </a:solidFill>
            <a:ln>
              <a:solidFill>
                <a:srgbClr val="178FD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6" name="Oval 255"/>
          <p:cNvSpPr/>
          <p:nvPr/>
        </p:nvSpPr>
        <p:spPr>
          <a:xfrm>
            <a:off x="15023762" y="8998203"/>
            <a:ext cx="205649" cy="169958"/>
          </a:xfrm>
          <a:prstGeom prst="ellipse">
            <a:avLst/>
          </a:prstGeom>
          <a:solidFill>
            <a:srgbClr val="EF9790"/>
          </a:solidFill>
          <a:ln>
            <a:solidFill>
              <a:srgbClr val="EF97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15328562" y="8998203"/>
            <a:ext cx="205649" cy="169958"/>
          </a:xfrm>
          <a:prstGeom prst="ellipse">
            <a:avLst/>
          </a:prstGeom>
          <a:solidFill>
            <a:srgbClr val="F4D671"/>
          </a:solidFill>
          <a:ln>
            <a:solidFill>
              <a:srgbClr val="F4D67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15633362" y="8998203"/>
            <a:ext cx="205649" cy="169958"/>
          </a:xfrm>
          <a:prstGeom prst="ellipse">
            <a:avLst/>
          </a:prstGeom>
          <a:solidFill>
            <a:srgbClr val="84CE9A"/>
          </a:solidFill>
          <a:ln>
            <a:solidFill>
              <a:srgbClr val="84CE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9" name="Group 258"/>
          <p:cNvGrpSpPr/>
          <p:nvPr/>
        </p:nvGrpSpPr>
        <p:grpSpPr>
          <a:xfrm>
            <a:off x="14859000" y="10668000"/>
            <a:ext cx="3204916" cy="1206062"/>
            <a:chOff x="7239000" y="2819400"/>
            <a:chExt cx="10058400" cy="6096000"/>
          </a:xfrm>
        </p:grpSpPr>
        <p:sp>
          <p:nvSpPr>
            <p:cNvPr id="260" name="Rectangle 259"/>
            <p:cNvSpPr/>
            <p:nvPr/>
          </p:nvSpPr>
          <p:spPr>
            <a:xfrm>
              <a:off x="7239000" y="2819400"/>
              <a:ext cx="10058400" cy="6096000"/>
            </a:xfrm>
            <a:prstGeom prst="rect">
              <a:avLst/>
            </a:prstGeom>
            <a:noFill/>
            <a:ln w="38100" cmpd="sng">
              <a:solidFill>
                <a:srgbClr val="178FD7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78FD7"/>
                </a:solidFill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7239000" y="2819400"/>
              <a:ext cx="10058400" cy="1600200"/>
            </a:xfrm>
            <a:prstGeom prst="rect">
              <a:avLst/>
            </a:prstGeom>
            <a:solidFill>
              <a:srgbClr val="F3F5F8"/>
            </a:solidFill>
            <a:ln>
              <a:solidFill>
                <a:srgbClr val="178FD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2" name="Oval 261"/>
          <p:cNvSpPr/>
          <p:nvPr/>
        </p:nvSpPr>
        <p:spPr>
          <a:xfrm>
            <a:off x="15023762" y="10750803"/>
            <a:ext cx="205649" cy="169958"/>
          </a:xfrm>
          <a:prstGeom prst="ellipse">
            <a:avLst/>
          </a:prstGeom>
          <a:solidFill>
            <a:srgbClr val="EF9790"/>
          </a:solidFill>
          <a:ln>
            <a:solidFill>
              <a:srgbClr val="EF97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15328562" y="10750803"/>
            <a:ext cx="205649" cy="169958"/>
          </a:xfrm>
          <a:prstGeom prst="ellipse">
            <a:avLst/>
          </a:prstGeom>
          <a:solidFill>
            <a:srgbClr val="F4D671"/>
          </a:solidFill>
          <a:ln>
            <a:solidFill>
              <a:srgbClr val="F4D67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15633362" y="10750803"/>
            <a:ext cx="205649" cy="169958"/>
          </a:xfrm>
          <a:prstGeom prst="ellipse">
            <a:avLst/>
          </a:prstGeom>
          <a:solidFill>
            <a:srgbClr val="84CE9A"/>
          </a:solidFill>
          <a:ln>
            <a:solidFill>
              <a:srgbClr val="84CE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1" name="Group 270"/>
          <p:cNvGrpSpPr/>
          <p:nvPr/>
        </p:nvGrpSpPr>
        <p:grpSpPr>
          <a:xfrm>
            <a:off x="20421600" y="5339497"/>
            <a:ext cx="2648691" cy="2585303"/>
            <a:chOff x="7239000" y="2819400"/>
            <a:chExt cx="10058400" cy="6096000"/>
          </a:xfrm>
        </p:grpSpPr>
        <p:sp>
          <p:nvSpPr>
            <p:cNvPr id="272" name="Rectangle 271"/>
            <p:cNvSpPr/>
            <p:nvPr/>
          </p:nvSpPr>
          <p:spPr>
            <a:xfrm>
              <a:off x="7239000" y="2819400"/>
              <a:ext cx="10058400" cy="6096000"/>
            </a:xfrm>
            <a:prstGeom prst="rect">
              <a:avLst/>
            </a:prstGeom>
            <a:noFill/>
            <a:ln w="38100" cmpd="sng">
              <a:solidFill>
                <a:srgbClr val="178FD7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78FD7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7239000" y="2819400"/>
              <a:ext cx="10058400" cy="1600200"/>
            </a:xfrm>
            <a:prstGeom prst="rect">
              <a:avLst/>
            </a:prstGeom>
            <a:solidFill>
              <a:srgbClr val="F3F5F8"/>
            </a:solidFill>
            <a:ln>
              <a:solidFill>
                <a:srgbClr val="178FD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7" name="Oval 276"/>
          <p:cNvSpPr/>
          <p:nvPr/>
        </p:nvSpPr>
        <p:spPr>
          <a:xfrm>
            <a:off x="20574000" y="5564986"/>
            <a:ext cx="248835" cy="226214"/>
          </a:xfrm>
          <a:prstGeom prst="ellipse">
            <a:avLst/>
          </a:prstGeom>
          <a:solidFill>
            <a:srgbClr val="EF9790"/>
          </a:solidFill>
          <a:ln>
            <a:solidFill>
              <a:srgbClr val="EF97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21315765" y="5564986"/>
            <a:ext cx="248835" cy="226214"/>
          </a:xfrm>
          <a:prstGeom prst="ellipse">
            <a:avLst/>
          </a:prstGeom>
          <a:solidFill>
            <a:srgbClr val="84CE9A"/>
          </a:solidFill>
          <a:ln>
            <a:solidFill>
              <a:srgbClr val="84CE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20934765" y="5564986"/>
            <a:ext cx="248835" cy="226214"/>
          </a:xfrm>
          <a:prstGeom prst="ellipse">
            <a:avLst/>
          </a:prstGeom>
          <a:solidFill>
            <a:srgbClr val="F4D671"/>
          </a:solidFill>
          <a:ln>
            <a:solidFill>
              <a:srgbClr val="F4D67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TextBox 282"/>
          <p:cNvSpPr txBox="1"/>
          <p:nvPr/>
        </p:nvSpPr>
        <p:spPr>
          <a:xfrm>
            <a:off x="2133600" y="26670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Start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1828800" y="655320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1828800" y="1051560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</p:txBody>
      </p:sp>
      <p:sp>
        <p:nvSpPr>
          <p:cNvPr id="418" name="TextBox 417"/>
          <p:cNvSpPr txBox="1"/>
          <p:nvPr/>
        </p:nvSpPr>
        <p:spPr>
          <a:xfrm>
            <a:off x="8686800" y="2438401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8686800" y="4719935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</p:txBody>
      </p:sp>
      <p:sp>
        <p:nvSpPr>
          <p:cNvPr id="420" name="TextBox 419"/>
          <p:cNvSpPr txBox="1"/>
          <p:nvPr/>
        </p:nvSpPr>
        <p:spPr>
          <a:xfrm>
            <a:off x="8686800" y="6853535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</p:txBody>
      </p:sp>
      <p:sp>
        <p:nvSpPr>
          <p:cNvPr id="421" name="TextBox 420"/>
          <p:cNvSpPr txBox="1"/>
          <p:nvPr/>
        </p:nvSpPr>
        <p:spPr>
          <a:xfrm>
            <a:off x="8686800" y="9067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</p:txBody>
      </p:sp>
      <p:sp>
        <p:nvSpPr>
          <p:cNvPr id="422" name="TextBox 421"/>
          <p:cNvSpPr txBox="1"/>
          <p:nvPr/>
        </p:nvSpPr>
        <p:spPr>
          <a:xfrm>
            <a:off x="8686800" y="11273135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</p:txBody>
      </p:sp>
      <p:sp>
        <p:nvSpPr>
          <p:cNvPr id="423" name="TextBox 422"/>
          <p:cNvSpPr txBox="1"/>
          <p:nvPr/>
        </p:nvSpPr>
        <p:spPr>
          <a:xfrm>
            <a:off x="14859000" y="249549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</p:txBody>
      </p:sp>
      <p:sp>
        <p:nvSpPr>
          <p:cNvPr id="424" name="TextBox 423"/>
          <p:cNvSpPr txBox="1"/>
          <p:nvPr/>
        </p:nvSpPr>
        <p:spPr>
          <a:xfrm>
            <a:off x="14859000" y="419100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</p:txBody>
      </p:sp>
      <p:sp>
        <p:nvSpPr>
          <p:cNvPr id="425" name="TextBox 424"/>
          <p:cNvSpPr txBox="1"/>
          <p:nvPr/>
        </p:nvSpPr>
        <p:spPr>
          <a:xfrm>
            <a:off x="14892867" y="594360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</p:txBody>
      </p:sp>
      <p:sp>
        <p:nvSpPr>
          <p:cNvPr id="426" name="TextBox 425"/>
          <p:cNvSpPr txBox="1"/>
          <p:nvPr/>
        </p:nvSpPr>
        <p:spPr>
          <a:xfrm>
            <a:off x="14859000" y="769620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14859000" y="1118229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</p:txBody>
      </p:sp>
      <p:sp>
        <p:nvSpPr>
          <p:cNvPr id="431" name="TextBox 430"/>
          <p:cNvSpPr txBox="1"/>
          <p:nvPr/>
        </p:nvSpPr>
        <p:spPr>
          <a:xfrm>
            <a:off x="13106400" y="5638800"/>
            <a:ext cx="137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9600" dirty="0" smtClean="0">
                <a:solidFill>
                  <a:srgbClr val="178FD7"/>
                </a:solidFill>
              </a:rPr>
              <a:t>…</a:t>
            </a:r>
            <a:endParaRPr lang="en-US" sz="9600" dirty="0">
              <a:solidFill>
                <a:srgbClr val="178FD7"/>
              </a:solidFill>
            </a:endParaRPr>
          </a:p>
        </p:txBody>
      </p:sp>
      <p:sp>
        <p:nvSpPr>
          <p:cNvPr id="432" name="TextBox 431"/>
          <p:cNvSpPr txBox="1"/>
          <p:nvPr/>
        </p:nvSpPr>
        <p:spPr>
          <a:xfrm>
            <a:off x="13106400" y="7955340"/>
            <a:ext cx="137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9600" dirty="0" smtClean="0">
                <a:solidFill>
                  <a:srgbClr val="178FD7"/>
                </a:solidFill>
              </a:rPr>
              <a:t>…</a:t>
            </a:r>
            <a:endParaRPr lang="en-US" sz="9600" dirty="0">
              <a:solidFill>
                <a:srgbClr val="178FD7"/>
              </a:solidFill>
            </a:endParaRPr>
          </a:p>
        </p:txBody>
      </p:sp>
      <p:sp>
        <p:nvSpPr>
          <p:cNvPr id="433" name="TextBox 432"/>
          <p:cNvSpPr txBox="1"/>
          <p:nvPr/>
        </p:nvSpPr>
        <p:spPr>
          <a:xfrm>
            <a:off x="13106400" y="10134600"/>
            <a:ext cx="137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9600" dirty="0" smtClean="0">
                <a:solidFill>
                  <a:srgbClr val="178FD7"/>
                </a:solidFill>
              </a:rPr>
              <a:t>…</a:t>
            </a:r>
            <a:endParaRPr lang="en-US" sz="9600" dirty="0">
              <a:solidFill>
                <a:srgbClr val="178FD7"/>
              </a:solidFill>
            </a:endParaRPr>
          </a:p>
        </p:txBody>
      </p:sp>
      <p:sp>
        <p:nvSpPr>
          <p:cNvPr id="434" name="Rounded Rectangle 433"/>
          <p:cNvSpPr/>
          <p:nvPr/>
        </p:nvSpPr>
        <p:spPr>
          <a:xfrm>
            <a:off x="14630400" y="12496800"/>
            <a:ext cx="3733800" cy="381000"/>
          </a:xfrm>
          <a:prstGeom prst="roundRect">
            <a:avLst/>
          </a:prstGeom>
          <a:solidFill>
            <a:srgbClr val="178FD7"/>
          </a:solidFill>
          <a:ln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TextBox 435"/>
          <p:cNvSpPr txBox="1"/>
          <p:nvPr/>
        </p:nvSpPr>
        <p:spPr>
          <a:xfrm>
            <a:off x="13106400" y="1219200"/>
            <a:ext cx="137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9600" dirty="0" smtClean="0">
                <a:solidFill>
                  <a:srgbClr val="178FD7"/>
                </a:solidFill>
              </a:rPr>
              <a:t>…</a:t>
            </a:r>
            <a:endParaRPr lang="en-US" sz="9600" dirty="0">
              <a:solidFill>
                <a:srgbClr val="178FD7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4231600" y="-38100"/>
            <a:ext cx="115824" cy="1379581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52103" y="3577760"/>
            <a:ext cx="6829062" cy="6638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Current repository.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Local-Name: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“”</a:t>
            </a:r>
            <a:endParaRPr lang="en-US" sz="24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33465" y="3577760"/>
            <a:ext cx="6829062" cy="6638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Future repository.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Local-Name: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“”</a:t>
            </a:r>
            <a:endParaRPr lang="en-US" sz="24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097036" y="6858000"/>
            <a:ext cx="4069724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75465" y="1388530"/>
            <a:ext cx="19168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Helvetica" charset="0"/>
                <a:ea typeface="Helvetica" charset="0"/>
                <a:cs typeface="Helvetica" charset="0"/>
              </a:rPr>
              <a:t>Goal:  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Transition from the </a:t>
            </a:r>
            <a:r>
              <a:rPr lang="en-US" sz="2400" b="1" dirty="0" smtClean="0">
                <a:latin typeface="Helvetica" charset="0"/>
                <a:ea typeface="Helvetica" charset="0"/>
                <a:cs typeface="Helvetica" charset="0"/>
              </a:rPr>
              <a:t>current repository 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to the </a:t>
            </a:r>
            <a:r>
              <a:rPr lang="en-US" sz="2400" b="1" dirty="0" smtClean="0">
                <a:latin typeface="Helvetica" charset="0"/>
                <a:ea typeface="Helvetica" charset="0"/>
                <a:cs typeface="Helvetica" charset="0"/>
              </a:rPr>
              <a:t>future repository 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by collecting all of the needed code, graphics, and other files and placing them in the </a:t>
            </a:r>
            <a:r>
              <a:rPr lang="en-US" sz="2400" b="1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“” 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repository. Once the file migration has been completed, set the app to open at the </a:t>
            </a:r>
            <a:r>
              <a:rPr lang="en-US" sz="2400" b="1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”” 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repository. Of course, the link to the live app will still be the same:</a:t>
            </a:r>
            <a:endParaRPr lang="en-US" sz="2400" b="1" dirty="0">
              <a:solidFill>
                <a:srgbClr val="92D05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2" name="Elbow Connector 11"/>
          <p:cNvCxnSpPr>
            <a:stCxn id="3" idx="2"/>
          </p:cNvCxnSpPr>
          <p:nvPr/>
        </p:nvCxnSpPr>
        <p:spPr>
          <a:xfrm rot="16200000" flipH="1">
            <a:off x="10628840" y="5853634"/>
            <a:ext cx="1434292" cy="10158704"/>
          </a:xfrm>
          <a:prstGeom prst="bentConnector2">
            <a:avLst/>
          </a:prstGeom>
          <a:ln w="15875">
            <a:solidFill>
              <a:srgbClr val="FFC000"/>
            </a:solidFill>
            <a:prstDash val="lg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6423342" y="10233770"/>
            <a:ext cx="0" cy="1420348"/>
          </a:xfrm>
          <a:prstGeom prst="line">
            <a:avLst/>
          </a:prstGeom>
          <a:ln w="15875">
            <a:solidFill>
              <a:srgbClr val="FFC000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315200" y="10233771"/>
            <a:ext cx="0" cy="954182"/>
          </a:xfrm>
          <a:prstGeom prst="line">
            <a:avLst/>
          </a:prstGeom>
          <a:ln w="15875">
            <a:solidFill>
              <a:srgbClr val="FFC000"/>
            </a:solidFill>
            <a:prstDash val="lg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7315200" y="9179858"/>
            <a:ext cx="7198340" cy="2008104"/>
          </a:xfrm>
          <a:prstGeom prst="bentConnector3">
            <a:avLst/>
          </a:prstGeom>
          <a:ln w="15875">
            <a:solidFill>
              <a:srgbClr val="FFC000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681448" y="11568485"/>
            <a:ext cx="290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Code</a:t>
            </a:r>
            <a:endParaRPr lang="en-US" sz="24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663518" y="9113691"/>
            <a:ext cx="3480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Multimedia Files</a:t>
            </a:r>
            <a:endParaRPr lang="en-US" sz="24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016577" y="6119741"/>
            <a:ext cx="4122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Application Transition</a:t>
            </a:r>
            <a:endParaRPr lang="en-US" sz="24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200403" y="3886201"/>
            <a:ext cx="6115050" cy="6000750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>
              <a:solidFill>
                <a:schemeClr val="bg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4929413" y="3873513"/>
            <a:ext cx="6115050" cy="6000750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>
              <a:noFill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017006" y="13020182"/>
            <a:ext cx="21757394" cy="0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90" t="81039" r="3067" b="4513"/>
          <a:stretch/>
        </p:blipFill>
        <p:spPr>
          <a:xfrm>
            <a:off x="2017006" y="12572893"/>
            <a:ext cx="415636" cy="853695"/>
          </a:xfrm>
          <a:prstGeom prst="rect">
            <a:avLst/>
          </a:prstGeom>
          <a:ln w="28575">
            <a:solidFill>
              <a:srgbClr val="FFC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167094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" y="0"/>
            <a:ext cx="24384000" cy="135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207219" y="10226349"/>
            <a:ext cx="6229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 Neue Light" charset="0"/>
                <a:ea typeface="Helvetica Neue Light" charset="0"/>
                <a:cs typeface="Helvetica Neue Light" charset="0"/>
              </a:rPr>
              <a:t>f</a:t>
            </a:r>
            <a:r>
              <a:rPr lang="en-US" sz="3200" dirty="0" smtClean="0">
                <a:latin typeface="Helvetica Neue Light" charset="0"/>
                <a:ea typeface="Helvetica Neue Light" charset="0"/>
                <a:cs typeface="Helvetica Neue Light" charset="0"/>
              </a:rPr>
              <a:t>loor plans</a:t>
            </a:r>
          </a:p>
          <a:p>
            <a:endParaRPr lang="en-US" sz="10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67214" y="5332292"/>
            <a:ext cx="9213508" cy="609646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605097" y="-287382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32496" y="2297613"/>
            <a:ext cx="706295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Architecture</a:t>
            </a:r>
            <a:r>
              <a:rPr lang="en-US" sz="4000" b="1" dirty="0" smtClean="0">
                <a:latin typeface="Helvetica Neue" charset="0"/>
                <a:ea typeface="Helvetica Neue" charset="0"/>
                <a:cs typeface="Helvetica Neue" charset="0"/>
              </a:rPr>
              <a:t>.</a:t>
            </a:r>
          </a:p>
          <a:p>
            <a:pPr algn="ctr"/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The process and the product of planning, designing, and constructing buildings or any other structures.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58855" y="4080384"/>
            <a:ext cx="451956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4976175" y="4080384"/>
            <a:ext cx="451956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2658698" y="5332292"/>
            <a:ext cx="9213508" cy="609646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532" y="5551807"/>
            <a:ext cx="5497929" cy="56999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0" b="3674"/>
          <a:stretch/>
        </p:blipFill>
        <p:spPr>
          <a:xfrm>
            <a:off x="15178226" y="5401743"/>
            <a:ext cx="4409481" cy="59049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789146" y="2297613"/>
            <a:ext cx="70629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Geography</a:t>
            </a:r>
            <a:r>
              <a:rPr lang="en-US" sz="2800" b="1" dirty="0" smtClean="0">
                <a:latin typeface="Helvetica Neue" charset="0"/>
                <a:ea typeface="Helvetica Neue" charset="0"/>
                <a:cs typeface="Helvetica Neue" charset="0"/>
              </a:rPr>
              <a:t>.</a:t>
            </a:r>
            <a:endParaRPr lang="en-US" sz="2800" b="1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he </a:t>
            </a:r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branch of biology that deals with the relations of organisms to one another and to their physical surroundings.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3530019"/>
            <a:ext cx="24384000" cy="22769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7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" y="0"/>
            <a:ext cx="24384000" cy="135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207219" y="10226349"/>
            <a:ext cx="6229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 Neue Light" charset="0"/>
                <a:ea typeface="Helvetica Neue Light" charset="0"/>
                <a:cs typeface="Helvetica Neue Light" charset="0"/>
              </a:rPr>
              <a:t>f</a:t>
            </a:r>
            <a:r>
              <a:rPr lang="en-US" sz="3200" dirty="0" smtClean="0">
                <a:latin typeface="Helvetica Neue Light" charset="0"/>
                <a:ea typeface="Helvetica Neue Light" charset="0"/>
                <a:cs typeface="Helvetica Neue Light" charset="0"/>
              </a:rPr>
              <a:t>loor plans</a:t>
            </a:r>
          </a:p>
          <a:p>
            <a:endParaRPr lang="en-US" sz="10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67214" y="5332292"/>
            <a:ext cx="9213508" cy="609646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32496" y="2297613"/>
            <a:ext cx="706295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Architecture</a:t>
            </a:r>
            <a:r>
              <a:rPr lang="en-US" sz="4000" b="1" dirty="0" smtClean="0">
                <a:latin typeface="Helvetica Neue" charset="0"/>
                <a:ea typeface="Helvetica Neue" charset="0"/>
                <a:cs typeface="Helvetica Neue" charset="0"/>
              </a:rPr>
              <a:t>.</a:t>
            </a:r>
          </a:p>
          <a:p>
            <a:pPr algn="ctr"/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The process and the product of planning, designing, and constructing buildings or any other structures.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89146" y="2297613"/>
            <a:ext cx="70629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Geography</a:t>
            </a:r>
            <a:r>
              <a:rPr lang="en-US" sz="2800" b="1" dirty="0" smtClean="0">
                <a:latin typeface="Helvetica Neue" charset="0"/>
                <a:ea typeface="Helvetica Neue" charset="0"/>
                <a:cs typeface="Helvetica Neue" charset="0"/>
              </a:rPr>
              <a:t>.</a:t>
            </a:r>
            <a:endParaRPr lang="en-US" sz="2800" b="1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he </a:t>
            </a:r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branch of biology that deals with the relations of organisms to one another and to their physical surroundings.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58855" y="4080384"/>
            <a:ext cx="451956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4976175" y="4080384"/>
            <a:ext cx="451956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2658698" y="5332292"/>
            <a:ext cx="9213508" cy="609646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77" t="65702" r="12744" b="17562"/>
          <a:stretch/>
        </p:blipFill>
        <p:spPr>
          <a:xfrm>
            <a:off x="2698957" y="7775330"/>
            <a:ext cx="8730030" cy="2806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38" t="61040" r="16576" b="14425"/>
          <a:stretch/>
        </p:blipFill>
        <p:spPr>
          <a:xfrm>
            <a:off x="4964613" y="5686666"/>
            <a:ext cx="4384965" cy="246778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496711" y="11783128"/>
            <a:ext cx="92135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3D-shapes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can be characterized by their number of </a:t>
            </a:r>
            <a:r>
              <a:rPr lang="en-US" sz="2800" i="1" dirty="0">
                <a:latin typeface="Times New Roman" charset="0"/>
                <a:ea typeface="Times New Roman" charset="0"/>
                <a:cs typeface="Times New Roman" charset="0"/>
              </a:rPr>
              <a:t>v</a:t>
            </a:r>
            <a:r>
              <a:rPr 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ertices, number of faces, and connecting edges.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13530019"/>
            <a:ext cx="24384000" cy="22769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3925" y="6026729"/>
            <a:ext cx="6655130" cy="465859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2574736" y="11783128"/>
            <a:ext cx="92135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can be characterized by the structure (</a:t>
            </a:r>
            <a:r>
              <a:rPr 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mapping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) of their </a:t>
            </a:r>
            <a:r>
              <a:rPr 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vertices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(</a:t>
            </a:r>
            <a:r>
              <a:rPr 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nodes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) and edges (</a:t>
            </a:r>
            <a:r>
              <a:rPr 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links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sz="2800" i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42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9335"/>
            <a:ext cx="24384000" cy="13738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13533120"/>
            <a:ext cx="24384000" cy="205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0" t="28304" b="58088"/>
          <a:stretch/>
        </p:blipFill>
        <p:spPr>
          <a:xfrm>
            <a:off x="12192000" y="4910667"/>
            <a:ext cx="12192000" cy="2328334"/>
          </a:xfrm>
          <a:prstGeom prst="rect">
            <a:avLst/>
          </a:prstGeom>
          <a:ln w="76200">
            <a:solidFill>
              <a:schemeClr val="tx1"/>
            </a:solidFill>
            <a:prstDash val="dash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73" t="67307" r="-139" b="-807"/>
          <a:stretch/>
        </p:blipFill>
        <p:spPr>
          <a:xfrm>
            <a:off x="12192000" y="7577662"/>
            <a:ext cx="11582401" cy="5731934"/>
          </a:xfrm>
          <a:prstGeom prst="rect">
            <a:avLst/>
          </a:prstGeom>
          <a:ln w="57150">
            <a:solidFill>
              <a:schemeClr val="tx1"/>
            </a:solidFill>
            <a:prstDash val="dash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" t="28304" r="47637" b="58088"/>
          <a:stretch/>
        </p:blipFill>
        <p:spPr>
          <a:xfrm>
            <a:off x="33867" y="4910665"/>
            <a:ext cx="12158134" cy="2328334"/>
          </a:xfrm>
          <a:prstGeom prst="rect">
            <a:avLst/>
          </a:prstGeom>
          <a:ln w="76200">
            <a:solidFill>
              <a:schemeClr val="tx1"/>
            </a:solidFill>
            <a:prstDash val="dash"/>
          </a:ln>
        </p:spPr>
      </p:pic>
      <p:sp>
        <p:nvSpPr>
          <p:cNvPr id="7" name="Rectangle 6"/>
          <p:cNvSpPr/>
          <p:nvPr/>
        </p:nvSpPr>
        <p:spPr>
          <a:xfrm>
            <a:off x="0" y="13530019"/>
            <a:ext cx="24384000" cy="22769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9335"/>
            <a:ext cx="24384000" cy="13738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4345518"/>
            <a:ext cx="238082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b="1" dirty="0" smtClean="0">
                <a:latin typeface="Times New Roman" charset="0"/>
                <a:ea typeface="Times New Roman" charset="0"/>
                <a:cs typeface="Times New Roman" charset="0"/>
              </a:rPr>
              <a:t>region</a:t>
            </a:r>
            <a:endParaRPr lang="en-US" sz="20000" b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3533120"/>
            <a:ext cx="24384000" cy="205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7626710"/>
            <a:ext cx="2387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6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spc="6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egional guide of cultural computations</a:t>
            </a:r>
            <a:r>
              <a:rPr lang="en-US" b="1" spc="6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b="1" spc="600" dirty="0">
              <a:solidFill>
                <a:srgbClr val="FFC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8346707"/>
            <a:ext cx="24146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33A9AF"/>
                </a:solidFill>
                <a:latin typeface="Times New Roman" charset="0"/>
                <a:ea typeface="Times New Roman" charset="0"/>
                <a:cs typeface="Times New Roman" charset="0"/>
              </a:rPr>
              <a:t>region is a journal dedicated to the artistic expressions of migrant  communities and their first generation descendants in the </a:t>
            </a:r>
            <a:r>
              <a:rPr lang="en-US" sz="2800" dirty="0" err="1" smtClean="0">
                <a:solidFill>
                  <a:srgbClr val="33A9AF"/>
                </a:solidFill>
                <a:latin typeface="Times New Roman" charset="0"/>
                <a:ea typeface="Times New Roman" charset="0"/>
                <a:cs typeface="Times New Roman" charset="0"/>
              </a:rPr>
              <a:t>midwest</a:t>
            </a:r>
            <a:r>
              <a:rPr lang="en-US" sz="2800" dirty="0" smtClean="0">
                <a:solidFill>
                  <a:srgbClr val="33A9AF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2800" dirty="0" smtClean="0">
              <a:solidFill>
                <a:srgbClr val="33A9AF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95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9335"/>
            <a:ext cx="24384000" cy="13738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4345518"/>
            <a:ext cx="238082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b="1" dirty="0" smtClean="0">
                <a:latin typeface="Times New Roman" charset="0"/>
                <a:ea typeface="Times New Roman" charset="0"/>
                <a:cs typeface="Times New Roman" charset="0"/>
              </a:rPr>
              <a:t> region.</a:t>
            </a:r>
            <a:endParaRPr lang="en-US" sz="20000" b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3533120"/>
            <a:ext cx="24384000" cy="205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7626710"/>
            <a:ext cx="2387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6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spc="6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egional guide of cultural computations</a:t>
            </a:r>
            <a:r>
              <a:rPr lang="en-US" b="1" spc="6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b="1" spc="600" dirty="0">
              <a:solidFill>
                <a:srgbClr val="FFC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8346707"/>
            <a:ext cx="24146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33A9AF"/>
                </a:solidFill>
                <a:latin typeface="Times New Roman" charset="0"/>
                <a:ea typeface="Times New Roman" charset="0"/>
                <a:cs typeface="Times New Roman" charset="0"/>
              </a:rPr>
              <a:t>region is a journal dedicated to the artistic expressions of migrant  communities and their first generation descendants in the </a:t>
            </a:r>
            <a:r>
              <a:rPr lang="en-US" sz="2800" dirty="0" err="1" smtClean="0">
                <a:solidFill>
                  <a:srgbClr val="33A9AF"/>
                </a:solidFill>
                <a:latin typeface="Times New Roman" charset="0"/>
                <a:ea typeface="Times New Roman" charset="0"/>
                <a:cs typeface="Times New Roman" charset="0"/>
              </a:rPr>
              <a:t>midwest</a:t>
            </a:r>
            <a:r>
              <a:rPr lang="en-US" sz="2800" dirty="0" smtClean="0">
                <a:solidFill>
                  <a:srgbClr val="33A9AF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2800" dirty="0" smtClean="0">
              <a:solidFill>
                <a:srgbClr val="33A9AF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26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9335"/>
            <a:ext cx="24384000" cy="13738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4345518"/>
            <a:ext cx="238082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b="1" dirty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sz="20000" b="1" dirty="0" smtClean="0">
                <a:latin typeface="Times New Roman" charset="0"/>
                <a:ea typeface="Times New Roman" charset="0"/>
                <a:cs typeface="Times New Roman" charset="0"/>
              </a:rPr>
              <a:t>egion</a:t>
            </a:r>
            <a:r>
              <a:rPr lang="en-US" sz="10000" b="1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10000" b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3533120"/>
            <a:ext cx="24384000" cy="205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6858614"/>
            <a:ext cx="23875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6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spc="6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egional guide of cultural computations</a:t>
            </a:r>
            <a:r>
              <a:rPr lang="en-US" sz="9600" spc="6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9600" spc="600" dirty="0">
              <a:solidFill>
                <a:srgbClr val="FFC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48912" y="8346707"/>
            <a:ext cx="15319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spc="600" dirty="0" smtClean="0">
                <a:solidFill>
                  <a:srgbClr val="33A9AF"/>
                </a:solidFill>
                <a:latin typeface="Times New Roman" charset="0"/>
                <a:ea typeface="Times New Roman" charset="0"/>
                <a:cs typeface="Times New Roman" charset="0"/>
              </a:rPr>
              <a:t>region is a journal dedicated to the artistic expressions of migrant  communities and their first generation descendants in the </a:t>
            </a:r>
            <a:r>
              <a:rPr lang="en-US" sz="2000" b="1" i="1" spc="600" dirty="0" err="1" smtClean="0">
                <a:solidFill>
                  <a:srgbClr val="33A9AF"/>
                </a:solidFill>
                <a:latin typeface="Times New Roman" charset="0"/>
                <a:ea typeface="Times New Roman" charset="0"/>
                <a:cs typeface="Times New Roman" charset="0"/>
              </a:rPr>
              <a:t>midwest</a:t>
            </a:r>
            <a:r>
              <a:rPr lang="en-US" sz="2000" b="1" i="1" spc="600" dirty="0" smtClean="0">
                <a:solidFill>
                  <a:srgbClr val="33A9AF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2000" b="1" i="1" spc="600" dirty="0" smtClean="0">
              <a:solidFill>
                <a:srgbClr val="33A9AF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25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9335"/>
            <a:ext cx="24384000" cy="13738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13533120"/>
            <a:ext cx="24384000" cy="205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7626710"/>
            <a:ext cx="2387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6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spc="6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egional guide of cultural computations</a:t>
            </a:r>
            <a:r>
              <a:rPr lang="en-US" b="1" spc="6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b="1" spc="600" dirty="0">
              <a:solidFill>
                <a:srgbClr val="FFC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8346707"/>
            <a:ext cx="24146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33A9AF"/>
                </a:solidFill>
                <a:latin typeface="Times New Roman" charset="0"/>
                <a:ea typeface="Times New Roman" charset="0"/>
                <a:cs typeface="Times New Roman" charset="0"/>
              </a:rPr>
              <a:t>region is a journal dedicated to the artistic expressions of migrant  communities and their first generation descendants in the </a:t>
            </a:r>
            <a:r>
              <a:rPr lang="en-US" sz="2800" dirty="0" err="1" smtClean="0">
                <a:solidFill>
                  <a:srgbClr val="33A9AF"/>
                </a:solidFill>
                <a:latin typeface="Times New Roman" charset="0"/>
                <a:ea typeface="Times New Roman" charset="0"/>
                <a:cs typeface="Times New Roman" charset="0"/>
              </a:rPr>
              <a:t>midwest</a:t>
            </a:r>
            <a:r>
              <a:rPr lang="en-US" sz="2800" dirty="0" smtClean="0">
                <a:solidFill>
                  <a:srgbClr val="33A9AF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2800" dirty="0" smtClean="0">
              <a:solidFill>
                <a:srgbClr val="33A9AF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321" t="31047" r="17452" b="62032"/>
          <a:stretch/>
        </p:blipFill>
        <p:spPr>
          <a:xfrm>
            <a:off x="7242048" y="4934492"/>
            <a:ext cx="9729216" cy="2596035"/>
          </a:xfrm>
          <a:prstGeom prst="rect">
            <a:avLst/>
          </a:prstGeom>
          <a:ln w="76200">
            <a:noFill/>
            <a:prstDash val="dash"/>
          </a:ln>
        </p:spPr>
      </p:pic>
    </p:spTree>
    <p:extLst>
      <p:ext uri="{BB962C8B-B14F-4D97-AF65-F5344CB8AC3E}">
        <p14:creationId xmlns:p14="http://schemas.microsoft.com/office/powerpoint/2010/main" val="118363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10104</TotalTime>
  <Words>822</Words>
  <Application>Microsoft Macintosh PowerPoint</Application>
  <PresentationFormat>Custom</PresentationFormat>
  <Paragraphs>192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Andale Mono</vt:lpstr>
      <vt:lpstr>Calibri</vt:lpstr>
      <vt:lpstr>Calibri Light</vt:lpstr>
      <vt:lpstr>Helvetica</vt:lpstr>
      <vt:lpstr>Helvetica Neue</vt:lpstr>
      <vt:lpstr>Helvetica Neue Light</vt:lpstr>
      <vt:lpstr>Mangal</vt:lpstr>
      <vt:lpstr>Open Sans</vt:lpstr>
      <vt:lpstr>Times New Roman</vt:lpstr>
      <vt:lpstr>Arial</vt:lpstr>
      <vt:lpstr>Master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Oduniyi, Erick Olusoji</cp:lastModifiedBy>
  <cp:revision>538</cp:revision>
  <dcterms:created xsi:type="dcterms:W3CDTF">2014-09-26T10:57:37Z</dcterms:created>
  <dcterms:modified xsi:type="dcterms:W3CDTF">2019-05-23T14:26:56Z</dcterms:modified>
</cp:coreProperties>
</file>