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2" r:id="rId4"/>
    <p:sldId id="293" r:id="rId5"/>
    <p:sldId id="294" r:id="rId6"/>
    <p:sldId id="311" r:id="rId7"/>
    <p:sldId id="295" r:id="rId8"/>
    <p:sldId id="297" r:id="rId9"/>
    <p:sldId id="299" r:id="rId10"/>
    <p:sldId id="300" r:id="rId11"/>
    <p:sldId id="298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0" r:id="rId21"/>
    <p:sldId id="309" r:id="rId22"/>
    <p:sldId id="273" r:id="rId23"/>
    <p:sldId id="256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5CA8-0B86-45CC-90D9-D7261EA72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74F66-3F05-4C63-99B0-C6A5818D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1AA9-7014-4E1B-ADAB-62B64226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626A-C57C-4FB4-A366-040A13D8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ACF2-F38C-453B-8927-EDE21ABC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502-A221-4538-AB57-6B352D3E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6326-B7CD-4CD6-ADD5-55D6BBBE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A41F-7F67-460E-9954-6127DA7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05E6-6230-4436-8E76-3FCF30EE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0CBC-4AE5-4BAF-B9EE-1BBD058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DE975-86F1-45E0-9D25-F34CBBC5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FDDCB-6B22-46B4-BE0A-E8B314C6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A824-0757-4196-BB4C-021F87A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9027-C71F-4EAE-BAFB-841B17C5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8D43-71D4-4AAB-AB26-473E48C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AA3-11CF-451A-AB95-A8ECA166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95EE-6F77-4119-B612-9EAD2E2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003F-BACB-4736-9220-A43192E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6286-AA70-404E-A325-47084470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0256-2AD8-4FC5-BC1B-963D6FDF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11C9-9F84-4889-9A49-54CFECA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0B16-3F74-4AF0-9C7A-1337547C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A89F-CEBC-4D00-8AD4-3677C41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2B55-915F-4AC3-99F3-B8F06351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D13D-210E-4C42-9626-77DFCE3B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D579-97C7-4FAC-8A30-C024AB68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9C0-8309-4391-98E7-23A6FEBFE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97BB9-E6BC-4A10-BFDB-F7088A92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CAF73-367E-4705-A592-12463407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EF92-5F4C-4A77-BB92-41D69D2F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B2FA-2FB5-4509-898F-EE7F1FE6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B829-923D-464A-A11E-26E82456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262E-57C7-481A-A395-E64A80F5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36D8-BABA-4757-AF43-C02668B0B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FE99-1AD4-4034-A82F-94DC66AFB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677FD-424C-45C9-80B0-C9BC301B8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729A-6F7D-4703-936C-BD34C8C7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28FA7-F576-4727-AE72-006332AD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68F40-2C02-474B-8929-FCD729D4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A73D-80DA-41EC-9062-A2E62F8D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EE100-43DE-46A4-A276-562925B8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56567-AB80-49F7-9DB5-2FC5DC25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DDE5-75F1-4D79-88FC-85625547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99359-A55D-4392-9C36-A357E3C3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AAFCA-2053-4881-BF2D-BC2208F1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728E-CE35-4475-BE18-CA436AB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17DC-C92F-4C11-BDA8-0CD1FE03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0068-0714-4ABB-A0E3-605955E7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DA47-2306-4A28-A671-3B44F2AF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A0E9-97AF-41FF-9910-E34DB04D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25F4F-4463-42F2-A22E-0EF25E77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79348-2949-4625-BF81-4E30BF6F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8072-E19B-4D3B-81E7-5719978E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3B977-0E60-49BD-A8A4-CBE787234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12BD8-0FD8-4B18-9E52-958D33FC1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8FFD0-457E-4ACB-846A-EA70979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0E39-A07E-41B2-BCF4-CAF76767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ADD1-C489-4FB1-8202-9E7BC8C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C514C-68E1-4D3F-8AEF-C4C17889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18F3-5B5A-4B7B-B581-ED29BDAF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0971-0538-4971-ADA4-FA1D2F7E8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D226-C76B-435D-9B20-74F82DEBAEB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1747-F118-4B93-B94F-DE36F2B78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4A0A-FCB5-4510-BC10-27A70D92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Hello, my name is Erick.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 the next serious of post I’m going to be sharing with you the </a:t>
            </a:r>
            <a:r>
              <a:rPr lang="en-US" sz="2800" b="1" dirty="0">
                <a:solidFill>
                  <a:srgbClr val="00B0F0"/>
                </a:solidFill>
                <a:latin typeface="+mj-lt"/>
              </a:rPr>
              <a:t>development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of an </a:t>
            </a:r>
            <a:r>
              <a:rPr lang="en-US" sz="2800" b="1" dirty="0">
                <a:solidFill>
                  <a:srgbClr val="00B0F0"/>
                </a:solidFill>
                <a:latin typeface="+mj-lt"/>
              </a:rPr>
              <a:t>art project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I’m making for a dear </a:t>
            </a:r>
            <a:r>
              <a:rPr lang="en-US" sz="2800" b="1" dirty="0">
                <a:solidFill>
                  <a:srgbClr val="00B0F0"/>
                </a:solidFill>
                <a:latin typeface="+mj-lt"/>
              </a:rPr>
              <a:t>friend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.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91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Protocol: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Basically, communication protocols are the rules for </a:t>
            </a:r>
            <a:r>
              <a:rPr lang="en-US" sz="2800" dirty="0">
                <a:solidFill>
                  <a:srgbClr val="00B0F0"/>
                </a:solidFill>
              </a:rPr>
              <a:t>information exchange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between transmitter and receiver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26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Often, humans call such </a:t>
            </a:r>
            <a:r>
              <a:rPr lang="en-US" sz="2800" dirty="0">
                <a:solidFill>
                  <a:schemeClr val="bg2"/>
                </a:solidFill>
              </a:rPr>
              <a:t>[</a:t>
            </a:r>
            <a:r>
              <a:rPr lang="en-US" sz="2800" dirty="0">
                <a:solidFill>
                  <a:srgbClr val="00B0F0"/>
                </a:solidFill>
              </a:rPr>
              <a:t>complex</a:t>
            </a:r>
            <a:r>
              <a:rPr lang="en-US" sz="2800" dirty="0">
                <a:solidFill>
                  <a:schemeClr val="bg2"/>
                </a:solidFill>
              </a:rPr>
              <a:t>]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communication protocols, </a:t>
            </a:r>
            <a:r>
              <a:rPr lang="en-US" sz="2800" dirty="0">
                <a:solidFill>
                  <a:srgbClr val="00B0F0"/>
                </a:solidFill>
              </a:rPr>
              <a:t>language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5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As a </a:t>
            </a:r>
            <a:r>
              <a:rPr lang="en-US" sz="2800" dirty="0">
                <a:solidFill>
                  <a:srgbClr val="00B0F0"/>
                </a:solidFill>
              </a:rPr>
              <a:t>language user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e.g., English speaker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, you follow the rules of </a:t>
            </a:r>
            <a:r>
              <a:rPr lang="en-US" sz="2800" dirty="0">
                <a:solidFill>
                  <a:srgbClr val="00B0F0"/>
                </a:solidFill>
              </a:rPr>
              <a:t>syntax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form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sz="2800" dirty="0">
                <a:solidFill>
                  <a:srgbClr val="00B0F0"/>
                </a:solidFill>
              </a:rPr>
              <a:t>semantics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meaning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explicitly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forming complete thoughts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en-US" sz="2800" dirty="0">
                <a:solidFill>
                  <a:srgbClr val="00B0F0"/>
                </a:solidFill>
              </a:rPr>
              <a:t>implicitly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listening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Of course, when you know a language you know much more than the syntax and semantics of the language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i.e., </a:t>
            </a:r>
            <a:r>
              <a:rPr lang="en-US" sz="2800" dirty="0">
                <a:solidFill>
                  <a:srgbClr val="00B0F0"/>
                </a:solidFill>
              </a:rPr>
              <a:t>phonetics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sound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800" dirty="0">
                <a:solidFill>
                  <a:srgbClr val="00B0F0"/>
                </a:solidFill>
              </a:rPr>
              <a:t>morphology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prefixes/suffixes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, etc.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06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Deviating from the rules of language often results in </a:t>
            </a:r>
            <a:r>
              <a:rPr lang="en-US" sz="2800" dirty="0">
                <a:solidFill>
                  <a:srgbClr val="00B0F0"/>
                </a:solidFill>
              </a:rPr>
              <a:t>miscommunication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communication errors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0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Assuming </a:t>
            </a:r>
            <a:r>
              <a:rPr lang="en-US" sz="2800" dirty="0">
                <a:solidFill>
                  <a:srgbClr val="00B0F0"/>
                </a:solidFill>
              </a:rPr>
              <a:t>context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800" dirty="0">
                <a:solidFill>
                  <a:srgbClr val="00B0F0"/>
                </a:solidFill>
              </a:rPr>
              <a:t>knowledge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, or </a:t>
            </a:r>
            <a:r>
              <a:rPr lang="en-US" sz="2800" dirty="0">
                <a:solidFill>
                  <a:srgbClr val="00B0F0"/>
                </a:solidFill>
              </a:rPr>
              <a:t>overloading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the receiver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listener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often results in miscommunication.</a:t>
            </a:r>
          </a:p>
        </p:txBody>
      </p:sp>
    </p:spTree>
    <p:extLst>
      <p:ext uri="{BB962C8B-B14F-4D97-AF65-F5344CB8AC3E}">
        <p14:creationId xmlns:p14="http://schemas.microsoft.com/office/powerpoint/2010/main" val="5022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7325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 communicate or use language is to </a:t>
            </a:r>
            <a:r>
              <a:rPr lang="en-US" sz="2800" dirty="0">
                <a:solidFill>
                  <a:srgbClr val="00B0F0"/>
                </a:solidFill>
              </a:rPr>
              <a:t>“instruct the imagination.”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7B152-0C49-4340-B310-C5D61118A7AA}"/>
              </a:ext>
            </a:extLst>
          </p:cNvPr>
          <p:cNvSpPr txBox="1"/>
          <p:nvPr/>
        </p:nvSpPr>
        <p:spPr>
          <a:xfrm>
            <a:off x="1533525" y="4127572"/>
            <a:ext cx="964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2"/>
                </a:solidFill>
              </a:rPr>
              <a:t>I believe people (including myself) take this for granted.</a:t>
            </a:r>
          </a:p>
        </p:txBody>
      </p:sp>
    </p:spTree>
    <p:extLst>
      <p:ext uri="{BB962C8B-B14F-4D97-AF65-F5344CB8AC3E}">
        <p14:creationId xmlns:p14="http://schemas.microsoft.com/office/powerpoint/2010/main" val="10886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 communicate well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effectively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is to be </a:t>
            </a:r>
            <a:r>
              <a:rPr lang="en-US" sz="2800" dirty="0">
                <a:solidFill>
                  <a:srgbClr val="00B0F0"/>
                </a:solidFill>
              </a:rPr>
              <a:t>aware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of these </a:t>
            </a:r>
            <a:r>
              <a:rPr lang="en-US" sz="2800" dirty="0">
                <a:solidFill>
                  <a:srgbClr val="00B0F0"/>
                </a:solidFill>
              </a:rPr>
              <a:t>cognitive-computational constraints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of the receiver, as well as, </a:t>
            </a:r>
            <a:r>
              <a:rPr lang="en-US" sz="2800" dirty="0">
                <a:solidFill>
                  <a:srgbClr val="00B0F0"/>
                </a:solidFill>
              </a:rPr>
              <a:t>system constraints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of the communication protocol.</a:t>
            </a:r>
          </a:p>
        </p:txBody>
      </p:sp>
    </p:spTree>
    <p:extLst>
      <p:ext uri="{BB962C8B-B14F-4D97-AF65-F5344CB8AC3E}">
        <p14:creationId xmlns:p14="http://schemas.microsoft.com/office/powerpoint/2010/main" val="406665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So, I’m going to instruct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communicate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my computer using language…a programming language called </a:t>
            </a:r>
            <a:r>
              <a:rPr lang="en-US" sz="2800" dirty="0">
                <a:solidFill>
                  <a:srgbClr val="00B0F0"/>
                </a:solidFill>
              </a:rPr>
              <a:t>Processing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9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Processing.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 communicate to my computer effectively, I must follow the syntax and semantics of the processing programming language, </a:t>
            </a:r>
            <a:r>
              <a:rPr lang="en-US" sz="2800" dirty="0">
                <a:solidFill>
                  <a:srgbClr val="00B0F0"/>
                </a:solidFill>
              </a:rPr>
              <a:t>carefully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55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Writing code: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I’m going to be using </a:t>
            </a:r>
            <a:r>
              <a:rPr lang="en-US" sz="2800" b="1" dirty="0">
                <a:solidFill>
                  <a:srgbClr val="00B0F0"/>
                </a:solidFill>
                <a:latin typeface="+mj-lt"/>
              </a:rPr>
              <a:t>code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to do this.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13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Goal: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Tell my computer to take a photo and simulate a messy sketch of it…Why? Trust me…It’s cool. </a:t>
            </a:r>
          </a:p>
        </p:txBody>
      </p:sp>
    </p:spTree>
    <p:extLst>
      <p:ext uri="{BB962C8B-B14F-4D97-AF65-F5344CB8AC3E}">
        <p14:creationId xmlns:p14="http://schemas.microsoft.com/office/powerpoint/2010/main" val="6963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F79E6-A125-461C-95F5-EDB0488DC631}"/>
              </a:ext>
            </a:extLst>
          </p:cNvPr>
          <p:cNvSpPr/>
          <p:nvPr/>
        </p:nvSpPr>
        <p:spPr>
          <a:xfrm>
            <a:off x="612475" y="693312"/>
            <a:ext cx="10964174" cy="5448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0495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1116041" y="2513485"/>
            <a:ext cx="2493034" cy="3599675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320E1-7B4E-4B0B-8B63-02678E9B753D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Public Education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859366" y="2513485"/>
            <a:ext cx="2493034" cy="3599675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Collective Intelligence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8412191" y="2496325"/>
            <a:ext cx="2493034" cy="3599675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Capitalism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5EFE0E-9DB7-4D3D-B5B9-967BA75213BD}"/>
              </a:ext>
            </a:extLst>
          </p:cNvPr>
          <p:cNvCxnSpPr/>
          <p:nvPr/>
        </p:nvCxnSpPr>
        <p:spPr>
          <a:xfrm>
            <a:off x="1116041" y="2228850"/>
            <a:ext cx="978918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7C3C76-3EE4-4BCD-B0C8-032A615EE341}"/>
              </a:ext>
            </a:extLst>
          </p:cNvPr>
          <p:cNvSpPr txBox="1"/>
          <p:nvPr/>
        </p:nvSpPr>
        <p:spPr>
          <a:xfrm>
            <a:off x="628650" y="208225"/>
            <a:ext cx="109251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+mj-lt"/>
              </a:rPr>
              <a:t>graphParcCollective</a:t>
            </a:r>
            <a:endParaRPr lang="en-US" sz="2800" b="1" dirty="0">
              <a:latin typeface="+mj-lt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463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5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Code = Program = Developing</a:t>
            </a:r>
          </a:p>
          <a:p>
            <a:r>
              <a:rPr lang="en-US" sz="2800" dirty="0">
                <a:solidFill>
                  <a:srgbClr val="00B0F0"/>
                </a:solidFill>
              </a:rPr>
              <a:t>Coding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800" dirty="0">
                <a:solidFill>
                  <a:srgbClr val="00B0F0"/>
                </a:solidFill>
              </a:rPr>
              <a:t>programming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en-US" sz="2800" dirty="0">
                <a:solidFill>
                  <a:srgbClr val="00B0F0"/>
                </a:solidFill>
              </a:rPr>
              <a:t>developing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are often used interchangeably. </a:t>
            </a:r>
            <a:endParaRPr lang="en-US" sz="2800" dirty="0"/>
          </a:p>
          <a:p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716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Code = Program = Developing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Whatever you want to call it, I’m trying to </a:t>
            </a:r>
            <a:r>
              <a:rPr lang="en-US" sz="2800" dirty="0">
                <a:solidFill>
                  <a:srgbClr val="00B0F0"/>
                </a:solidFill>
              </a:rPr>
              <a:t>communicate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with a </a:t>
            </a:r>
            <a:r>
              <a:rPr lang="en-US" sz="2800" dirty="0">
                <a:solidFill>
                  <a:srgbClr val="00B0F0"/>
                </a:solidFill>
              </a:rPr>
              <a:t>computer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800" dirty="0">
                <a:solidFill>
                  <a:srgbClr val="00B0F0"/>
                </a:solidFill>
              </a:rPr>
              <a:t>generate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something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e.g., art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3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Communication.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But what does it mean to communicate with a computer?</a:t>
            </a:r>
          </a:p>
        </p:txBody>
      </p:sp>
    </p:spTree>
    <p:extLst>
      <p:ext uri="{BB962C8B-B14F-4D97-AF65-F5344CB8AC3E}">
        <p14:creationId xmlns:p14="http://schemas.microsoft.com/office/powerpoint/2010/main" val="15075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Communication.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What does it mean to communicate?</a:t>
            </a:r>
          </a:p>
        </p:txBody>
      </p:sp>
    </p:spTree>
    <p:extLst>
      <p:ext uri="{BB962C8B-B14F-4D97-AF65-F5344CB8AC3E}">
        <p14:creationId xmlns:p14="http://schemas.microsoft.com/office/powerpoint/2010/main" val="1793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Communication: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When I say “communicate” or “communication” I’m explicitly referencing the idea that it’s possible to </a:t>
            </a:r>
            <a:r>
              <a:rPr lang="en-US" sz="2800" dirty="0">
                <a:solidFill>
                  <a:srgbClr val="00B0F0"/>
                </a:solidFill>
              </a:rPr>
              <a:t>transmit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n-US" sz="2800" dirty="0">
                <a:solidFill>
                  <a:srgbClr val="00B0F0"/>
                </a:solidFill>
              </a:rPr>
              <a:t>message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or series of messages to some </a:t>
            </a:r>
            <a:r>
              <a:rPr lang="en-US" sz="2800" dirty="0">
                <a:solidFill>
                  <a:srgbClr val="00B0F0"/>
                </a:solidFill>
              </a:rPr>
              <a:t>receiver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78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Protocol.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This is “possible” because of </a:t>
            </a:r>
            <a:r>
              <a:rPr lang="en-US" sz="2800" dirty="0">
                <a:solidFill>
                  <a:srgbClr val="00B0F0"/>
                </a:solidFill>
              </a:rPr>
              <a:t>communication protocols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9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Protocol: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“In telecommunication, a </a:t>
            </a:r>
            <a:r>
              <a:rPr lang="en-US" sz="2800" dirty="0">
                <a:solidFill>
                  <a:srgbClr val="00B0F0"/>
                </a:solidFill>
              </a:rPr>
              <a:t>communication protocol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is a </a:t>
            </a:r>
            <a:r>
              <a:rPr lang="en-US" sz="2800" dirty="0">
                <a:solidFill>
                  <a:srgbClr val="00B0F0"/>
                </a:solidFill>
              </a:rPr>
              <a:t>system of rules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that allow </a:t>
            </a:r>
            <a:r>
              <a:rPr lang="en-US" sz="2800" dirty="0">
                <a:solidFill>
                  <a:srgbClr val="00B0F0"/>
                </a:solidFill>
              </a:rPr>
              <a:t>two or more entities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of a </a:t>
            </a:r>
            <a:r>
              <a:rPr lang="en-US" sz="2800" dirty="0">
                <a:solidFill>
                  <a:srgbClr val="00B0F0"/>
                </a:solidFill>
              </a:rPr>
              <a:t>communications system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 transmit information via any kind of variation of a physical quantity”</a:t>
            </a:r>
          </a:p>
        </p:txBody>
      </p:sp>
    </p:spTree>
    <p:extLst>
      <p:ext uri="{BB962C8B-B14F-4D97-AF65-F5344CB8AC3E}">
        <p14:creationId xmlns:p14="http://schemas.microsoft.com/office/powerpoint/2010/main" val="36467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491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29</cp:revision>
  <dcterms:created xsi:type="dcterms:W3CDTF">2019-09-29T02:26:17Z</dcterms:created>
  <dcterms:modified xsi:type="dcterms:W3CDTF">2019-09-30T04:56:53Z</dcterms:modified>
</cp:coreProperties>
</file>