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23"/>
  </p:notesMasterIdLst>
  <p:handoutMasterIdLst>
    <p:handoutMasterId r:id="rId24"/>
  </p:handoutMasterIdLst>
  <p:sldIdLst>
    <p:sldId id="256" r:id="rId2"/>
    <p:sldId id="450" r:id="rId3"/>
    <p:sldId id="485" r:id="rId4"/>
    <p:sldId id="486" r:id="rId5"/>
    <p:sldId id="484" r:id="rId6"/>
    <p:sldId id="490" r:id="rId7"/>
    <p:sldId id="487" r:id="rId8"/>
    <p:sldId id="488" r:id="rId9"/>
    <p:sldId id="491" r:id="rId10"/>
    <p:sldId id="492" r:id="rId11"/>
    <p:sldId id="508" r:id="rId12"/>
    <p:sldId id="499" r:id="rId13"/>
    <p:sldId id="501" r:id="rId14"/>
    <p:sldId id="494" r:id="rId15"/>
    <p:sldId id="497" r:id="rId16"/>
    <p:sldId id="507" r:id="rId17"/>
    <p:sldId id="505" r:id="rId18"/>
    <p:sldId id="502" r:id="rId19"/>
    <p:sldId id="503" r:id="rId20"/>
    <p:sldId id="496" r:id="rId21"/>
    <p:sldId id="504" r:id="rId22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 Won Kang" initials="SW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0" autoAdjust="0"/>
    <p:restoredTop sz="88995" autoAdjust="0"/>
  </p:normalViewPr>
  <p:slideViewPr>
    <p:cSldViewPr snapToGrid="0" snapToObjects="1">
      <p:cViewPr varScale="1">
        <p:scale>
          <a:sx n="111" d="100"/>
          <a:sy n="111" d="100"/>
        </p:scale>
        <p:origin x="97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93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4234" y="10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6521B55-612C-438B-95F8-74F704BD39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2D1829-2D29-4A8D-BF52-C6596EB2C6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B8A6E-7711-4385-B5FB-65C17EB01C98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C51E42-2B08-4DD6-8D29-B02AEDE2B1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B65159-C38C-48E7-8650-4947E9A5A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3B9A7-375E-49C8-B2D0-D81B2BE93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183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9DA0A6E-4663-B348-AECB-A8F6C4E0942D}" type="datetimeFigureOut">
              <a:rPr kumimoji="1" lang="ko-KR" altLang="en-US" smtClean="0"/>
              <a:t>2025-01-10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C3E2458-1522-6045-95EE-2560C899E8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468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E2458-1522-6045-95EE-2560C899E8D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223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E2458-1522-6045-95EE-2560C899E8D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3134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E2458-1522-6045-95EE-2560C899E8D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4691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E2458-1522-6045-95EE-2560C899E8D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355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CC83-8337-064F-BF5A-B6A8CA99F0B6}" type="datetime1">
              <a:rPr lang="ko-KR" altLang="en-US" smtClean="0"/>
              <a:t>2025-01-10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2538-4CCC-F147-866B-6B40C4159E20}" type="datetime1">
              <a:rPr lang="ko-KR" altLang="en-US" smtClean="0"/>
              <a:t>2025-01-10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8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50E0-B466-6D4E-8840-82DB1731899F}" type="datetime1">
              <a:rPr lang="ko-KR" altLang="en-US" smtClean="0"/>
              <a:t>2025-01-10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1914-A1F0-9A42-8B11-379DF8599A22}" type="datetime1">
              <a:rPr lang="ko-KR" altLang="en-US" smtClean="0"/>
              <a:t>2025-01-10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12567"/>
          </a:xfrm>
        </p:spPr>
        <p:txBody>
          <a:bodyPr wrap="square" tIns="72000" bIns="72000">
            <a:normAutofit/>
          </a:bodyPr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5BD0-210D-2942-A031-ED43D92BF2D1}" type="datetime1">
              <a:rPr lang="ko-KR" altLang="en-US" smtClean="0"/>
              <a:t>2025-01-10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ED5F-D75F-994B-8D08-9BD13B37D236}" type="datetime1">
              <a:rPr lang="ko-KR" altLang="en-US" smtClean="0"/>
              <a:t>2025-01-10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A283-1DF9-964A-899A-A0640AB30649}" type="datetime1">
              <a:rPr lang="ko-KR" altLang="en-US" smtClean="0"/>
              <a:t>2025-01-10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CCF3-6E8D-C147-B775-5FDFC16B76CD}" type="datetime1">
              <a:rPr lang="ko-KR" altLang="en-US" smtClean="0"/>
              <a:t>2025-01-10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A3C-B9F4-8F42-A34B-06B59E47A5C8}" type="datetime1">
              <a:rPr lang="ko-KR" altLang="en-US" smtClean="0"/>
              <a:t>2025-01-10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BF3A-F522-E840-8B2F-0097F4E55F52}" type="datetime1">
              <a:rPr lang="ko-KR" altLang="en-US" smtClean="0"/>
              <a:t>2025-01-10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24BD-250D-0244-AD2D-CFB3353CC0B4}" type="datetime1">
              <a:rPr lang="ko-KR" altLang="en-US" smtClean="0"/>
              <a:t>2025-01-10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2342D-CE56-AC41-ACB4-F1332A63EEAA}" type="datetime1">
              <a:rPr lang="ko-KR" altLang="en-US" smtClean="0"/>
              <a:t>2025-01-10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CCE2-6AFF-6E47-BF58-32B352E8A900}" type="datetime1">
              <a:rPr lang="ko-KR" altLang="en-US" smtClean="0"/>
              <a:t>2025-01-10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8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9" r:id="rId10"/>
    <p:sldLayoutId id="2147483697" r:id="rId11"/>
    <p:sldLayoutId id="2147483698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2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400" dirty="0"/>
              <a:t>클래스와 객체</a:t>
            </a:r>
            <a:br>
              <a:rPr kumimoji="1" lang="en-US" altLang="ko-KR" sz="4400" dirty="0"/>
            </a:br>
            <a:endParaRPr kumimoji="1" lang="ko-KR" altLang="en-US" sz="4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859222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2024.01.15</a:t>
            </a:r>
          </a:p>
          <a:p>
            <a:r>
              <a:rPr kumimoji="1" lang="ko-KR" altLang="en-US" dirty="0"/>
              <a:t>환경데이터전략센터</a:t>
            </a:r>
            <a:endParaRPr kumimoji="1" lang="en-US" altLang="ko-KR" dirty="0"/>
          </a:p>
          <a:p>
            <a:r>
              <a:rPr kumimoji="1" lang="ko-KR" altLang="en-US" dirty="0" err="1"/>
              <a:t>진대용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1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6DCE4-BAD2-474D-8EF9-A76F104C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접근제한자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19175-A142-4B96-9E71-125063DA0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311" y="2816859"/>
            <a:ext cx="5871210" cy="39125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600" dirty="0"/>
              <a:t>class Car:</a:t>
            </a:r>
          </a:p>
          <a:p>
            <a:pPr marL="0" indent="0">
              <a:buNone/>
            </a:pPr>
            <a:r>
              <a:rPr lang="en-US" altLang="ko-KR" sz="1600" dirty="0"/>
              <a:t>    def 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__(self, color):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self.color</a:t>
            </a:r>
            <a:r>
              <a:rPr lang="en-US" altLang="ko-KR" sz="1600" dirty="0"/>
              <a:t> = color  # Public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self.__engine</a:t>
            </a:r>
            <a:r>
              <a:rPr lang="en-US" altLang="ko-KR" sz="1600" dirty="0"/>
              <a:t> = "V8"  # Private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def </a:t>
            </a:r>
            <a:r>
              <a:rPr lang="en-US" altLang="ko-KR" sz="1600" dirty="0" err="1"/>
              <a:t>get_engine</a:t>
            </a:r>
            <a:r>
              <a:rPr lang="en-US" altLang="ko-KR" sz="1600" dirty="0"/>
              <a:t>(self):</a:t>
            </a:r>
          </a:p>
          <a:p>
            <a:pPr marL="0" indent="0">
              <a:buNone/>
            </a:pPr>
            <a:r>
              <a:rPr lang="en-US" altLang="ko-KR" sz="1600" dirty="0"/>
              <a:t>        return </a:t>
            </a:r>
            <a:r>
              <a:rPr lang="en-US" altLang="ko-KR" sz="1600" dirty="0" err="1"/>
              <a:t>self.__engine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my_car</a:t>
            </a:r>
            <a:r>
              <a:rPr lang="en-US" altLang="ko-KR" sz="1600" dirty="0"/>
              <a:t> = Car("red")</a:t>
            </a:r>
          </a:p>
          <a:p>
            <a:pPr marL="0" indent="0">
              <a:buNone/>
            </a:pPr>
            <a:r>
              <a:rPr lang="en-US" altLang="ko-KR" sz="1600" dirty="0"/>
              <a:t>print(</a:t>
            </a:r>
            <a:r>
              <a:rPr lang="en-US" altLang="ko-KR" sz="1600" dirty="0" err="1"/>
              <a:t>my_car.color</a:t>
            </a:r>
            <a:r>
              <a:rPr lang="en-US" altLang="ko-KR" sz="1600" dirty="0"/>
              <a:t>)       # red</a:t>
            </a:r>
          </a:p>
          <a:p>
            <a:pPr marL="0" indent="0">
              <a:buNone/>
            </a:pPr>
            <a:r>
              <a:rPr lang="en-US" altLang="ko-KR" sz="1600" dirty="0"/>
              <a:t>print(</a:t>
            </a:r>
            <a:r>
              <a:rPr lang="en-US" altLang="ko-KR" sz="1600" dirty="0" err="1"/>
              <a:t>my_car.get_engine</a:t>
            </a:r>
            <a:r>
              <a:rPr lang="en-US" altLang="ko-KR" sz="1600" dirty="0"/>
              <a:t>())  # V8</a:t>
            </a:r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EEC3CB-DB24-4288-B842-DD97C20E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81C70C8-4F1E-449F-BCED-737F291D8F11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6256020" cy="3912567"/>
          </a:xfrm>
          <a:prstGeom prst="rect">
            <a:avLst/>
          </a:prstGeom>
        </p:spPr>
        <p:txBody>
          <a:bodyPr vert="horz" wrap="square" lIns="91440" tIns="72000" rIns="91440" bIns="72000" rtlCol="0">
            <a:norm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j-lt"/>
              </a:rPr>
              <a:t>Public: </a:t>
            </a:r>
            <a:r>
              <a:rPr lang="ko-KR" altLang="en-US" sz="2000" dirty="0">
                <a:latin typeface="+mj-lt"/>
              </a:rPr>
              <a:t>어디서나 접근 가능</a:t>
            </a:r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Private: </a:t>
            </a:r>
            <a:r>
              <a:rPr lang="ko-KR" altLang="en-US" sz="2000" dirty="0">
                <a:latin typeface="+mj-lt"/>
              </a:rPr>
              <a:t>클래스 내부에서만 접근 가능 </a:t>
            </a:r>
            <a:r>
              <a:rPr lang="en-US" altLang="ko-KR" sz="2000" dirty="0">
                <a:latin typeface="+mj-lt"/>
              </a:rPr>
              <a:t>(__</a:t>
            </a:r>
            <a:r>
              <a:rPr lang="ko-KR" altLang="en-US" sz="2000" dirty="0">
                <a:latin typeface="+mj-lt"/>
              </a:rPr>
              <a:t>로 시작</a:t>
            </a:r>
            <a:r>
              <a:rPr lang="en-US" altLang="ko-KR" sz="2000" dirty="0">
                <a:latin typeface="+mj-lt"/>
              </a:rPr>
              <a:t>) 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35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6DCE4-BAD2-474D-8EF9-A76F104C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접근제한자 </a:t>
            </a:r>
            <a:r>
              <a:rPr lang="en-US" altLang="ko-KR" dirty="0"/>
              <a:t>Why?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EEC3CB-DB24-4288-B842-DD97C20E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81C70C8-4F1E-449F-BCED-737F291D8F11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888980" cy="3912567"/>
          </a:xfrm>
          <a:prstGeom prst="rect">
            <a:avLst/>
          </a:prstGeom>
        </p:spPr>
        <p:txBody>
          <a:bodyPr vert="horz" wrap="square" lIns="91440" tIns="72000" rIns="91440" bIns="72000" rtlCol="0">
            <a:no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/>
              <a:t>private (</a:t>
            </a:r>
            <a:r>
              <a:rPr lang="ko-KR" altLang="en-US" sz="1800" dirty="0"/>
              <a:t>숨김</a:t>
            </a:r>
            <a:r>
              <a:rPr lang="en-US" altLang="ko-KR" sz="1800" dirty="0"/>
              <a:t>)  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자동차의 엔진 상태</a:t>
            </a:r>
            <a:r>
              <a:rPr lang="en-US" altLang="ko-KR" sz="1800" dirty="0"/>
              <a:t>, </a:t>
            </a:r>
            <a:r>
              <a:rPr lang="ko-KR" altLang="en-US" sz="1800" dirty="0"/>
              <a:t>기름의 양</a:t>
            </a:r>
            <a:r>
              <a:rPr lang="en-US" altLang="ko-KR" sz="1800" dirty="0"/>
              <a:t>,</a:t>
            </a:r>
            <a:r>
              <a:rPr lang="ko-KR" altLang="en-US" sz="1800" dirty="0"/>
              <a:t> 속도 등 중요한 정보</a:t>
            </a:r>
            <a:r>
              <a:rPr lang="en-US" altLang="ko-KR" sz="1800" dirty="0"/>
              <a:t>(</a:t>
            </a:r>
            <a:r>
              <a:rPr lang="ko-KR" altLang="en-US" sz="1800" dirty="0"/>
              <a:t>변수</a:t>
            </a:r>
            <a:r>
              <a:rPr lang="en-US" altLang="ko-KR" sz="1800" dirty="0"/>
              <a:t>)</a:t>
            </a:r>
            <a:r>
              <a:rPr lang="ko-KR" altLang="en-US" sz="1800" dirty="0"/>
              <a:t>는 직접 만질 수 없어야 함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이런 것들은 자동차 내부에서만 관리되고 보호되어야 함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예</a:t>
            </a:r>
            <a:r>
              <a:rPr lang="en-US" altLang="ko-KR" sz="1800" dirty="0"/>
              <a:t>: self._</a:t>
            </a:r>
            <a:r>
              <a:rPr lang="en-US" altLang="ko-KR" sz="1800" dirty="0" err="1"/>
              <a:t>fuel_level</a:t>
            </a:r>
            <a:r>
              <a:rPr lang="en-US" altLang="ko-KR" sz="1800" dirty="0"/>
              <a:t> (</a:t>
            </a:r>
            <a:r>
              <a:rPr lang="ko-KR" altLang="en-US" sz="1800" dirty="0"/>
              <a:t>기름 양</a:t>
            </a:r>
            <a:r>
              <a:rPr lang="en-US" altLang="ko-KR" sz="1800" dirty="0"/>
              <a:t>), </a:t>
            </a:r>
            <a:r>
              <a:rPr lang="en-US" altLang="ko-KR" sz="1800" dirty="0" err="1"/>
              <a:t>self._speed</a:t>
            </a:r>
            <a:r>
              <a:rPr lang="en-US" altLang="ko-KR" sz="1800" dirty="0"/>
              <a:t> (</a:t>
            </a:r>
            <a:r>
              <a:rPr lang="ko-KR" altLang="en-US" sz="1800" dirty="0"/>
              <a:t>현재 속도</a:t>
            </a:r>
            <a:r>
              <a:rPr lang="en-US" altLang="ko-KR" sz="1800" dirty="0"/>
              <a:t>)  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public (</a:t>
            </a:r>
            <a:r>
              <a:rPr lang="ko-KR" altLang="en-US" sz="1800" dirty="0"/>
              <a:t>공개</a:t>
            </a:r>
            <a:r>
              <a:rPr lang="en-US" altLang="ko-KR" sz="1800" dirty="0"/>
              <a:t>)  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핸들 돌리기</a:t>
            </a:r>
            <a:r>
              <a:rPr lang="en-US" altLang="ko-KR" sz="1800" dirty="0"/>
              <a:t>, </a:t>
            </a:r>
            <a:r>
              <a:rPr lang="ko-KR" altLang="en-US" sz="1800" dirty="0"/>
              <a:t>브레이크</a:t>
            </a:r>
            <a:r>
              <a:rPr lang="en-US" altLang="ko-KR" sz="1800" dirty="0"/>
              <a:t>, </a:t>
            </a:r>
            <a:r>
              <a:rPr lang="ko-KR" altLang="en-US" sz="1800" dirty="0"/>
              <a:t>속도 올리기 같은 행동</a:t>
            </a:r>
            <a:r>
              <a:rPr lang="en-US" altLang="ko-KR" sz="1800" dirty="0"/>
              <a:t>(</a:t>
            </a:r>
            <a:r>
              <a:rPr lang="ko-KR" altLang="en-US" sz="1800" dirty="0"/>
              <a:t>메서드</a:t>
            </a:r>
            <a:r>
              <a:rPr lang="en-US" altLang="ko-KR" sz="1800" dirty="0"/>
              <a:t>)</a:t>
            </a:r>
            <a:r>
              <a:rPr lang="ko-KR" altLang="en-US" sz="1800" dirty="0"/>
              <a:t>은 운전자가 사용할 수 있게 </a:t>
            </a:r>
            <a:r>
              <a:rPr lang="ko-KR" altLang="en-US" sz="1800" dirty="0" err="1"/>
              <a:t>열려있음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이 행동들은 내부의 숨겨진 정보</a:t>
            </a:r>
            <a:r>
              <a:rPr lang="en-US" altLang="ko-KR" sz="1800" dirty="0"/>
              <a:t>(private </a:t>
            </a:r>
            <a:r>
              <a:rPr lang="ko-KR" altLang="en-US" sz="1800" dirty="0"/>
              <a:t>변수</a:t>
            </a:r>
            <a:r>
              <a:rPr lang="en-US" altLang="ko-KR" sz="1800" dirty="0"/>
              <a:t>)</a:t>
            </a:r>
            <a:r>
              <a:rPr lang="ko-KR" altLang="en-US" sz="1800" dirty="0"/>
              <a:t>를 안전하게 바꾸는 역할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예</a:t>
            </a:r>
            <a:r>
              <a:rPr lang="en-US" altLang="ko-KR" sz="1800" dirty="0"/>
              <a:t>: drive(), brake(), refuel(amount)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9462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6DCE4-BAD2-474D-8EF9-A76F104C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  <a:r>
              <a:rPr lang="en-US" altLang="ko-KR" dirty="0"/>
              <a:t>(Inheritance)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19175-A142-4B96-9E71-125063DA0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310" y="2839705"/>
            <a:ext cx="5414010" cy="39125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부모 클래스</a:t>
            </a:r>
            <a:r>
              <a:rPr lang="en-US" altLang="ko-KR" sz="1600" dirty="0"/>
              <a:t>: Car</a:t>
            </a:r>
          </a:p>
          <a:p>
            <a:pPr marL="0" indent="0">
              <a:buNone/>
            </a:pPr>
            <a:r>
              <a:rPr lang="en-US" altLang="ko-KR" sz="1600" dirty="0"/>
              <a:t>class Car:</a:t>
            </a:r>
          </a:p>
          <a:p>
            <a:pPr marL="0" indent="0">
              <a:buNone/>
            </a:pPr>
            <a:r>
              <a:rPr lang="en-US" altLang="ko-KR" sz="1600" dirty="0"/>
              <a:t>    wheels = 4  # </a:t>
            </a:r>
            <a:r>
              <a:rPr lang="ko-KR" altLang="en-US" sz="1600" dirty="0"/>
              <a:t>모든 자동차의 공통 속성 </a:t>
            </a:r>
            <a:r>
              <a:rPr lang="en-US" altLang="ko-KR" sz="1600" dirty="0"/>
              <a:t>(</a:t>
            </a:r>
            <a:r>
              <a:rPr lang="ko-KR" altLang="en-US" sz="1600" dirty="0"/>
              <a:t>클래스 변수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def 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__(self, color, speed):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self.color</a:t>
            </a:r>
            <a:r>
              <a:rPr lang="en-US" altLang="ko-KR" sz="1600" dirty="0"/>
              <a:t> = color  # </a:t>
            </a:r>
            <a:r>
              <a:rPr lang="ko-KR" altLang="en-US" sz="1600" dirty="0"/>
              <a:t>자동차 색상 </a:t>
            </a:r>
            <a:r>
              <a:rPr lang="en-US" altLang="ko-KR" sz="1600" dirty="0"/>
              <a:t>(</a:t>
            </a:r>
            <a:r>
              <a:rPr lang="ko-KR" altLang="en-US" sz="1600" dirty="0"/>
              <a:t>인스턴스 변수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self.speed</a:t>
            </a:r>
            <a:r>
              <a:rPr lang="en-US" altLang="ko-KR" sz="1600" dirty="0"/>
              <a:t> = speed  # </a:t>
            </a:r>
            <a:r>
              <a:rPr lang="ko-KR" altLang="en-US" sz="1600" dirty="0"/>
              <a:t>자동차 속도 </a:t>
            </a:r>
            <a:r>
              <a:rPr lang="en-US" altLang="ko-KR" sz="1600" dirty="0"/>
              <a:t>(</a:t>
            </a:r>
            <a:r>
              <a:rPr lang="ko-KR" altLang="en-US" sz="1600" dirty="0"/>
              <a:t>인스턴스 변수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def drive(self):</a:t>
            </a:r>
          </a:p>
          <a:p>
            <a:pPr marL="0" indent="0">
              <a:buNone/>
            </a:pPr>
            <a:r>
              <a:rPr lang="en-US" altLang="ko-KR" sz="1600" dirty="0"/>
              <a:t>        print(f"{</a:t>
            </a:r>
            <a:r>
              <a:rPr lang="en-US" altLang="ko-KR" sz="1600" dirty="0" err="1"/>
              <a:t>self.color</a:t>
            </a:r>
            <a:r>
              <a:rPr lang="en-US" altLang="ko-KR" sz="1600" dirty="0"/>
              <a:t>} car driving at {</a:t>
            </a:r>
            <a:r>
              <a:rPr lang="en-US" altLang="ko-KR" sz="1600" dirty="0" err="1"/>
              <a:t>self.speed</a:t>
            </a:r>
            <a:r>
              <a:rPr lang="en-US" altLang="ko-KR" sz="1600" dirty="0"/>
              <a:t>} km/h.")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EEC3CB-DB24-4288-B842-DD97C20E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81C70C8-4F1E-449F-BCED-737F291D8F11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1422380" cy="3912567"/>
          </a:xfrm>
          <a:prstGeom prst="rect">
            <a:avLst/>
          </a:prstGeom>
        </p:spPr>
        <p:txBody>
          <a:bodyPr vert="horz" wrap="square" lIns="91440" tIns="72000" rIns="91440" bIns="72000" rtlCol="0">
            <a:norm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+mj-lt"/>
              </a:rPr>
              <a:t>기존 클래스를 확장하여 새로운 클래스를 만드는 기능</a:t>
            </a:r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super()</a:t>
            </a:r>
            <a:r>
              <a:rPr lang="ko-KR" altLang="en-US" sz="2000" dirty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: </a:t>
            </a:r>
            <a:r>
              <a:rPr lang="ko-KR" altLang="en-US" sz="2000" dirty="0">
                <a:latin typeface="+mj-lt"/>
              </a:rPr>
              <a:t> 부모 클래스의 메서드나 생성자를 자식 클래스에서 호출할 때 사용하는 함수</a:t>
            </a:r>
            <a:endParaRPr lang="en-US" altLang="ko-KR" sz="2000" dirty="0">
              <a:latin typeface="+mj-lt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9F57BD6-F8E8-46D8-968A-02823C9850A3}"/>
              </a:ext>
            </a:extLst>
          </p:cNvPr>
          <p:cNvSpPr txBox="1">
            <a:spLocks/>
          </p:cNvSpPr>
          <p:nvPr/>
        </p:nvSpPr>
        <p:spPr>
          <a:xfrm>
            <a:off x="6370320" y="2852391"/>
            <a:ext cx="5021580" cy="3912567"/>
          </a:xfrm>
          <a:prstGeom prst="rect">
            <a:avLst/>
          </a:prstGeom>
        </p:spPr>
        <p:txBody>
          <a:bodyPr vert="horz" wrap="square" lIns="91440" tIns="72000" rIns="91440" bIns="7200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자식 클래스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ElectricCar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class </a:t>
            </a:r>
            <a:r>
              <a:rPr lang="en-US" altLang="ko-KR" sz="1600" dirty="0" err="1"/>
              <a:t>ElectricCar</a:t>
            </a:r>
            <a:r>
              <a:rPr lang="en-US" altLang="ko-KR" sz="1600" dirty="0"/>
              <a:t>(Car):</a:t>
            </a:r>
          </a:p>
          <a:p>
            <a:pPr marL="0" indent="0">
              <a:buNone/>
            </a:pPr>
            <a:r>
              <a:rPr lang="en-US" altLang="ko-KR" sz="1600" dirty="0"/>
              <a:t>    def 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__(self, color, speed, battery):</a:t>
            </a:r>
          </a:p>
          <a:p>
            <a:pPr marL="0" indent="0">
              <a:buNone/>
            </a:pPr>
            <a:r>
              <a:rPr lang="en-US" altLang="ko-KR" sz="1600" dirty="0"/>
              <a:t>        super().__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__(color, speed)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        </a:t>
            </a:r>
            <a:r>
              <a:rPr lang="en-US" altLang="ko-KR" sz="1600" dirty="0" err="1"/>
              <a:t>self.battery</a:t>
            </a:r>
            <a:r>
              <a:rPr lang="en-US" altLang="ko-KR" sz="1600" dirty="0"/>
              <a:t> = battery  # </a:t>
            </a:r>
            <a:r>
              <a:rPr lang="ko-KR" altLang="en-US" sz="1600" dirty="0"/>
              <a:t>전기차 배터리 용량</a:t>
            </a:r>
          </a:p>
          <a:p>
            <a:pPr marL="0" indent="0">
              <a:buNone/>
            </a:pP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def stop(self):</a:t>
            </a:r>
          </a:p>
          <a:p>
            <a:pPr marL="0" indent="0">
              <a:buNone/>
            </a:pPr>
            <a:r>
              <a:rPr lang="en-US" altLang="ko-KR" sz="1600" dirty="0"/>
              <a:t>        print(f"{</a:t>
            </a:r>
            <a:r>
              <a:rPr lang="en-US" altLang="ko-KR" sz="1600" dirty="0" err="1"/>
              <a:t>self.color</a:t>
            </a:r>
            <a:r>
              <a:rPr lang="en-US" altLang="ko-KR" sz="1600" dirty="0"/>
              <a:t>} electric car stopped, regenerating.")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def charge(self):</a:t>
            </a:r>
          </a:p>
          <a:p>
            <a:pPr marL="0" indent="0">
              <a:buNone/>
            </a:pPr>
            <a:r>
              <a:rPr lang="en-US" altLang="ko-KR" sz="1600" dirty="0"/>
              <a:t>        print(f"{</a:t>
            </a:r>
            <a:r>
              <a:rPr lang="en-US" altLang="ko-KR" sz="1600" dirty="0" err="1"/>
              <a:t>self.color</a:t>
            </a:r>
            <a:r>
              <a:rPr lang="en-US" altLang="ko-KR" sz="1600" dirty="0"/>
              <a:t>} charging {</a:t>
            </a:r>
            <a:r>
              <a:rPr lang="en-US" altLang="ko-KR" sz="1600" dirty="0" err="1"/>
              <a:t>self.battery</a:t>
            </a:r>
            <a:r>
              <a:rPr lang="en-US" altLang="ko-KR" sz="1600" dirty="0"/>
              <a:t>} battery.")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21CA41-7E20-4A2D-88AC-4F9EA989CC52}"/>
              </a:ext>
            </a:extLst>
          </p:cNvPr>
          <p:cNvSpPr/>
          <p:nvPr/>
        </p:nvSpPr>
        <p:spPr>
          <a:xfrm>
            <a:off x="5644529" y="365125"/>
            <a:ext cx="1189408" cy="585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3CBAF9-1DC2-4FA3-ADBB-4A1DD31E73F0}"/>
              </a:ext>
            </a:extLst>
          </p:cNvPr>
          <p:cNvSpPr/>
          <p:nvPr/>
        </p:nvSpPr>
        <p:spPr>
          <a:xfrm>
            <a:off x="8792792" y="365125"/>
            <a:ext cx="1349428" cy="585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ElectricCar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8A33C56-3D9D-41AF-88D4-A1D33423323C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6833937" y="658026"/>
            <a:ext cx="1958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116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6DCE4-BAD2-474D-8EF9-A76F104C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  <a:r>
              <a:rPr lang="en-US" altLang="ko-KR" dirty="0"/>
              <a:t>(Inheritance)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19175-A142-4B96-9E71-125063DA0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310" y="1475725"/>
            <a:ext cx="5414010" cy="39125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자식 클래스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GasCar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GasCar</a:t>
            </a:r>
            <a:r>
              <a:rPr lang="en-US" altLang="ko-KR" sz="1400" dirty="0"/>
              <a:t>(Car):</a:t>
            </a:r>
          </a:p>
          <a:p>
            <a:pPr marL="0" indent="0">
              <a:buNone/>
            </a:pPr>
            <a:r>
              <a:rPr lang="en-US" altLang="ko-KR" sz="1400" dirty="0"/>
              <a:t>    def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color, speed, </a:t>
            </a:r>
            <a:r>
              <a:rPr lang="en-US" altLang="ko-KR" sz="1400" dirty="0" err="1"/>
              <a:t>fuel_tank_capacity</a:t>
            </a:r>
            <a:r>
              <a:rPr lang="en-US" altLang="ko-KR" sz="1400" dirty="0"/>
              <a:t>):</a:t>
            </a:r>
          </a:p>
          <a:p>
            <a:pPr marL="0" indent="0">
              <a:buNone/>
            </a:pPr>
            <a:r>
              <a:rPr lang="en-US" altLang="ko-KR" sz="1400" dirty="0"/>
              <a:t>        super().__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__(color, speed)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     </a:t>
            </a:r>
            <a:r>
              <a:rPr lang="en-US" altLang="ko-KR" sz="1400" dirty="0" err="1"/>
              <a:t>self.fuel_tank_capacity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fuel_tank_capacity</a:t>
            </a:r>
            <a:endParaRPr lang="ko-KR" altLang="en-US" sz="1400" dirty="0"/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def stop(self):</a:t>
            </a:r>
          </a:p>
          <a:p>
            <a:pPr marL="0" indent="0">
              <a:buNone/>
            </a:pPr>
            <a:r>
              <a:rPr lang="en-US" altLang="ko-KR" sz="1400" dirty="0"/>
              <a:t>        print(f"{</a:t>
            </a:r>
            <a:r>
              <a:rPr lang="en-US" altLang="ko-KR" sz="1400" dirty="0" err="1"/>
              <a:t>self.color</a:t>
            </a:r>
            <a:r>
              <a:rPr lang="en-US" altLang="ko-KR" sz="1400" dirty="0"/>
              <a:t>} gas car stopped, idling.")</a:t>
            </a:r>
          </a:p>
          <a:p>
            <a:pPr marL="0" indent="0">
              <a:buNone/>
            </a:pPr>
            <a:r>
              <a:rPr lang="en-US" altLang="ko-KR" sz="1400" dirty="0"/>
              <a:t>    def refuel(self):</a:t>
            </a:r>
          </a:p>
          <a:p>
            <a:pPr marL="0" indent="0">
              <a:buNone/>
            </a:pPr>
            <a:r>
              <a:rPr lang="en-US" altLang="ko-KR" sz="1400" dirty="0"/>
              <a:t>        print(f"{</a:t>
            </a:r>
            <a:r>
              <a:rPr lang="en-US" altLang="ko-KR" sz="1400" dirty="0" err="1"/>
              <a:t>self.color</a:t>
            </a:r>
            <a:r>
              <a:rPr lang="en-US" altLang="ko-KR" sz="1400" dirty="0"/>
              <a:t>} refueling {</a:t>
            </a:r>
            <a:r>
              <a:rPr lang="en-US" altLang="ko-KR" sz="1400" dirty="0" err="1"/>
              <a:t>self.fuel_tank_capacity</a:t>
            </a:r>
            <a:r>
              <a:rPr lang="en-US" altLang="ko-KR" sz="1400" dirty="0"/>
              <a:t>}L tank.")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EEC3CB-DB24-4288-B842-DD97C20E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9F57BD6-F8E8-46D8-968A-02823C9850A3}"/>
              </a:ext>
            </a:extLst>
          </p:cNvPr>
          <p:cNvSpPr txBox="1">
            <a:spLocks/>
          </p:cNvSpPr>
          <p:nvPr/>
        </p:nvSpPr>
        <p:spPr>
          <a:xfrm>
            <a:off x="6320790" y="1320771"/>
            <a:ext cx="6004560" cy="4586302"/>
          </a:xfrm>
          <a:prstGeom prst="rect">
            <a:avLst/>
          </a:prstGeom>
        </p:spPr>
        <p:txBody>
          <a:bodyPr vert="horz" wrap="square" lIns="91440" tIns="72000" rIns="91440" bIns="72000" rtlCol="0">
            <a:no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객체 생성</a:t>
            </a:r>
          </a:p>
          <a:p>
            <a:pPr marL="0" indent="0">
              <a:buNone/>
            </a:pPr>
            <a:r>
              <a:rPr lang="en-US" altLang="ko-KR" sz="1400" dirty="0"/>
              <a:t>car1 = Car("red", 120)                     # </a:t>
            </a:r>
            <a:r>
              <a:rPr lang="ko-KR" altLang="en-US" sz="1400" dirty="0"/>
              <a:t>일반 자동차</a:t>
            </a:r>
          </a:p>
          <a:p>
            <a:pPr marL="0" indent="0">
              <a:buNone/>
            </a:pPr>
            <a:r>
              <a:rPr lang="en-US" altLang="ko-KR" sz="1400" dirty="0" err="1"/>
              <a:t>e_car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ElectricCar</a:t>
            </a:r>
            <a:r>
              <a:rPr lang="en-US" altLang="ko-KR" sz="1400" dirty="0"/>
              <a:t>("white", 80, "100kWh")  # </a:t>
            </a:r>
            <a:r>
              <a:rPr lang="ko-KR" altLang="en-US" sz="1400" dirty="0"/>
              <a:t>전기 자동차</a:t>
            </a:r>
          </a:p>
          <a:p>
            <a:pPr marL="0" indent="0">
              <a:buNone/>
            </a:pPr>
            <a:r>
              <a:rPr lang="en-US" altLang="ko-KR" sz="1400" dirty="0" err="1"/>
              <a:t>g_car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GasCar</a:t>
            </a:r>
            <a:r>
              <a:rPr lang="en-US" altLang="ko-KR" sz="1400" dirty="0"/>
              <a:t>("blue", 100, 50)             # </a:t>
            </a:r>
            <a:r>
              <a:rPr lang="ko-KR" altLang="en-US" sz="1400" dirty="0"/>
              <a:t>내연기관 자동차</a:t>
            </a:r>
          </a:p>
          <a:p>
            <a:pPr marL="0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400" dirty="0"/>
              <a:t># </a:t>
            </a:r>
            <a:r>
              <a:rPr lang="ko-KR" altLang="en-US" sz="1400" dirty="0"/>
              <a:t>동작 확인</a:t>
            </a:r>
          </a:p>
          <a:p>
            <a:pPr marL="0" indent="0">
              <a:buNone/>
            </a:pPr>
            <a:r>
              <a:rPr lang="en-US" altLang="ko-KR" sz="1400" dirty="0"/>
              <a:t>car1.drive()  # red car driving at 120 km/h.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e_car.drive</a:t>
            </a:r>
            <a:r>
              <a:rPr lang="en-US" altLang="ko-KR" sz="1400" dirty="0"/>
              <a:t>()  # white car driving at 80 km/h.</a:t>
            </a:r>
          </a:p>
          <a:p>
            <a:pPr marL="0" indent="0">
              <a:buNone/>
            </a:pPr>
            <a:r>
              <a:rPr lang="en-US" altLang="ko-KR" sz="1400" dirty="0" err="1"/>
              <a:t>e_car.stop</a:t>
            </a:r>
            <a:r>
              <a:rPr lang="en-US" altLang="ko-KR" sz="1400" dirty="0"/>
              <a:t>()   # white electric car stopped, regenerating.</a:t>
            </a:r>
          </a:p>
          <a:p>
            <a:pPr marL="0" indent="0">
              <a:buNone/>
            </a:pPr>
            <a:r>
              <a:rPr lang="en-US" altLang="ko-KR" sz="1400" dirty="0" err="1"/>
              <a:t>e_car.charge</a:t>
            </a:r>
            <a:r>
              <a:rPr lang="en-US" altLang="ko-KR" sz="1400" dirty="0"/>
              <a:t>() # white charging 100kWh battery.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g_car.drive</a:t>
            </a:r>
            <a:r>
              <a:rPr lang="en-US" altLang="ko-KR" sz="1400" dirty="0"/>
              <a:t>()  # blue car driving at 100 km/h.</a:t>
            </a:r>
          </a:p>
          <a:p>
            <a:pPr marL="0" indent="0">
              <a:buNone/>
            </a:pPr>
            <a:r>
              <a:rPr lang="en-US" altLang="ko-KR" sz="1400" dirty="0" err="1"/>
              <a:t>g_car.stop</a:t>
            </a:r>
            <a:r>
              <a:rPr lang="en-US" altLang="ko-KR" sz="1400" dirty="0"/>
              <a:t>()   # blue gas car stopped, idling.</a:t>
            </a:r>
          </a:p>
          <a:p>
            <a:pPr marL="0" indent="0">
              <a:buNone/>
            </a:pPr>
            <a:r>
              <a:rPr lang="en-US" altLang="ko-KR" sz="1400" dirty="0" err="1"/>
              <a:t>g_car.refuel</a:t>
            </a:r>
            <a:r>
              <a:rPr lang="en-US" altLang="ko-KR" sz="1400" dirty="0"/>
              <a:t>() # blue refueling 50L tank.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4F5D40-7E41-4E34-9242-50861EDF6E9B}"/>
              </a:ext>
            </a:extLst>
          </p:cNvPr>
          <p:cNvSpPr/>
          <p:nvPr/>
        </p:nvSpPr>
        <p:spPr>
          <a:xfrm>
            <a:off x="5644529" y="365125"/>
            <a:ext cx="1189408" cy="585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113448-B798-4259-86C6-D89A0B6D4D43}"/>
              </a:ext>
            </a:extLst>
          </p:cNvPr>
          <p:cNvSpPr/>
          <p:nvPr/>
        </p:nvSpPr>
        <p:spPr>
          <a:xfrm>
            <a:off x="8792792" y="365125"/>
            <a:ext cx="1189408" cy="585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GasCar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CC138BA-A011-4B27-B89F-D8A9F263F16E}"/>
              </a:ext>
            </a:extLst>
          </p:cNvPr>
          <p:cNvCxnSpPr>
            <a:stCxn id="8" idx="1"/>
            <a:endCxn id="5" idx="3"/>
          </p:cNvCxnSpPr>
          <p:nvPr/>
        </p:nvCxnSpPr>
        <p:spPr>
          <a:xfrm flipH="1">
            <a:off x="6833937" y="658026"/>
            <a:ext cx="1958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740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6DCE4-BAD2-474D-8EF9-A76F104C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메서드 </a:t>
            </a:r>
            <a:r>
              <a:rPr lang="ko-KR" altLang="en-US" dirty="0" err="1"/>
              <a:t>오버라이딩과</a:t>
            </a:r>
            <a:r>
              <a:rPr lang="ko-KR" altLang="en-US" dirty="0"/>
              <a:t>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19175-A142-4B96-9E71-125063DA0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310" y="2816859"/>
            <a:ext cx="10618470" cy="39125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부모 클래스</a:t>
            </a:r>
            <a:r>
              <a:rPr lang="en-US" altLang="ko-KR" sz="1600" dirty="0"/>
              <a:t>: Car</a:t>
            </a:r>
          </a:p>
          <a:p>
            <a:pPr marL="0" indent="0">
              <a:buNone/>
            </a:pPr>
            <a:r>
              <a:rPr lang="en-US" altLang="ko-KR" sz="1600" dirty="0"/>
              <a:t>class Car:</a:t>
            </a:r>
          </a:p>
          <a:p>
            <a:pPr marL="0" indent="0">
              <a:buNone/>
            </a:pPr>
            <a:r>
              <a:rPr lang="en-US" altLang="ko-KR" sz="1600" dirty="0"/>
              <a:t>    def 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__(self, color, speed):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self.color</a:t>
            </a:r>
            <a:r>
              <a:rPr lang="en-US" altLang="ko-KR" sz="1600" dirty="0"/>
              <a:t> = color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self.speed</a:t>
            </a:r>
            <a:r>
              <a:rPr lang="en-US" altLang="ko-KR" sz="1600" dirty="0"/>
              <a:t> = speed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def drive(self):</a:t>
            </a:r>
          </a:p>
          <a:p>
            <a:pPr marL="0" indent="0">
              <a:buNone/>
            </a:pPr>
            <a:r>
              <a:rPr lang="en-US" altLang="ko-KR" sz="1600" dirty="0"/>
              <a:t>        print(f"{</a:t>
            </a:r>
            <a:r>
              <a:rPr lang="en-US" altLang="ko-KR" sz="1600" dirty="0" err="1"/>
              <a:t>self.color</a:t>
            </a:r>
            <a:r>
              <a:rPr lang="en-US" altLang="ko-KR" sz="1600" dirty="0"/>
              <a:t>} car driving at {</a:t>
            </a:r>
            <a:r>
              <a:rPr lang="en-US" altLang="ko-KR" sz="1600" dirty="0" err="1"/>
              <a:t>self.speed</a:t>
            </a:r>
            <a:r>
              <a:rPr lang="en-US" altLang="ko-KR" sz="1600" dirty="0"/>
              <a:t>} km/h.")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def stop(self):</a:t>
            </a:r>
          </a:p>
          <a:p>
            <a:pPr marL="0" indent="0">
              <a:buNone/>
            </a:pPr>
            <a:r>
              <a:rPr lang="en-US" altLang="ko-KR" sz="1600" dirty="0"/>
              <a:t>        print(f"{</a:t>
            </a:r>
            <a:r>
              <a:rPr lang="en-US" altLang="ko-KR" sz="1600" dirty="0" err="1"/>
              <a:t>self.color</a:t>
            </a:r>
            <a:r>
              <a:rPr lang="en-US" altLang="ko-KR" sz="1600" dirty="0"/>
              <a:t>} car stopped.")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EEC3CB-DB24-4288-B842-DD97C20E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81C70C8-4F1E-449F-BCED-737F291D8F11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9502140" cy="3912567"/>
          </a:xfrm>
          <a:prstGeom prst="rect">
            <a:avLst/>
          </a:prstGeom>
        </p:spPr>
        <p:txBody>
          <a:bodyPr vert="horz" wrap="square" lIns="91440" tIns="72000" rIns="91440" bIns="72000" rtlCol="0">
            <a:norm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>
                <a:latin typeface="+mj-lt"/>
              </a:rPr>
              <a:t>오버라이딩</a:t>
            </a:r>
            <a:r>
              <a:rPr lang="ko-KR" altLang="en-US" sz="2000" dirty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: </a:t>
            </a:r>
            <a:r>
              <a:rPr lang="ko-KR" altLang="en-US" sz="2000" dirty="0">
                <a:latin typeface="+mj-lt"/>
              </a:rPr>
              <a:t>부모 클래스의 메서드를 자식 클래스에서 재정의</a:t>
            </a:r>
            <a:endParaRPr lang="en-US" altLang="ko-KR" sz="2000" dirty="0">
              <a:latin typeface="+mj-lt"/>
            </a:endParaRPr>
          </a:p>
          <a:p>
            <a:r>
              <a:rPr lang="ko-KR" altLang="en-US" sz="2000" dirty="0" err="1">
                <a:latin typeface="+mj-lt"/>
              </a:rPr>
              <a:t>다형성</a:t>
            </a:r>
            <a:r>
              <a:rPr lang="ko-KR" altLang="en-US" sz="2000" dirty="0">
                <a:latin typeface="+mj-lt"/>
              </a:rPr>
              <a:t> </a:t>
            </a:r>
            <a:r>
              <a:rPr lang="en-US" altLang="ko-KR" sz="2000" dirty="0">
                <a:latin typeface="+mj-lt"/>
              </a:rPr>
              <a:t>: </a:t>
            </a:r>
            <a:r>
              <a:rPr lang="ko-KR" altLang="en-US" sz="2000" dirty="0">
                <a:latin typeface="+mj-lt"/>
              </a:rPr>
              <a:t>동일한 인터페이스로 다양한 객체를 처리</a:t>
            </a:r>
            <a:endParaRPr lang="en-US" altLang="ko-KR" sz="2000" dirty="0">
              <a:latin typeface="+mj-lt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9F57BD6-F8E8-46D8-968A-02823C9850A3}"/>
              </a:ext>
            </a:extLst>
          </p:cNvPr>
          <p:cNvSpPr txBox="1">
            <a:spLocks/>
          </p:cNvSpPr>
          <p:nvPr/>
        </p:nvSpPr>
        <p:spPr>
          <a:xfrm>
            <a:off x="5937885" y="2816859"/>
            <a:ext cx="6480809" cy="3912567"/>
          </a:xfrm>
          <a:prstGeom prst="rect">
            <a:avLst/>
          </a:prstGeom>
        </p:spPr>
        <p:txBody>
          <a:bodyPr vert="horz" wrap="square" lIns="91440" tIns="72000" rIns="91440" bIns="7200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자식 클래스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ElectricCar</a:t>
            </a:r>
            <a:endParaRPr lang="en-US" altLang="ko-KR" sz="1600" dirty="0"/>
          </a:p>
          <a:p>
            <a:pPr marL="0" indent="0">
              <a:buFont typeface="Arial"/>
              <a:buNone/>
            </a:pPr>
            <a:r>
              <a:rPr lang="en-US" altLang="ko-KR" sz="1600" dirty="0"/>
              <a:t>class </a:t>
            </a:r>
            <a:r>
              <a:rPr lang="en-US" altLang="ko-KR" sz="1600" dirty="0" err="1"/>
              <a:t>ElectricCar</a:t>
            </a:r>
            <a:r>
              <a:rPr lang="en-US" altLang="ko-KR" sz="1600" dirty="0"/>
              <a:t>(Car):</a:t>
            </a:r>
          </a:p>
          <a:p>
            <a:pPr marL="0" indent="0">
              <a:buFont typeface="Arial"/>
              <a:buNone/>
            </a:pPr>
            <a:r>
              <a:rPr lang="en-US" altLang="ko-KR" sz="1600" dirty="0"/>
              <a:t>    def 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__(self, color, speed, battery):</a:t>
            </a:r>
          </a:p>
          <a:p>
            <a:pPr marL="0" indent="0">
              <a:buFont typeface="Arial"/>
              <a:buNone/>
            </a:pPr>
            <a:r>
              <a:rPr lang="en-US" altLang="ko-KR" sz="1600" dirty="0"/>
              <a:t>        super().__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__(color, speed)</a:t>
            </a:r>
          </a:p>
          <a:p>
            <a:pPr marL="0" indent="0">
              <a:buFont typeface="Arial"/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self.battery</a:t>
            </a:r>
            <a:r>
              <a:rPr lang="en-US" altLang="ko-KR" sz="1600" dirty="0"/>
              <a:t> = battery</a:t>
            </a:r>
          </a:p>
          <a:p>
            <a:pPr marL="0" indent="0">
              <a:buFont typeface="Arial"/>
              <a:buNone/>
            </a:pPr>
            <a:endParaRPr lang="en-US" altLang="ko-KR" sz="1600" dirty="0"/>
          </a:p>
          <a:p>
            <a:pPr marL="0" indent="0">
              <a:buFont typeface="Arial"/>
              <a:buNone/>
            </a:pPr>
            <a:r>
              <a:rPr lang="en-US" altLang="ko-KR" sz="1600" dirty="0"/>
              <a:t>    # </a:t>
            </a:r>
            <a:r>
              <a:rPr lang="ko-KR" altLang="en-US" sz="1600" dirty="0"/>
              <a:t>메서드 </a:t>
            </a:r>
            <a:r>
              <a:rPr lang="ko-KR" altLang="en-US" sz="1600" dirty="0" err="1"/>
              <a:t>오버라이딩</a:t>
            </a:r>
            <a:endParaRPr lang="ko-KR" altLang="en-US" sz="1600" dirty="0"/>
          </a:p>
          <a:p>
            <a:pPr marL="0" indent="0">
              <a:buFont typeface="Arial"/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def stop(self):</a:t>
            </a:r>
          </a:p>
          <a:p>
            <a:pPr marL="0" indent="0">
              <a:buFont typeface="Arial"/>
              <a:buNone/>
            </a:pPr>
            <a:r>
              <a:rPr lang="en-US" altLang="ko-KR" sz="1600" dirty="0"/>
              <a:t>        print(f"{</a:t>
            </a:r>
            <a:r>
              <a:rPr lang="en-US" altLang="ko-KR" sz="1600" dirty="0" err="1"/>
              <a:t>self.color</a:t>
            </a:r>
            <a:r>
              <a:rPr lang="en-US" altLang="ko-KR" sz="1600" dirty="0"/>
              <a:t>} electric car stopped, regenerating energy.")</a:t>
            </a:r>
          </a:p>
          <a:p>
            <a:pPr marL="0" indent="0">
              <a:buFont typeface="Arial"/>
              <a:buNone/>
            </a:pPr>
            <a:endParaRPr lang="en-US" altLang="ko-KR" sz="1600" dirty="0"/>
          </a:p>
          <a:p>
            <a:pPr marL="0" indent="0">
              <a:buFont typeface="Arial"/>
              <a:buNone/>
            </a:pPr>
            <a:r>
              <a:rPr lang="en-US" altLang="ko-KR" sz="1600" dirty="0"/>
              <a:t>    def charge(self):</a:t>
            </a:r>
          </a:p>
          <a:p>
            <a:pPr marL="0" indent="0">
              <a:buFont typeface="Arial"/>
              <a:buNone/>
            </a:pPr>
            <a:r>
              <a:rPr lang="en-US" altLang="ko-KR" sz="1600" dirty="0"/>
              <a:t>        print(f"{</a:t>
            </a:r>
            <a:r>
              <a:rPr lang="en-US" altLang="ko-KR" sz="1600" dirty="0" err="1"/>
              <a:t>self.color</a:t>
            </a:r>
            <a:r>
              <a:rPr lang="en-US" altLang="ko-KR" sz="1600" dirty="0"/>
              <a:t>} charging {</a:t>
            </a:r>
            <a:r>
              <a:rPr lang="en-US" altLang="ko-KR" sz="1600" dirty="0" err="1"/>
              <a:t>self.battery</a:t>
            </a:r>
            <a:r>
              <a:rPr lang="en-US" altLang="ko-KR" sz="1600" dirty="0"/>
              <a:t>} battery.")</a:t>
            </a:r>
          </a:p>
        </p:txBody>
      </p:sp>
    </p:spTree>
    <p:extLst>
      <p:ext uri="{BB962C8B-B14F-4D97-AF65-F5344CB8AC3E}">
        <p14:creationId xmlns:p14="http://schemas.microsoft.com/office/powerpoint/2010/main" val="3604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6DCE4-BAD2-474D-8EF9-A76F104C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메서드 </a:t>
            </a:r>
            <a:r>
              <a:rPr lang="ko-KR" altLang="en-US" dirty="0" err="1"/>
              <a:t>오버라이딩과</a:t>
            </a:r>
            <a:r>
              <a:rPr lang="ko-KR" altLang="en-US" dirty="0"/>
              <a:t>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19175-A142-4B96-9E71-125063DA0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772919"/>
            <a:ext cx="5989320" cy="3912567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Arial"/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자식 클래스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GasCar</a:t>
            </a:r>
            <a:endParaRPr lang="en-US" altLang="ko-KR" sz="1600" dirty="0"/>
          </a:p>
          <a:p>
            <a:pPr marL="0" indent="0">
              <a:buFont typeface="Arial"/>
              <a:buNone/>
            </a:pPr>
            <a:r>
              <a:rPr lang="en-US" altLang="ko-KR" sz="1600" dirty="0"/>
              <a:t>class </a:t>
            </a:r>
            <a:r>
              <a:rPr lang="en-US" altLang="ko-KR" sz="1600" dirty="0" err="1"/>
              <a:t>GasCar</a:t>
            </a:r>
            <a:r>
              <a:rPr lang="en-US" altLang="ko-KR" sz="1600" dirty="0"/>
              <a:t>(Car):</a:t>
            </a:r>
          </a:p>
          <a:p>
            <a:pPr marL="0" indent="0">
              <a:buFont typeface="Arial"/>
              <a:buNone/>
            </a:pPr>
            <a:r>
              <a:rPr lang="en-US" altLang="ko-KR" sz="1600" dirty="0"/>
              <a:t>    def 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__(self, color, speed, </a:t>
            </a:r>
            <a:r>
              <a:rPr lang="en-US" altLang="ko-KR" sz="1600" dirty="0" err="1"/>
              <a:t>fuel_tank_capacity</a:t>
            </a:r>
            <a:r>
              <a:rPr lang="en-US" altLang="ko-KR" sz="1600" dirty="0"/>
              <a:t>):</a:t>
            </a:r>
          </a:p>
          <a:p>
            <a:pPr marL="0" indent="0">
              <a:buFont typeface="Arial"/>
              <a:buNone/>
            </a:pPr>
            <a:r>
              <a:rPr lang="en-US" altLang="ko-KR" sz="1600" dirty="0"/>
              <a:t>        super().__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__(color, speed)</a:t>
            </a:r>
          </a:p>
          <a:p>
            <a:pPr marL="0" indent="0">
              <a:buFont typeface="Arial"/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self.fuel_tank_capacity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fuel_tank_capacity</a:t>
            </a:r>
            <a:endParaRPr lang="en-US" altLang="ko-KR" sz="1600" dirty="0"/>
          </a:p>
          <a:p>
            <a:pPr marL="0" indent="0">
              <a:buFont typeface="Arial"/>
              <a:buNone/>
            </a:pPr>
            <a:endParaRPr lang="en-US" altLang="ko-KR" sz="1600" dirty="0"/>
          </a:p>
          <a:p>
            <a:pPr marL="0" indent="0">
              <a:buFont typeface="Arial"/>
              <a:buNone/>
            </a:pPr>
            <a:r>
              <a:rPr lang="en-US" altLang="ko-KR" sz="1600" dirty="0"/>
              <a:t>    # </a:t>
            </a:r>
            <a:r>
              <a:rPr lang="ko-KR" altLang="en-US" sz="1600" dirty="0"/>
              <a:t>메서드 </a:t>
            </a:r>
            <a:r>
              <a:rPr lang="ko-KR" altLang="en-US" sz="1600" dirty="0" err="1"/>
              <a:t>오버라이딩</a:t>
            </a:r>
            <a:endParaRPr lang="ko-KR" altLang="en-US" sz="1600" dirty="0"/>
          </a:p>
          <a:p>
            <a:pPr marL="0" indent="0">
              <a:buFont typeface="Arial"/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def stop(self):</a:t>
            </a:r>
          </a:p>
          <a:p>
            <a:pPr marL="0" indent="0">
              <a:buFont typeface="Arial"/>
              <a:buNone/>
            </a:pPr>
            <a:r>
              <a:rPr lang="en-US" altLang="ko-KR" sz="1600" dirty="0"/>
              <a:t>        print(f"{</a:t>
            </a:r>
            <a:r>
              <a:rPr lang="en-US" altLang="ko-KR" sz="1600" dirty="0" err="1"/>
              <a:t>self.color</a:t>
            </a:r>
            <a:r>
              <a:rPr lang="en-US" altLang="ko-KR" sz="1600" dirty="0"/>
              <a:t>} gas car stopped, idling.")</a:t>
            </a:r>
          </a:p>
          <a:p>
            <a:pPr marL="0" indent="0">
              <a:buFont typeface="Arial"/>
              <a:buNone/>
            </a:pPr>
            <a:endParaRPr lang="en-US" altLang="ko-KR" sz="1600" dirty="0"/>
          </a:p>
          <a:p>
            <a:pPr marL="0" indent="0">
              <a:buFont typeface="Arial"/>
              <a:buNone/>
            </a:pPr>
            <a:r>
              <a:rPr lang="en-US" altLang="ko-KR" sz="1600" dirty="0"/>
              <a:t>    def refuel(self):</a:t>
            </a:r>
          </a:p>
          <a:p>
            <a:pPr marL="0" indent="0">
              <a:buFont typeface="Arial"/>
              <a:buNone/>
            </a:pPr>
            <a:r>
              <a:rPr lang="en-US" altLang="ko-KR" sz="1600" dirty="0"/>
              <a:t>        print(f"{</a:t>
            </a:r>
            <a:r>
              <a:rPr lang="en-US" altLang="ko-KR" sz="1600" dirty="0" err="1"/>
              <a:t>self.color</a:t>
            </a:r>
            <a:r>
              <a:rPr lang="en-US" altLang="ko-KR" sz="1600" dirty="0"/>
              <a:t>} refueling {</a:t>
            </a:r>
            <a:r>
              <a:rPr lang="en-US" altLang="ko-KR" sz="1600" dirty="0" err="1"/>
              <a:t>self.fuel_tank_capacity</a:t>
            </a:r>
            <a:r>
              <a:rPr lang="en-US" altLang="ko-KR" sz="1600" dirty="0"/>
              <a:t>}L tank.")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EEC3CB-DB24-4288-B842-DD97C20E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3218A2A-655A-44CF-91C1-1F6FFC1699BF}"/>
              </a:ext>
            </a:extLst>
          </p:cNvPr>
          <p:cNvSpPr txBox="1">
            <a:spLocks/>
          </p:cNvSpPr>
          <p:nvPr/>
        </p:nvSpPr>
        <p:spPr>
          <a:xfrm>
            <a:off x="5974080" y="1453831"/>
            <a:ext cx="5989320" cy="5085081"/>
          </a:xfrm>
          <a:prstGeom prst="rect">
            <a:avLst/>
          </a:prstGeom>
        </p:spPr>
        <p:txBody>
          <a:bodyPr vert="horz" wrap="square" lIns="91440" tIns="72000" rIns="91440" bIns="72000" rtlCol="0">
            <a:no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ko-KR" sz="1200" dirty="0"/>
              <a:t># </a:t>
            </a:r>
            <a:r>
              <a:rPr lang="ko-KR" altLang="en-US" sz="1200" dirty="0"/>
              <a:t>객체 생성</a:t>
            </a:r>
          </a:p>
          <a:p>
            <a:pPr marL="0" indent="0">
              <a:buFont typeface="Arial"/>
              <a:buNone/>
            </a:pPr>
            <a:r>
              <a:rPr lang="en-US" altLang="ko-KR" sz="1200" dirty="0" err="1"/>
              <a:t>e_car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ElectricCar</a:t>
            </a:r>
            <a:r>
              <a:rPr lang="en-US" altLang="ko-KR" sz="1200" dirty="0"/>
              <a:t>("white", 80, "100kWh")</a:t>
            </a:r>
          </a:p>
          <a:p>
            <a:pPr marL="0" indent="0">
              <a:buFont typeface="Arial"/>
              <a:buNone/>
            </a:pPr>
            <a:r>
              <a:rPr lang="en-US" altLang="ko-KR" sz="1200" dirty="0" err="1"/>
              <a:t>g_car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GasCar</a:t>
            </a:r>
            <a:r>
              <a:rPr lang="en-US" altLang="ko-KR" sz="1200" dirty="0"/>
              <a:t>("blue", 100, 50)</a:t>
            </a:r>
          </a:p>
          <a:p>
            <a:pPr marL="0" indent="0">
              <a:buFont typeface="Arial"/>
              <a:buNone/>
            </a:pPr>
            <a:endParaRPr lang="en-US" altLang="ko-KR" sz="1200" dirty="0"/>
          </a:p>
          <a:p>
            <a:pPr marL="0" indent="0">
              <a:buFont typeface="Arial"/>
              <a:buNone/>
            </a:pPr>
            <a:r>
              <a:rPr lang="en-US" altLang="ko-KR" sz="1200" dirty="0"/>
              <a:t># </a:t>
            </a:r>
            <a:r>
              <a:rPr lang="ko-KR" altLang="en-US" sz="1200" dirty="0"/>
              <a:t>메서드 호출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다형성</a:t>
            </a:r>
            <a:endParaRPr lang="ko-KR" altLang="en-US" sz="1200" dirty="0"/>
          </a:p>
          <a:p>
            <a:pPr marL="0" indent="0">
              <a:buFont typeface="Arial"/>
              <a:buNone/>
            </a:pPr>
            <a:r>
              <a:rPr lang="en-US" altLang="ko-KR" sz="1200" dirty="0" err="1"/>
              <a:t>e_car.drive</a:t>
            </a:r>
            <a:r>
              <a:rPr lang="en-US" altLang="ko-KR" sz="1200" dirty="0"/>
              <a:t>()  # white car driving at 80 km/h.</a:t>
            </a:r>
          </a:p>
          <a:p>
            <a:pPr marL="0" indent="0">
              <a:buFont typeface="Arial"/>
              <a:buNone/>
            </a:pPr>
            <a:r>
              <a:rPr lang="en-US" altLang="ko-KR" sz="1200" dirty="0" err="1"/>
              <a:t>e_car.stop</a:t>
            </a:r>
            <a:r>
              <a:rPr lang="en-US" altLang="ko-KR" sz="1200" dirty="0"/>
              <a:t>()   # white electric car stopped, regenerating energy.</a:t>
            </a:r>
          </a:p>
          <a:p>
            <a:pPr marL="0" indent="0">
              <a:buFont typeface="Arial"/>
              <a:buNone/>
            </a:pPr>
            <a:r>
              <a:rPr lang="en-US" altLang="ko-KR" sz="1200" dirty="0" err="1"/>
              <a:t>e_car.charge</a:t>
            </a:r>
            <a:r>
              <a:rPr lang="en-US" altLang="ko-KR" sz="1200" dirty="0"/>
              <a:t>() # white charging 100kWh battery.</a:t>
            </a:r>
          </a:p>
          <a:p>
            <a:pPr marL="0" indent="0">
              <a:buFont typeface="Arial"/>
              <a:buNone/>
            </a:pPr>
            <a:endParaRPr lang="en-US" altLang="ko-KR" sz="1200" dirty="0"/>
          </a:p>
          <a:p>
            <a:pPr marL="0" indent="0">
              <a:buFont typeface="Arial"/>
              <a:buNone/>
            </a:pPr>
            <a:r>
              <a:rPr lang="en-US" altLang="ko-KR" sz="1200" dirty="0" err="1"/>
              <a:t>g_car.drive</a:t>
            </a:r>
            <a:r>
              <a:rPr lang="en-US" altLang="ko-KR" sz="1200" dirty="0"/>
              <a:t>()  # blue car driving at 100 km/h.</a:t>
            </a:r>
          </a:p>
          <a:p>
            <a:pPr marL="0" indent="0">
              <a:buFont typeface="Arial"/>
              <a:buNone/>
            </a:pPr>
            <a:r>
              <a:rPr lang="en-US" altLang="ko-KR" sz="1200" dirty="0" err="1"/>
              <a:t>g_car.stop</a:t>
            </a:r>
            <a:r>
              <a:rPr lang="en-US" altLang="ko-KR" sz="1200" dirty="0"/>
              <a:t>()   # blue gas car stopped, idling.</a:t>
            </a:r>
          </a:p>
          <a:p>
            <a:pPr marL="0" indent="0">
              <a:buFont typeface="Arial"/>
              <a:buNone/>
            </a:pPr>
            <a:r>
              <a:rPr lang="en-US" altLang="ko-KR" sz="1200" dirty="0" err="1"/>
              <a:t>g_car.refuel</a:t>
            </a:r>
            <a:r>
              <a:rPr lang="en-US" altLang="ko-KR" sz="1200" dirty="0"/>
              <a:t>() # blue refueling 50L tank.</a:t>
            </a:r>
          </a:p>
          <a:p>
            <a:pPr marL="0" indent="0">
              <a:buFont typeface="Arial"/>
              <a:buNone/>
            </a:pPr>
            <a:endParaRPr lang="en-US" altLang="ko-KR" sz="1200" dirty="0"/>
          </a:p>
          <a:p>
            <a:pPr marL="0" indent="0">
              <a:buFont typeface="Arial"/>
              <a:buNone/>
            </a:pPr>
            <a:r>
              <a:rPr lang="en-US" altLang="ko-KR" sz="1200" dirty="0"/>
              <a:t>cars = [</a:t>
            </a:r>
            <a:r>
              <a:rPr lang="en-US" altLang="ko-KR" sz="1200" dirty="0" err="1"/>
              <a:t>e_car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g_car</a:t>
            </a:r>
            <a:r>
              <a:rPr lang="en-US" altLang="ko-KR" sz="1200" dirty="0"/>
              <a:t>]</a:t>
            </a:r>
          </a:p>
          <a:p>
            <a:pPr marL="0" indent="0">
              <a:buFont typeface="Arial"/>
              <a:buNone/>
            </a:pPr>
            <a:r>
              <a:rPr lang="en-US" altLang="ko-KR" sz="1200" dirty="0"/>
              <a:t>for car in cars:</a:t>
            </a:r>
          </a:p>
          <a:p>
            <a:pPr marL="0" indent="0">
              <a:buFont typeface="Arial"/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car.stop</a:t>
            </a:r>
            <a:r>
              <a:rPr lang="en-US" altLang="ko-KR" sz="1200" dirty="0"/>
              <a:t>()</a:t>
            </a:r>
          </a:p>
          <a:p>
            <a:pPr marL="0" indent="0">
              <a:buFont typeface="Arial"/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59192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D072-A217-4962-8B46-AC81DFD3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 object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FC4AA-8BD4-4A14-8C57-AEBC9880A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5433"/>
            <a:ext cx="6522720" cy="3912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class </a:t>
            </a:r>
            <a:r>
              <a:rPr lang="en-US" altLang="ko-KR" sz="2000" dirty="0" err="1"/>
              <a:t>MyClass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r>
              <a:rPr lang="en-US" altLang="ko-KR" sz="2000" dirty="0"/>
              <a:t>    pass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obj = </a:t>
            </a:r>
            <a:r>
              <a:rPr lang="en-US" altLang="ko-KR" sz="2000" dirty="0" err="1"/>
              <a:t>MyClass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# __str__ </a:t>
            </a:r>
            <a:r>
              <a:rPr lang="ko-KR" altLang="en-US" sz="2000" dirty="0"/>
              <a:t>메서드 직접 호출</a:t>
            </a:r>
          </a:p>
          <a:p>
            <a:pPr marL="0" indent="0">
              <a:buNone/>
            </a:pPr>
            <a:r>
              <a:rPr lang="en-US" altLang="ko-KR" sz="2000" dirty="0"/>
              <a:t>print(</a:t>
            </a:r>
            <a:r>
              <a:rPr lang="en-US" altLang="ko-KR" sz="2000" dirty="0" err="1"/>
              <a:t>obj.__str</a:t>
            </a:r>
            <a:r>
              <a:rPr lang="en-US" altLang="ko-KR" sz="2000" dirty="0"/>
              <a:t>__())  # &lt;__main__.</a:t>
            </a:r>
            <a:r>
              <a:rPr lang="en-US" altLang="ko-KR" sz="2000" dirty="0" err="1"/>
              <a:t>MyClass</a:t>
            </a:r>
            <a:r>
              <a:rPr lang="en-US" altLang="ko-KR" sz="2000" dirty="0"/>
              <a:t> object at </a:t>
            </a:r>
          </a:p>
          <a:p>
            <a:pPr marL="0" indent="0">
              <a:buNone/>
            </a:pPr>
            <a:r>
              <a:rPr lang="en-US" altLang="ko-KR" sz="2000" dirty="0"/>
              <a:t>print(obj)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E2C350-9133-45D1-ABD6-8D0ED9D8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CE1EC20-43D9-461E-AE7F-D23AFF08EBCA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9502140" cy="3912567"/>
          </a:xfrm>
          <a:prstGeom prst="rect">
            <a:avLst/>
          </a:prstGeom>
        </p:spPr>
        <p:txBody>
          <a:bodyPr vert="horz" wrap="square" lIns="91440" tIns="72000" rIns="91440" bIns="72000" rtlCol="0">
            <a:norm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>
                <a:latin typeface="+mj-lt"/>
              </a:rPr>
              <a:t>파이썬에서</a:t>
            </a:r>
            <a:r>
              <a:rPr lang="ko-KR" altLang="en-US" sz="2000" dirty="0">
                <a:latin typeface="+mj-lt"/>
              </a:rPr>
              <a:t> 모든 클래스의 최상위 부모 클래스</a:t>
            </a:r>
            <a:endParaRPr lang="en-US" altLang="ko-KR" sz="2000" dirty="0">
              <a:latin typeface="+mj-lt"/>
            </a:endParaRPr>
          </a:p>
          <a:p>
            <a:r>
              <a:rPr lang="ko-KR" altLang="en-US" sz="2000" dirty="0">
                <a:latin typeface="+mj-lt"/>
              </a:rPr>
              <a:t>모든 클래스는 </a:t>
            </a:r>
            <a:r>
              <a:rPr lang="en-US" altLang="ko-KR" sz="2000" dirty="0">
                <a:latin typeface="+mj-lt"/>
              </a:rPr>
              <a:t>object</a:t>
            </a:r>
            <a:r>
              <a:rPr lang="ko-KR" altLang="en-US" sz="2000" dirty="0">
                <a:latin typeface="+mj-lt"/>
              </a:rPr>
              <a:t>클래스 상속</a:t>
            </a:r>
            <a:endParaRPr lang="en-US" altLang="ko-KR" sz="2000" dirty="0">
              <a:latin typeface="+mj-lt"/>
            </a:endParaRPr>
          </a:p>
          <a:p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0126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D072-A217-4962-8B46-AC81DFD3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ko-KR" altLang="en-US" dirty="0" err="1"/>
              <a:t>모든것이</a:t>
            </a:r>
            <a:r>
              <a:rPr lang="ko-KR" altLang="en-US" dirty="0"/>
              <a:t> 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FC4AA-8BD4-4A14-8C57-AEBC9880A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1673"/>
            <a:ext cx="4455695" cy="3912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/>
              <a:t>정수도 객체</a:t>
            </a:r>
          </a:p>
          <a:p>
            <a:pPr marL="0" indent="0">
              <a:buNone/>
            </a:pPr>
            <a:r>
              <a:rPr lang="en-US" altLang="ko-KR" sz="2000" dirty="0"/>
              <a:t>x = 10 # int(10) </a:t>
            </a:r>
            <a:r>
              <a:rPr lang="ko-KR" altLang="en-US" sz="2000" dirty="0"/>
              <a:t>과 동일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print(type(x))  # &lt;class 'int'&gt;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/>
              <a:t>문자열도 객체</a:t>
            </a:r>
          </a:p>
          <a:p>
            <a:pPr marL="0" indent="0">
              <a:buNone/>
            </a:pPr>
            <a:r>
              <a:rPr lang="en-US" altLang="ko-KR" sz="2000" dirty="0"/>
              <a:t>s = "hello“ # str("hello")</a:t>
            </a:r>
            <a:r>
              <a:rPr lang="ko-KR" altLang="en-US" sz="2000" dirty="0"/>
              <a:t>과 동일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print(type(s))  # &lt;class 'str'&gt;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E2C350-9133-45D1-ABD6-8D0ED9D8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CE1EC20-43D9-461E-AE7F-D23AFF08EBCA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9502140" cy="3912567"/>
          </a:xfrm>
          <a:prstGeom prst="rect">
            <a:avLst/>
          </a:prstGeom>
        </p:spPr>
        <p:txBody>
          <a:bodyPr vert="horz" wrap="square" lIns="91440" tIns="72000" rIns="91440" bIns="72000" rtlCol="0">
            <a:norm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+mj-lt"/>
              </a:rPr>
              <a:t>모든 객체는 클래스에서 생성되므로 </a:t>
            </a:r>
            <a:r>
              <a:rPr lang="en-US" altLang="ko-KR" sz="2000" dirty="0">
                <a:latin typeface="+mj-lt"/>
              </a:rPr>
              <a:t>type()</a:t>
            </a:r>
            <a:r>
              <a:rPr lang="ko-KR" altLang="en-US" sz="2000" dirty="0">
                <a:latin typeface="+mj-lt"/>
              </a:rPr>
              <a:t>으로 해당 객체의 클래스를 확인</a:t>
            </a:r>
            <a:endParaRPr lang="en-US" altLang="ko-KR" sz="2000" dirty="0">
              <a:latin typeface="+mj-lt"/>
            </a:endParaRPr>
          </a:p>
          <a:p>
            <a:r>
              <a:rPr lang="ko-KR" altLang="en-US" sz="2000" dirty="0" err="1">
                <a:latin typeface="+mj-lt"/>
              </a:rPr>
              <a:t>파이썬의</a:t>
            </a:r>
            <a:r>
              <a:rPr lang="ko-KR" altLang="en-US" sz="2000" dirty="0">
                <a:latin typeface="+mj-lt"/>
              </a:rPr>
              <a:t> 기본 데이터 타입인 </a:t>
            </a:r>
            <a:r>
              <a:rPr lang="en-US" altLang="ko-KR" sz="2000" dirty="0">
                <a:latin typeface="+mj-lt"/>
              </a:rPr>
              <a:t>int, float, str </a:t>
            </a:r>
            <a:r>
              <a:rPr lang="ko-KR" altLang="en-US" sz="2000" dirty="0">
                <a:latin typeface="+mj-lt"/>
              </a:rPr>
              <a:t>등도 객체</a:t>
            </a:r>
            <a:endParaRPr lang="en-US" altLang="ko-KR" sz="2000" dirty="0">
              <a:latin typeface="+mj-lt"/>
            </a:endParaRPr>
          </a:p>
          <a:p>
            <a:r>
              <a:rPr lang="ko-KR" altLang="en-US" sz="2000" dirty="0" err="1">
                <a:latin typeface="+mj-lt"/>
              </a:rPr>
              <a:t>그외</a:t>
            </a:r>
            <a:r>
              <a:rPr lang="ko-KR" altLang="en-US" sz="2000" dirty="0">
                <a:latin typeface="+mj-lt"/>
              </a:rPr>
              <a:t> 함수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클래스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모듈 등도 객체</a:t>
            </a:r>
          </a:p>
          <a:p>
            <a:endParaRPr lang="ko-KR" altLang="en-US" sz="2000" dirty="0"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E6AAB1-CD5E-404A-A664-4F5141A6D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5" y="3341673"/>
            <a:ext cx="5719146" cy="349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65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80937-FDF1-44D9-ABEC-E9E3D6CE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클래스 설계 관련 추가사항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A06CEE-9DB5-4DA7-B737-C42A0B47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"</a:t>
            </a:r>
            <a:r>
              <a:rPr lang="ko-KR" altLang="en-US" dirty="0"/>
              <a:t>모든 변수와 함수를 부모 클래스에 정의해 놓고</a:t>
            </a:r>
            <a:r>
              <a:rPr lang="en-US" altLang="ko-KR" dirty="0"/>
              <a:t>, </a:t>
            </a:r>
            <a:r>
              <a:rPr lang="ko-KR" altLang="en-US" dirty="0"/>
              <a:t>자식 클래스에서는 </a:t>
            </a:r>
            <a:r>
              <a:rPr lang="ko-KR" altLang="en-US" b="1" dirty="0"/>
              <a:t>필요한 경우에만 </a:t>
            </a:r>
            <a:r>
              <a:rPr lang="ko-KR" altLang="en-US" b="1" dirty="0" err="1"/>
              <a:t>오버라이딩</a:t>
            </a:r>
            <a:r>
              <a:rPr lang="ko-KR" altLang="en-US" dirty="0" err="1"/>
              <a:t>한다</a:t>
            </a:r>
            <a:r>
              <a:rPr lang="en-US" altLang="ko-KR" dirty="0"/>
              <a:t>"</a:t>
            </a:r>
            <a:r>
              <a:rPr lang="ko-KR" altLang="en-US" dirty="0"/>
              <a:t>는 방식은 </a:t>
            </a:r>
            <a:r>
              <a:rPr lang="ko-KR" altLang="en-US" b="1" dirty="0"/>
              <a:t>일반적으로 좋은 설계 원칙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부모 클래스에서 </a:t>
            </a:r>
            <a:r>
              <a:rPr lang="ko-KR" altLang="en-US" b="1" dirty="0"/>
              <a:t>아무 기능이 없는 메서드</a:t>
            </a:r>
            <a:r>
              <a:rPr lang="ko-KR" altLang="en-US" dirty="0"/>
              <a:t>를 정의하고</a:t>
            </a:r>
            <a:r>
              <a:rPr lang="en-US" altLang="ko-KR" dirty="0"/>
              <a:t>, </a:t>
            </a:r>
            <a:r>
              <a:rPr lang="ko-KR" altLang="en-US" dirty="0"/>
              <a:t>자식 클래스에서 </a:t>
            </a:r>
            <a:r>
              <a:rPr lang="ko-KR" altLang="en-US" dirty="0" err="1"/>
              <a:t>오버라이딩하도록</a:t>
            </a:r>
            <a:r>
              <a:rPr lang="ko-KR" altLang="en-US" dirty="0"/>
              <a:t> 강제하는 방식을 추상 메서드</a:t>
            </a:r>
            <a:r>
              <a:rPr lang="en-US" altLang="ko-KR" dirty="0"/>
              <a:t>(Abstract Method)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6B35A3-F895-4DAC-8BD7-5DC775F8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34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8380D-A58B-4516-BAB0-21806832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1 : </a:t>
            </a:r>
            <a:r>
              <a:rPr lang="ko-KR" altLang="en-US" dirty="0"/>
              <a:t>계산기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35CD3-2795-422B-9D28-A719DCF56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834"/>
            <a:ext cx="5146040" cy="48958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class Calc: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def 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__(self, num1, num2):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self.n1 = num1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self.n2 = num2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def add(self):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return self.n1 + self.n2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def minus(self):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return self.n1 - self.n2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def multiply(self):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  return self.n1 * self.n2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1B1335-64C3-4538-94EF-9BFA38D5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9E7D18A-3DBA-45A4-A424-9867635896DD}"/>
              </a:ext>
            </a:extLst>
          </p:cNvPr>
          <p:cNvSpPr txBox="1">
            <a:spLocks/>
          </p:cNvSpPr>
          <p:nvPr/>
        </p:nvSpPr>
        <p:spPr>
          <a:xfrm>
            <a:off x="5552442" y="1834300"/>
            <a:ext cx="5872480" cy="3624599"/>
          </a:xfrm>
          <a:prstGeom prst="rect">
            <a:avLst/>
          </a:prstGeom>
        </p:spPr>
        <p:txBody>
          <a:bodyPr vert="horz" wrap="square" lIns="91440" tIns="72000" rIns="91440" bIns="72000" rtlCol="0">
            <a:no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def main():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num1 = int(input("</a:t>
            </a:r>
            <a:r>
              <a:rPr lang="ko-KR" altLang="en-US" sz="1600" dirty="0"/>
              <a:t>숫자 </a:t>
            </a:r>
            <a:r>
              <a:rPr lang="en-US" altLang="ko-KR" sz="1600" dirty="0"/>
              <a:t>1: "))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num2 = int(input("</a:t>
            </a:r>
            <a:r>
              <a:rPr lang="ko-KR" altLang="en-US" sz="1600" dirty="0"/>
              <a:t>숫자 </a:t>
            </a:r>
            <a:r>
              <a:rPr lang="en-US" altLang="ko-KR" sz="1600" dirty="0"/>
              <a:t>2: "))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c = Calc(num1, num2)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print("</a:t>
            </a:r>
            <a:r>
              <a:rPr lang="ko-KR" altLang="en-US" sz="1600" dirty="0"/>
              <a:t>덧셈 결과</a:t>
            </a:r>
            <a:r>
              <a:rPr lang="en-US" altLang="ko-KR" sz="1600" dirty="0"/>
              <a:t>:", </a:t>
            </a:r>
            <a:r>
              <a:rPr lang="en-US" altLang="ko-KR" sz="1600" dirty="0" err="1"/>
              <a:t>c.add</a:t>
            </a:r>
            <a:r>
              <a:rPr lang="en-US" altLang="ko-KR" sz="1600" dirty="0"/>
              <a:t>())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print("</a:t>
            </a:r>
            <a:r>
              <a:rPr lang="ko-KR" altLang="en-US" sz="1600" dirty="0"/>
              <a:t>뺄셈 결과</a:t>
            </a:r>
            <a:r>
              <a:rPr lang="en-US" altLang="ko-KR" sz="1600" dirty="0"/>
              <a:t>:", </a:t>
            </a:r>
            <a:r>
              <a:rPr lang="en-US" altLang="ko-KR" sz="1600" dirty="0" err="1"/>
              <a:t>c.minus</a:t>
            </a:r>
            <a:r>
              <a:rPr lang="en-US" altLang="ko-KR" sz="1600" dirty="0"/>
              <a:t>())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print("</a:t>
            </a:r>
            <a:r>
              <a:rPr lang="ko-KR" altLang="en-US" sz="1600" dirty="0"/>
              <a:t>곱셈 결과</a:t>
            </a:r>
            <a:r>
              <a:rPr lang="en-US" altLang="ko-KR" sz="1600" dirty="0"/>
              <a:t>:", </a:t>
            </a:r>
            <a:r>
              <a:rPr lang="en-US" altLang="ko-KR" sz="1600" dirty="0" err="1"/>
              <a:t>c.multiply</a:t>
            </a:r>
            <a:r>
              <a:rPr lang="en-US" altLang="ko-KR" sz="1600" dirty="0"/>
              <a:t>())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52941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C96A7-5F9F-487A-A943-452FE340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클래스와 객체의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A45B9-C9FE-4DA5-BE58-3E6515820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502140" cy="3912567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+mj-lt"/>
              </a:rPr>
              <a:t>자동차 설계도 			</a:t>
            </a:r>
            <a:r>
              <a:rPr lang="en-US" altLang="ko-KR" sz="2000" dirty="0">
                <a:latin typeface="+mj-lt"/>
              </a:rPr>
              <a:t>		&lt;</a:t>
            </a:r>
            <a:r>
              <a:rPr lang="ko-KR" altLang="en-US" sz="2000" dirty="0">
                <a:latin typeface="+mj-lt"/>
              </a:rPr>
              <a:t>클래스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ko-KR" altLang="en-US" sz="2000" dirty="0">
                <a:latin typeface="+mj-lt"/>
              </a:rPr>
              <a:t>설계도 기반으로 만들어진 실제 자동차 </a:t>
            </a:r>
            <a:r>
              <a:rPr lang="en-US" altLang="ko-KR" sz="2000" dirty="0">
                <a:latin typeface="+mj-lt"/>
              </a:rPr>
              <a:t>		&lt;</a:t>
            </a:r>
            <a:r>
              <a:rPr lang="ko-KR" altLang="en-US" sz="2000" dirty="0">
                <a:latin typeface="+mj-lt"/>
              </a:rPr>
              <a:t>객체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endParaRPr lang="en-US" altLang="ko-KR" sz="2000" dirty="0">
              <a:latin typeface="+mj-lt"/>
            </a:endParaRPr>
          </a:p>
          <a:p>
            <a:r>
              <a:rPr lang="ko-KR" altLang="en-US" sz="2000" dirty="0">
                <a:latin typeface="+mj-lt"/>
              </a:rPr>
              <a:t>에어컨 설계도			 </a:t>
            </a:r>
            <a:r>
              <a:rPr lang="en-US" altLang="ko-KR" sz="2000" dirty="0">
                <a:latin typeface="+mj-lt"/>
              </a:rPr>
              <a:t>		&lt;</a:t>
            </a:r>
            <a:r>
              <a:rPr lang="ko-KR" altLang="en-US" sz="2000" dirty="0">
                <a:latin typeface="+mj-lt"/>
              </a:rPr>
              <a:t>클래스</a:t>
            </a:r>
            <a:r>
              <a:rPr lang="en-US" altLang="ko-KR" sz="2000" dirty="0">
                <a:latin typeface="+mj-lt"/>
              </a:rPr>
              <a:t>&gt;</a:t>
            </a:r>
          </a:p>
          <a:p>
            <a:r>
              <a:rPr lang="ko-KR" altLang="en-US" sz="2000" dirty="0">
                <a:latin typeface="+mj-lt"/>
              </a:rPr>
              <a:t>설계도 기반으로 만들어진 실제 에어컨 </a:t>
            </a:r>
            <a:r>
              <a:rPr lang="en-US" altLang="ko-KR" sz="2000" dirty="0">
                <a:latin typeface="+mj-lt"/>
              </a:rPr>
              <a:t>		&lt;</a:t>
            </a:r>
            <a:r>
              <a:rPr lang="ko-KR" altLang="en-US" sz="2000" dirty="0">
                <a:latin typeface="+mj-lt"/>
              </a:rPr>
              <a:t>객체</a:t>
            </a:r>
            <a:r>
              <a:rPr lang="en-US" altLang="ko-KR" sz="2000" dirty="0">
                <a:latin typeface="+mj-lt"/>
              </a:rPr>
              <a:t>&gt;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364039-45F2-43B0-8CE9-604A7F3B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CD5380-25D7-4941-9531-E590E0BC8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" t="12162" r="-741" b="12690"/>
          <a:stretch/>
        </p:blipFill>
        <p:spPr bwMode="auto">
          <a:xfrm>
            <a:off x="1918451" y="4465321"/>
            <a:ext cx="7096295" cy="225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206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8380D-A58B-4516-BAB0-21806832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2 : </a:t>
            </a:r>
            <a:r>
              <a:rPr lang="ko-KR" altLang="en-US" dirty="0"/>
              <a:t>직원관리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35CD3-2795-422B-9D28-A719DCF56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324"/>
            <a:ext cx="5146040" cy="48958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class Employee: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    # </a:t>
            </a:r>
            <a:r>
              <a:rPr lang="ko-KR" altLang="en-US" sz="1200" dirty="0"/>
              <a:t>클래스 변수</a:t>
            </a:r>
            <a:r>
              <a:rPr lang="en-US" altLang="ko-KR" sz="1200" dirty="0"/>
              <a:t>: </a:t>
            </a:r>
            <a:r>
              <a:rPr lang="ko-KR" altLang="en-US" sz="1200" dirty="0"/>
              <a:t>모든 직원이 공유하는 연봉 인상 비율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dirty="0"/>
              <a:t>    </a:t>
            </a:r>
            <a:r>
              <a:rPr lang="en-US" altLang="ko-KR" sz="1200" dirty="0" err="1"/>
              <a:t>raise_amount</a:t>
            </a:r>
            <a:r>
              <a:rPr lang="en-US" altLang="ko-KR" sz="1200" dirty="0"/>
              <a:t> = 1.1 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    def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first, last, pay):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        # </a:t>
            </a:r>
            <a:r>
              <a:rPr lang="ko-KR" altLang="en-US" sz="1200" dirty="0"/>
              <a:t>인스턴스 변수</a:t>
            </a:r>
            <a:r>
              <a:rPr lang="en-US" altLang="ko-KR" sz="1200" dirty="0"/>
              <a:t>: </a:t>
            </a:r>
            <a:r>
              <a:rPr lang="ko-KR" altLang="en-US" sz="1200" dirty="0"/>
              <a:t>개별 직원의 고유 데이터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dirty="0"/>
              <a:t>        </a:t>
            </a:r>
            <a:r>
              <a:rPr lang="en-US" altLang="ko-KR" sz="1200" dirty="0" err="1"/>
              <a:t>self.first</a:t>
            </a:r>
            <a:r>
              <a:rPr lang="en-US" altLang="ko-KR" sz="1200" dirty="0"/>
              <a:t> = first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self.last</a:t>
            </a:r>
            <a:r>
              <a:rPr lang="en-US" altLang="ko-KR" sz="1200" dirty="0"/>
              <a:t> = last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self.pay</a:t>
            </a:r>
            <a:r>
              <a:rPr lang="en-US" altLang="ko-KR" sz="1200" dirty="0"/>
              <a:t> = pay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    def </a:t>
            </a:r>
            <a:r>
              <a:rPr lang="en-US" altLang="ko-KR" sz="1200" dirty="0" err="1"/>
              <a:t>apply_raise</a:t>
            </a:r>
            <a:r>
              <a:rPr lang="en-US" altLang="ko-KR" sz="1200" dirty="0"/>
              <a:t>(self):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        # </a:t>
            </a:r>
            <a:r>
              <a:rPr lang="ko-KR" altLang="en-US" sz="1200" dirty="0"/>
              <a:t>연봉을 인상하는 메서드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dirty="0"/>
              <a:t>        </a:t>
            </a:r>
            <a:r>
              <a:rPr lang="en-US" altLang="ko-KR" sz="1200" dirty="0" err="1"/>
              <a:t>self.pay</a:t>
            </a:r>
            <a:r>
              <a:rPr lang="en-US" altLang="ko-KR" sz="1200" dirty="0"/>
              <a:t> = int(</a:t>
            </a:r>
            <a:r>
              <a:rPr lang="en-US" altLang="ko-KR" sz="1200" dirty="0" err="1"/>
              <a:t>self.pay</a:t>
            </a:r>
            <a:r>
              <a:rPr lang="en-US" altLang="ko-KR" sz="1200" dirty="0"/>
              <a:t> * </a:t>
            </a:r>
            <a:r>
              <a:rPr lang="en-US" altLang="ko-KR" sz="1200" dirty="0" err="1"/>
              <a:t>self.raise_amount</a:t>
            </a:r>
            <a:r>
              <a:rPr lang="en-US" altLang="ko-KR" sz="12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    def </a:t>
            </a:r>
            <a:r>
              <a:rPr lang="en-US" altLang="ko-KR" sz="1200" dirty="0" err="1"/>
              <a:t>full_name</a:t>
            </a:r>
            <a:r>
              <a:rPr lang="en-US" altLang="ko-KR" sz="1200" dirty="0"/>
              <a:t>(self):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        # </a:t>
            </a:r>
            <a:r>
              <a:rPr lang="ko-KR" altLang="en-US" sz="1200" dirty="0"/>
              <a:t>직원의 전체 이름 반환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dirty="0"/>
              <a:t>        </a:t>
            </a:r>
            <a:r>
              <a:rPr lang="en-US" altLang="ko-KR" sz="1200" dirty="0"/>
              <a:t>return f"{</a:t>
            </a:r>
            <a:r>
              <a:rPr lang="en-US" altLang="ko-KR" sz="1200" dirty="0" err="1"/>
              <a:t>self.first</a:t>
            </a:r>
            <a:r>
              <a:rPr lang="en-US" altLang="ko-KR" sz="1200" dirty="0"/>
              <a:t>} {</a:t>
            </a:r>
            <a:r>
              <a:rPr lang="en-US" altLang="ko-KR" sz="1200" dirty="0" err="1"/>
              <a:t>self.last</a:t>
            </a:r>
            <a:r>
              <a:rPr lang="en-US" altLang="ko-KR" sz="1200" dirty="0"/>
              <a:t>}"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1B1335-64C3-4538-94EF-9BFA38D5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9E7D18A-3DBA-45A4-A424-9867635896DD}"/>
              </a:ext>
            </a:extLst>
          </p:cNvPr>
          <p:cNvSpPr txBox="1">
            <a:spLocks/>
          </p:cNvSpPr>
          <p:nvPr/>
        </p:nvSpPr>
        <p:spPr>
          <a:xfrm>
            <a:off x="5552442" y="548640"/>
            <a:ext cx="5872480" cy="6073140"/>
          </a:xfrm>
          <a:prstGeom prst="rect">
            <a:avLst/>
          </a:prstGeom>
        </p:spPr>
        <p:txBody>
          <a:bodyPr vert="horz" wrap="square" lIns="91440" tIns="72000" rIns="91440" bIns="72000" rtlCol="0">
            <a:no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 def </a:t>
            </a:r>
            <a:r>
              <a:rPr lang="en-US" altLang="ko-KR" sz="1200" dirty="0" err="1"/>
              <a:t>get_pay</a:t>
            </a:r>
            <a:r>
              <a:rPr lang="en-US" altLang="ko-KR" sz="1200" dirty="0"/>
              <a:t>(self):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        # </a:t>
            </a:r>
            <a:r>
              <a:rPr lang="ko-KR" altLang="en-US" sz="1200" dirty="0"/>
              <a:t>직원의 현재 급여를 출력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dirty="0"/>
              <a:t>        </a:t>
            </a:r>
            <a:r>
              <a:rPr lang="en-US" altLang="ko-KR" sz="1200" dirty="0"/>
              <a:t>return f"</a:t>
            </a:r>
            <a:r>
              <a:rPr lang="ko-KR" altLang="en-US" sz="1200" dirty="0"/>
              <a:t>현재 </a:t>
            </a:r>
            <a:r>
              <a:rPr lang="en-US" altLang="ko-KR" sz="1200" dirty="0"/>
              <a:t>\"{</a:t>
            </a:r>
            <a:r>
              <a:rPr lang="en-US" altLang="ko-KR" sz="1200" dirty="0" err="1"/>
              <a:t>self.full_name</a:t>
            </a:r>
            <a:r>
              <a:rPr lang="en-US" altLang="ko-KR" sz="1200" dirty="0"/>
              <a:t>()}\"</a:t>
            </a:r>
            <a:r>
              <a:rPr lang="ko-KR" altLang="en-US" sz="1200" dirty="0"/>
              <a:t>의 연봉은 </a:t>
            </a:r>
            <a:r>
              <a:rPr lang="en-US" altLang="ko-KR" sz="1200" dirty="0"/>
              <a:t>\"{</a:t>
            </a:r>
            <a:r>
              <a:rPr lang="en-US" altLang="ko-KR" sz="1200" dirty="0" err="1"/>
              <a:t>self.pay</a:t>
            </a:r>
            <a:r>
              <a:rPr lang="en-US" altLang="ko-KR" sz="1200" dirty="0"/>
              <a:t>}\"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."</a:t>
            </a:r>
          </a:p>
          <a:p>
            <a:pPr marL="0" indent="0">
              <a:buNone/>
            </a:pPr>
            <a:r>
              <a:rPr lang="en-US" altLang="ko-KR" sz="1200" dirty="0"/>
              <a:t># </a:t>
            </a:r>
            <a:r>
              <a:rPr lang="ko-KR" altLang="en-US" sz="1200" dirty="0"/>
              <a:t>직원 객체 생성</a:t>
            </a:r>
          </a:p>
          <a:p>
            <a:pPr marL="0" indent="0">
              <a:buNone/>
            </a:pPr>
            <a:r>
              <a:rPr lang="en-US" altLang="ko-KR" sz="1200" dirty="0"/>
              <a:t>emp_1 = Employee("</a:t>
            </a:r>
            <a:r>
              <a:rPr lang="en-US" altLang="ko-KR" sz="1200" dirty="0" err="1"/>
              <a:t>Sanghee</a:t>
            </a:r>
            <a:r>
              <a:rPr lang="en-US" altLang="ko-KR" sz="1200" dirty="0"/>
              <a:t>", "Lee", 50000)</a:t>
            </a:r>
          </a:p>
          <a:p>
            <a:pPr marL="0" indent="0">
              <a:buNone/>
            </a:pPr>
            <a:r>
              <a:rPr lang="en-US" altLang="ko-KR" sz="1200" dirty="0"/>
              <a:t>emp_2 = Employee("Minjung", "Kim", 60000)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# </a:t>
            </a:r>
            <a:r>
              <a:rPr lang="ko-KR" altLang="en-US" sz="1200" dirty="0"/>
              <a:t>연봉 인상 전</a:t>
            </a:r>
          </a:p>
          <a:p>
            <a:pPr marL="0" indent="0">
              <a:buNone/>
            </a:pPr>
            <a:r>
              <a:rPr lang="en-US" altLang="ko-KR" sz="1200" dirty="0"/>
              <a:t>print(emp_1.get_pay())  # </a:t>
            </a:r>
            <a:r>
              <a:rPr lang="ko-KR" altLang="en-US" sz="1200" dirty="0"/>
              <a:t>현재 </a:t>
            </a:r>
            <a:r>
              <a:rPr lang="en-US" altLang="ko-KR" sz="1200" dirty="0"/>
              <a:t>"</a:t>
            </a:r>
            <a:r>
              <a:rPr lang="en-US" altLang="ko-KR" sz="1200" dirty="0" err="1"/>
              <a:t>Sanghee</a:t>
            </a:r>
            <a:r>
              <a:rPr lang="en-US" altLang="ko-KR" sz="1200" dirty="0"/>
              <a:t> Lee"</a:t>
            </a:r>
            <a:r>
              <a:rPr lang="ko-KR" altLang="en-US" sz="1200" dirty="0"/>
              <a:t>의 연봉은 </a:t>
            </a:r>
            <a:r>
              <a:rPr lang="en-US" altLang="ko-KR" sz="1200" dirty="0"/>
              <a:t>"50000"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print(emp_2.get_pay())  # </a:t>
            </a:r>
            <a:r>
              <a:rPr lang="ko-KR" altLang="en-US" sz="1200" dirty="0"/>
              <a:t>현재 </a:t>
            </a:r>
            <a:r>
              <a:rPr lang="en-US" altLang="ko-KR" sz="1200" dirty="0"/>
              <a:t>"Minjung Kim"</a:t>
            </a:r>
            <a:r>
              <a:rPr lang="ko-KR" altLang="en-US" sz="1200" dirty="0"/>
              <a:t>의 연봉은 </a:t>
            </a:r>
            <a:r>
              <a:rPr lang="en-US" altLang="ko-KR" sz="1200" dirty="0"/>
              <a:t>"60000"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# </a:t>
            </a:r>
            <a:r>
              <a:rPr lang="ko-KR" altLang="en-US" sz="1200" dirty="0"/>
              <a:t>연봉 인상</a:t>
            </a:r>
          </a:p>
          <a:p>
            <a:pPr marL="0" indent="0">
              <a:buNone/>
            </a:pPr>
            <a:r>
              <a:rPr lang="en-US" altLang="ko-KR" sz="1200" dirty="0"/>
              <a:t>emp_1.apply_raise()</a:t>
            </a:r>
          </a:p>
          <a:p>
            <a:pPr marL="0" indent="0">
              <a:buNone/>
            </a:pPr>
            <a:r>
              <a:rPr lang="en-US" altLang="ko-KR" sz="1200" dirty="0"/>
              <a:t>emp_2.apply_raise()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# </a:t>
            </a:r>
            <a:r>
              <a:rPr lang="ko-KR" altLang="en-US" sz="1200" dirty="0"/>
              <a:t>연봉 인상 후</a:t>
            </a:r>
          </a:p>
          <a:p>
            <a:pPr marL="0" indent="0">
              <a:buNone/>
            </a:pPr>
            <a:r>
              <a:rPr lang="en-US" altLang="ko-KR" sz="1200" dirty="0"/>
              <a:t>print(emp_1.get_pay())  # </a:t>
            </a:r>
            <a:r>
              <a:rPr lang="ko-KR" altLang="en-US" sz="1200" dirty="0"/>
              <a:t>현재 </a:t>
            </a:r>
            <a:r>
              <a:rPr lang="en-US" altLang="ko-KR" sz="1200" dirty="0"/>
              <a:t>"</a:t>
            </a:r>
            <a:r>
              <a:rPr lang="en-US" altLang="ko-KR" sz="1200" dirty="0" err="1"/>
              <a:t>Sanghee</a:t>
            </a:r>
            <a:r>
              <a:rPr lang="en-US" altLang="ko-KR" sz="1200" dirty="0"/>
              <a:t> Lee"</a:t>
            </a:r>
            <a:r>
              <a:rPr lang="ko-KR" altLang="en-US" sz="1200" dirty="0"/>
              <a:t>의 연봉은 </a:t>
            </a:r>
            <a:r>
              <a:rPr lang="en-US" altLang="ko-KR" sz="1200" dirty="0"/>
              <a:t>"55000"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print(emp_2.get_pay())  # </a:t>
            </a:r>
            <a:r>
              <a:rPr lang="ko-KR" altLang="en-US" sz="1200" dirty="0"/>
              <a:t>현재 </a:t>
            </a:r>
            <a:r>
              <a:rPr lang="en-US" altLang="ko-KR" sz="1200" dirty="0"/>
              <a:t>"Minjung Kim"</a:t>
            </a:r>
            <a:r>
              <a:rPr lang="ko-KR" altLang="en-US" sz="1200" dirty="0"/>
              <a:t>의 연봉은 </a:t>
            </a:r>
            <a:r>
              <a:rPr lang="en-US" altLang="ko-KR" sz="1200" dirty="0"/>
              <a:t>"66000"</a:t>
            </a:r>
            <a:r>
              <a:rPr lang="ko-KR" altLang="en-US" sz="1200" dirty="0"/>
              <a:t>입니다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64508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8380D-A58B-4516-BAB0-21806832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3 : </a:t>
            </a:r>
            <a:r>
              <a:rPr lang="ko-KR" altLang="en-US" dirty="0"/>
              <a:t>동물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35CD3-2795-422B-9D28-A719DCF56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324"/>
            <a:ext cx="5146040" cy="48958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# </a:t>
            </a:r>
            <a:r>
              <a:rPr lang="ko-KR" altLang="en-US" sz="1200" dirty="0"/>
              <a:t>기본 클래스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class Animal: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    def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name):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        self.name = name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    def speak(self):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        return “Wow”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# </a:t>
            </a:r>
            <a:r>
              <a:rPr lang="ko-KR" altLang="en-US" sz="1200" dirty="0"/>
              <a:t>하위 클래스</a:t>
            </a:r>
            <a:r>
              <a:rPr lang="en-US" altLang="ko-KR" sz="1200" dirty="0"/>
              <a:t>: </a:t>
            </a:r>
            <a:r>
              <a:rPr lang="ko-KR" altLang="en-US" sz="1200" dirty="0"/>
              <a:t>개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class Dog(Animal):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    def speak(self):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        return f"{self.name} says Woof!"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# </a:t>
            </a:r>
            <a:r>
              <a:rPr lang="ko-KR" altLang="en-US" sz="1200" dirty="0"/>
              <a:t>하위 클래스</a:t>
            </a:r>
            <a:r>
              <a:rPr lang="en-US" altLang="ko-KR" sz="1200" dirty="0"/>
              <a:t>: </a:t>
            </a:r>
            <a:r>
              <a:rPr lang="ko-KR" altLang="en-US" sz="1200" dirty="0"/>
              <a:t>고양이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class Cat(Animal):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    def speak(self):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        return f"{self.name} says Meow!"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1B1335-64C3-4538-94EF-9BFA38D5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9E7D18A-3DBA-45A4-A424-9867635896DD}"/>
              </a:ext>
            </a:extLst>
          </p:cNvPr>
          <p:cNvSpPr txBox="1">
            <a:spLocks/>
          </p:cNvSpPr>
          <p:nvPr/>
        </p:nvSpPr>
        <p:spPr>
          <a:xfrm>
            <a:off x="5854951" y="1364730"/>
            <a:ext cx="5872480" cy="5356745"/>
          </a:xfrm>
          <a:prstGeom prst="rect">
            <a:avLst/>
          </a:prstGeom>
        </p:spPr>
        <p:txBody>
          <a:bodyPr vert="horz" wrap="square" lIns="91440" tIns="72000" rIns="91440" bIns="72000" rtlCol="0">
            <a:no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# </a:t>
            </a:r>
            <a:r>
              <a:rPr lang="ko-KR" altLang="en-US" sz="1200" dirty="0"/>
              <a:t>다른 동물 추가</a:t>
            </a:r>
            <a:r>
              <a:rPr lang="en-US" altLang="ko-KR" sz="1200" dirty="0"/>
              <a:t>: </a:t>
            </a:r>
            <a:r>
              <a:rPr lang="ko-KR" altLang="en-US" sz="1200" dirty="0"/>
              <a:t>새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class Bird(Animal):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    def speak(self):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        return f"{self.name} says Chirp!"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# </a:t>
            </a:r>
            <a:r>
              <a:rPr lang="ko-KR" altLang="en-US" sz="1200" dirty="0"/>
              <a:t>객체 생성 및 </a:t>
            </a:r>
            <a:r>
              <a:rPr lang="ko-KR" altLang="en-US" sz="1200" dirty="0" err="1"/>
              <a:t>다형성</a:t>
            </a:r>
            <a:r>
              <a:rPr lang="ko-KR" altLang="en-US" sz="1200" dirty="0"/>
              <a:t> 확인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animals = [Dog("Buddy"), Cat("Kitty"), Bird("</a:t>
            </a:r>
            <a:r>
              <a:rPr lang="en-US" altLang="ko-KR" sz="1200" dirty="0" err="1"/>
              <a:t>Tweety</a:t>
            </a:r>
            <a:r>
              <a:rPr lang="en-US" altLang="ko-KR" sz="1200" dirty="0"/>
              <a:t>")]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for animal in animals: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    print(</a:t>
            </a:r>
            <a:r>
              <a:rPr lang="en-US" altLang="ko-KR" sz="1200" dirty="0" err="1"/>
              <a:t>animal.speak</a:t>
            </a:r>
            <a:r>
              <a:rPr lang="en-US" altLang="ko-KR" sz="120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3229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4D957-7472-4A18-A521-4DBBFC56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클래스와 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253E61-10EA-44DB-A446-C53D8B36B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0436"/>
          </a:xfrm>
        </p:spPr>
        <p:txBody>
          <a:bodyPr>
            <a:normAutofit/>
          </a:bodyPr>
          <a:lstStyle/>
          <a:p>
            <a:r>
              <a:rPr lang="ko-KR" altLang="en-US" dirty="0"/>
              <a:t>클래스의 구성</a:t>
            </a:r>
            <a:endParaRPr lang="en-US" altLang="ko-KR" dirty="0"/>
          </a:p>
          <a:p>
            <a:pPr lvl="1"/>
            <a:r>
              <a:rPr lang="ko-KR" altLang="en-US" dirty="0"/>
              <a:t>속성</a:t>
            </a:r>
            <a:r>
              <a:rPr lang="en-US" altLang="ko-KR" dirty="0"/>
              <a:t>(</a:t>
            </a:r>
            <a:r>
              <a:rPr lang="ko-KR" altLang="en-US" dirty="0"/>
              <a:t>특징</a:t>
            </a:r>
            <a:r>
              <a:rPr lang="en-US" altLang="ko-KR" dirty="0"/>
              <a:t>) </a:t>
            </a:r>
            <a:r>
              <a:rPr lang="ko-KR" altLang="en-US" dirty="0"/>
              <a:t>및 메소드</a:t>
            </a:r>
            <a:r>
              <a:rPr lang="en-US" altLang="ko-KR" dirty="0"/>
              <a:t>(</a:t>
            </a:r>
            <a:r>
              <a:rPr lang="ko-KR" altLang="en-US" dirty="0"/>
              <a:t>행동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예시</a:t>
            </a:r>
            <a:endParaRPr lang="en-US" altLang="ko-KR" dirty="0"/>
          </a:p>
          <a:p>
            <a:pPr lvl="1"/>
            <a:r>
              <a:rPr lang="ko-KR" altLang="en-US" dirty="0"/>
              <a:t>자동차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sz="2400" dirty="0"/>
              <a:t>사용이유</a:t>
            </a:r>
            <a:endParaRPr lang="en-US" altLang="ko-KR" sz="2400" dirty="0"/>
          </a:p>
          <a:p>
            <a:pPr lvl="1"/>
            <a:r>
              <a:rPr lang="ko-KR" altLang="en-US" sz="2000" dirty="0"/>
              <a:t>현실 세계의 사물이나 개념을 프로그램에서 직관적</a:t>
            </a:r>
            <a:r>
              <a:rPr lang="en-US" altLang="ko-KR" sz="2000" dirty="0"/>
              <a:t>, </a:t>
            </a:r>
            <a:r>
              <a:rPr lang="ko-KR" altLang="en-US" sz="2000" dirty="0"/>
              <a:t>효율적으로 모델링</a:t>
            </a:r>
            <a:endParaRPr lang="en-US" altLang="ko-KR" sz="2000" dirty="0"/>
          </a:p>
          <a:p>
            <a:pPr lvl="1"/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데이터와 기능을 하나로 묶음 </a:t>
            </a:r>
            <a:r>
              <a:rPr lang="en-US" altLang="ko-KR" sz="2000" dirty="0"/>
              <a:t>(</a:t>
            </a:r>
            <a:r>
              <a:rPr lang="ko-KR" altLang="en-US" sz="2000" dirty="0"/>
              <a:t>직관성과 응집력 향상</a:t>
            </a:r>
            <a:r>
              <a:rPr lang="en-US" altLang="ko-KR" sz="1600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8BF3E5-EB4C-4E4F-8C88-7EE05388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7040E60-CF8A-4ACF-B873-BA41567EE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416" y="1961196"/>
            <a:ext cx="5428368" cy="212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696143-0DE3-4E90-A6B2-B31852844568}"/>
              </a:ext>
            </a:extLst>
          </p:cNvPr>
          <p:cNvSpPr txBox="1"/>
          <p:nvPr/>
        </p:nvSpPr>
        <p:spPr>
          <a:xfrm>
            <a:off x="6868847" y="4200842"/>
            <a:ext cx="3113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그림 출처 </a:t>
            </a:r>
            <a:r>
              <a:rPr lang="en-US" altLang="ko-KR" sz="1200" dirty="0"/>
              <a:t>: https://blog.hexabrain.net/104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9814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6082A-E430-43AA-843D-4DCD6F05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클래스와 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D00456-95CB-4384-8AD7-D8F971EE7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기억해야 될 사항</a:t>
            </a:r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en-US" altLang="ko-KR" dirty="0"/>
              <a:t>= </a:t>
            </a:r>
            <a:r>
              <a:rPr lang="ko-KR" altLang="en-US" dirty="0"/>
              <a:t>설계도 </a:t>
            </a:r>
            <a:r>
              <a:rPr lang="en-US" altLang="ko-KR" dirty="0"/>
              <a:t>(</a:t>
            </a:r>
            <a:r>
              <a:rPr lang="ko-KR" altLang="en-US" dirty="0"/>
              <a:t>속성 </a:t>
            </a:r>
            <a:r>
              <a:rPr lang="en-US" altLang="ko-KR" dirty="0"/>
              <a:t>+ </a:t>
            </a:r>
            <a:r>
              <a:rPr lang="ko-KR" altLang="en-US" dirty="0"/>
              <a:t>메소드 정의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객체 </a:t>
            </a:r>
            <a:r>
              <a:rPr lang="en-US" altLang="ko-KR" dirty="0"/>
              <a:t>= </a:t>
            </a:r>
            <a:r>
              <a:rPr lang="ko-KR" altLang="en-US" dirty="0"/>
              <a:t>설계도로 만들어진 실제 물건</a:t>
            </a:r>
            <a:endParaRPr lang="en-US" altLang="ko-KR" dirty="0"/>
          </a:p>
          <a:p>
            <a:pPr lvl="1"/>
            <a:r>
              <a:rPr lang="ko-KR" altLang="en-US" dirty="0"/>
              <a:t>객체 </a:t>
            </a:r>
            <a:r>
              <a:rPr lang="en-US" altLang="ko-KR" dirty="0"/>
              <a:t>= </a:t>
            </a:r>
            <a:r>
              <a:rPr lang="ko-KR" altLang="en-US" dirty="0"/>
              <a:t>인스턴스</a:t>
            </a:r>
            <a:r>
              <a:rPr lang="en-US" altLang="ko-KR" dirty="0"/>
              <a:t>(Instance) </a:t>
            </a:r>
            <a:endParaRPr lang="ko-KR" altLang="en-US" dirty="0"/>
          </a:p>
          <a:p>
            <a:pPr lvl="1"/>
            <a:r>
              <a:rPr lang="ko-KR" altLang="en-US" dirty="0"/>
              <a:t>클래스는 한 번 정의해두면 여러 객체를 쉽게 만들 수 있음</a:t>
            </a:r>
            <a:endParaRPr lang="en-US" altLang="ko-KR" dirty="0"/>
          </a:p>
          <a:p>
            <a:pPr lvl="1"/>
            <a:r>
              <a:rPr lang="ko-KR" altLang="en-US" dirty="0" err="1"/>
              <a:t>파이썬의</a:t>
            </a:r>
            <a:r>
              <a:rPr lang="ko-KR" altLang="en-US" dirty="0"/>
              <a:t> 모든 변수는 객체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9FF493-D216-44EB-8E85-F3A6649F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9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15DE0-6401-4779-B30B-1473192C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클래스와 객체 코드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8573B-1E00-433A-A5D4-F064FCE14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class Car:</a:t>
            </a:r>
          </a:p>
          <a:p>
            <a:pPr marL="0" indent="0">
              <a:buNone/>
            </a:pPr>
            <a:r>
              <a:rPr lang="en-US" altLang="ko-KR" dirty="0"/>
              <a:t>    pass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car1 = Car()  # </a:t>
            </a:r>
            <a:r>
              <a:rPr lang="ko-KR" altLang="en-US" dirty="0"/>
              <a:t>첫 번째 객체</a:t>
            </a:r>
            <a:r>
              <a:rPr lang="en-US" altLang="ko-KR" dirty="0"/>
              <a:t>(</a:t>
            </a:r>
            <a:r>
              <a:rPr lang="ko-KR" altLang="en-US" dirty="0"/>
              <a:t>인스턴스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car2 = Car()  # </a:t>
            </a:r>
            <a:r>
              <a:rPr lang="ko-KR" altLang="en-US" dirty="0"/>
              <a:t>두 번째 객체</a:t>
            </a:r>
            <a:r>
              <a:rPr lang="en-US" altLang="ko-KR" dirty="0"/>
              <a:t>(</a:t>
            </a:r>
            <a:r>
              <a:rPr lang="ko-KR" altLang="en-US" dirty="0"/>
              <a:t>인스턴스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73E85B-18F9-4776-B0FA-27C80AC0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17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15DE0-6401-4779-B30B-1473192C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8573B-1E00-433A-A5D4-F064FCE14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9524"/>
            <a:ext cx="8564880" cy="4323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class Car:</a:t>
            </a:r>
          </a:p>
          <a:p>
            <a:pPr marL="0" indent="0">
              <a:buNone/>
            </a:pPr>
            <a:r>
              <a:rPr lang="en-US" altLang="ko-KR" sz="2000" dirty="0"/>
              <a:t>    def </a:t>
            </a:r>
            <a:r>
              <a:rPr lang="en-US" altLang="ko-KR" sz="2000" dirty="0" err="1"/>
              <a:t>show_self</a:t>
            </a:r>
            <a:r>
              <a:rPr lang="en-US" altLang="ko-KR" sz="2000" dirty="0"/>
              <a:t>(self):</a:t>
            </a:r>
          </a:p>
          <a:p>
            <a:pPr marL="0" indent="0">
              <a:buNone/>
            </a:pPr>
            <a:r>
              <a:rPr lang="en-US" altLang="ko-KR" sz="2000" dirty="0"/>
              <a:t>        print(self)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my_car</a:t>
            </a:r>
            <a:r>
              <a:rPr lang="en-US" altLang="ko-KR" sz="2000" dirty="0"/>
              <a:t> = Car()</a:t>
            </a:r>
          </a:p>
          <a:p>
            <a:pPr marL="0" indent="0">
              <a:buNone/>
            </a:pPr>
            <a:r>
              <a:rPr lang="en-US" altLang="ko-KR" sz="2000" dirty="0" err="1"/>
              <a:t>my_car.show_self</a:t>
            </a:r>
            <a:r>
              <a:rPr lang="en-US" altLang="ko-KR" sz="2000" dirty="0"/>
              <a:t>()  # &lt;__</a:t>
            </a:r>
            <a:r>
              <a:rPr lang="en-US" altLang="ko-KR" sz="2000" dirty="0" err="1"/>
              <a:t>main__.Car</a:t>
            </a:r>
            <a:r>
              <a:rPr lang="en-US" altLang="ko-KR" sz="2000" dirty="0"/>
              <a:t> object at ...&gt;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73E85B-18F9-4776-B0FA-27C80AC0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BEA0E9C-CA08-4E39-AFFA-9B067422CFC1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317480" cy="3912567"/>
          </a:xfrm>
          <a:prstGeom prst="rect">
            <a:avLst/>
          </a:prstGeom>
        </p:spPr>
        <p:txBody>
          <a:bodyPr vert="horz" wrap="square" lIns="91440" tIns="72000" rIns="91440" bIns="72000" rtlCol="0">
            <a:norm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self</a:t>
            </a:r>
            <a:r>
              <a:rPr lang="ko-KR" altLang="en-US" sz="2000" dirty="0"/>
              <a:t>는 자기자신</a:t>
            </a:r>
            <a:r>
              <a:rPr lang="en-US" altLang="ko-KR" sz="2000" dirty="0"/>
              <a:t>, </a:t>
            </a:r>
            <a:r>
              <a:rPr lang="ko-KR" altLang="en-US" sz="2000" dirty="0"/>
              <a:t>즉 만들어진 객체를 가리키는 특별한 변수</a:t>
            </a:r>
            <a:r>
              <a:rPr lang="en-US" altLang="ko-KR" sz="2000" dirty="0"/>
              <a:t>,</a:t>
            </a:r>
            <a:r>
              <a:rPr lang="ko-KR" altLang="en-US" sz="2000" dirty="0"/>
              <a:t> 클래스 내부에서 활용</a:t>
            </a:r>
            <a:endParaRPr lang="en-US" altLang="ko-K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78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15DE0-6401-4779-B30B-1473192C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속성과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8573B-1E00-433A-A5D4-F064FCE14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540" y="1564156"/>
            <a:ext cx="5295900" cy="5103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class Car:</a:t>
            </a:r>
          </a:p>
          <a:p>
            <a:pPr marL="0" indent="0">
              <a:buNone/>
            </a:pPr>
            <a:r>
              <a:rPr lang="en-US" altLang="ko-KR" sz="2000" dirty="0"/>
              <a:t>    def __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__(self, color, speed):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self.color</a:t>
            </a:r>
            <a:r>
              <a:rPr lang="en-US" altLang="ko-KR" sz="2000" dirty="0"/>
              <a:t> = color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en-US" altLang="ko-KR" sz="2000" dirty="0" err="1"/>
              <a:t>self.speed</a:t>
            </a:r>
            <a:r>
              <a:rPr lang="en-US" altLang="ko-KR" sz="2000" dirty="0"/>
              <a:t> = speed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car1 = Car("red", 120)</a:t>
            </a:r>
          </a:p>
          <a:p>
            <a:pPr marL="0" indent="0">
              <a:buNone/>
            </a:pPr>
            <a:r>
              <a:rPr lang="en-US" altLang="ko-KR" sz="2000" dirty="0"/>
              <a:t>car2 = Car(“blue”, 200)</a:t>
            </a:r>
          </a:p>
          <a:p>
            <a:pPr marL="0" indent="0">
              <a:buNone/>
            </a:pPr>
            <a:r>
              <a:rPr lang="en-US" altLang="ko-KR" sz="2000" dirty="0"/>
              <a:t>print(car1.color, car2.speed)  # red 120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car2.speed = 150   # </a:t>
            </a:r>
            <a:r>
              <a:rPr lang="ko-KR" altLang="en-US" sz="2000" dirty="0"/>
              <a:t>속성 값 변경</a:t>
            </a:r>
          </a:p>
          <a:p>
            <a:pPr marL="0" indent="0">
              <a:buNone/>
            </a:pPr>
            <a:r>
              <a:rPr lang="en-US" altLang="ko-KR" sz="2000" dirty="0"/>
              <a:t>print(car2.speed)  # 150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73E85B-18F9-4776-B0FA-27C80AC0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2A4E548-3950-47FA-86C5-15B243DC5D1B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4259580" cy="3912567"/>
          </a:xfrm>
          <a:prstGeom prst="rect">
            <a:avLst/>
          </a:prstGeom>
        </p:spPr>
        <p:txBody>
          <a:bodyPr vert="horz" wrap="square" lIns="91440" tIns="72000" rIns="91440" bIns="72000" rtlCol="0">
            <a:norm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+mj-lt"/>
              </a:rPr>
              <a:t>속성</a:t>
            </a:r>
            <a:r>
              <a:rPr lang="en-US" altLang="ko-KR" sz="1800" dirty="0">
                <a:latin typeface="+mj-lt"/>
              </a:rPr>
              <a:t>(attribute)</a:t>
            </a:r>
            <a:r>
              <a:rPr lang="ko-KR" altLang="en-US" sz="1800" dirty="0">
                <a:latin typeface="+mj-lt"/>
              </a:rPr>
              <a:t> </a:t>
            </a:r>
            <a:r>
              <a:rPr lang="en-US" altLang="ko-KR" sz="1800" dirty="0">
                <a:latin typeface="+mj-lt"/>
              </a:rPr>
              <a:t>: </a:t>
            </a:r>
            <a:r>
              <a:rPr lang="ko-KR" altLang="en-US" sz="1800" dirty="0">
                <a:latin typeface="+mj-lt"/>
              </a:rPr>
              <a:t>객체의 데이터</a:t>
            </a:r>
            <a:r>
              <a:rPr lang="en-US" altLang="ko-KR" sz="1800" dirty="0">
                <a:latin typeface="+mj-lt"/>
              </a:rPr>
              <a:t>(</a:t>
            </a:r>
            <a:r>
              <a:rPr lang="ko-KR" altLang="en-US" sz="1800" dirty="0">
                <a:latin typeface="+mj-lt"/>
              </a:rPr>
              <a:t>특징</a:t>
            </a:r>
            <a:r>
              <a:rPr lang="en-US" altLang="ko-KR" sz="1800" dirty="0">
                <a:latin typeface="+mj-lt"/>
              </a:rPr>
              <a:t>)</a:t>
            </a:r>
            <a:r>
              <a:rPr lang="ko-KR" altLang="en-US" sz="1800" dirty="0">
                <a:latin typeface="+mj-lt"/>
              </a:rPr>
              <a:t>를 저장</a:t>
            </a:r>
            <a:endParaRPr lang="en-US" altLang="ko-KR" sz="1800" dirty="0">
              <a:latin typeface="+mj-lt"/>
            </a:endParaRPr>
          </a:p>
          <a:p>
            <a:r>
              <a:rPr lang="en-US" altLang="ko-KR" sz="1800" dirty="0">
                <a:latin typeface="+mj-lt"/>
              </a:rPr>
              <a:t>self</a:t>
            </a:r>
            <a:r>
              <a:rPr lang="ko-KR" altLang="en-US" sz="1800" dirty="0">
                <a:latin typeface="+mj-lt"/>
              </a:rPr>
              <a:t> </a:t>
            </a:r>
            <a:r>
              <a:rPr lang="en-US" altLang="ko-KR" sz="1800" dirty="0">
                <a:latin typeface="+mj-lt"/>
              </a:rPr>
              <a:t>:</a:t>
            </a:r>
            <a:r>
              <a:rPr lang="ko-KR" altLang="en-US" sz="1800" dirty="0">
                <a:latin typeface="+mj-lt"/>
              </a:rPr>
              <a:t> 자기자신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즉 만들어진 객체를 가리키는 특별한 변수</a:t>
            </a:r>
            <a:endParaRPr lang="en-US" altLang="ko-KR" sz="1800" dirty="0">
              <a:latin typeface="+mj-lt"/>
            </a:endParaRPr>
          </a:p>
          <a:p>
            <a:r>
              <a:rPr lang="ko-KR" altLang="en-US" sz="1800" dirty="0">
                <a:latin typeface="+mj-lt"/>
              </a:rPr>
              <a:t>생성자</a:t>
            </a:r>
            <a:r>
              <a:rPr lang="en-US" altLang="ko-KR" sz="1800" dirty="0">
                <a:latin typeface="+mj-lt"/>
              </a:rPr>
              <a:t>(constructor)</a:t>
            </a:r>
            <a:r>
              <a:rPr lang="ko-KR" altLang="en-US" sz="1800" dirty="0">
                <a:latin typeface="+mj-lt"/>
              </a:rPr>
              <a:t> </a:t>
            </a:r>
            <a:r>
              <a:rPr lang="en-US" altLang="ko-KR" sz="1800" dirty="0">
                <a:latin typeface="+mj-lt"/>
              </a:rPr>
              <a:t>: </a:t>
            </a:r>
            <a:r>
              <a:rPr lang="ko-KR" altLang="en-US" sz="1800" dirty="0">
                <a:latin typeface="+mj-lt"/>
              </a:rPr>
              <a:t>객체가 </a:t>
            </a:r>
            <a:r>
              <a:rPr lang="ko-KR" altLang="en-US" sz="1800" dirty="0" err="1">
                <a:latin typeface="+mj-lt"/>
              </a:rPr>
              <a:t>생성될때</a:t>
            </a:r>
            <a:r>
              <a:rPr lang="ko-KR" altLang="en-US" sz="1800" dirty="0">
                <a:latin typeface="+mj-lt"/>
              </a:rPr>
              <a:t> 초기화 메소드  </a:t>
            </a:r>
            <a:r>
              <a:rPr lang="en-US" altLang="ko-KR" sz="1800" dirty="0">
                <a:latin typeface="+mj-lt"/>
              </a:rPr>
              <a:t>__</a:t>
            </a:r>
            <a:r>
              <a:rPr lang="en-US" altLang="ko-KR" sz="1800" dirty="0" err="1">
                <a:latin typeface="+mj-lt"/>
              </a:rPr>
              <a:t>init</a:t>
            </a:r>
            <a:r>
              <a:rPr lang="en-US" altLang="ko-KR" sz="1800" dirty="0">
                <a:latin typeface="+mj-lt"/>
              </a:rPr>
              <a:t>__</a:t>
            </a:r>
          </a:p>
          <a:p>
            <a:endParaRPr lang="ko-KR" alt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70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15DE0-6401-4779-B30B-1473192C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8573B-1E00-433A-A5D4-F064FCE14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5684"/>
            <a:ext cx="5425440" cy="43237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class Car:</a:t>
            </a:r>
          </a:p>
          <a:p>
            <a:pPr marL="0" indent="0">
              <a:buNone/>
            </a:pPr>
            <a:r>
              <a:rPr lang="en-US" altLang="ko-KR" sz="1800" dirty="0"/>
              <a:t>    def __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__(self, color, speed):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self.color</a:t>
            </a:r>
            <a:r>
              <a:rPr lang="en-US" altLang="ko-KR" sz="1800" dirty="0"/>
              <a:t> = color</a:t>
            </a:r>
          </a:p>
          <a:p>
            <a:pPr marL="0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self.speed</a:t>
            </a:r>
            <a:r>
              <a:rPr lang="en-US" altLang="ko-KR" sz="1800" dirty="0"/>
              <a:t> = speed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def drive(self):</a:t>
            </a:r>
          </a:p>
          <a:p>
            <a:pPr marL="0" indent="0">
              <a:buNone/>
            </a:pPr>
            <a:r>
              <a:rPr lang="en-US" altLang="ko-KR" sz="1800" dirty="0"/>
              <a:t>        print(</a:t>
            </a:r>
            <a:r>
              <a:rPr lang="en-US" altLang="ko-KR" sz="1800" dirty="0" err="1"/>
              <a:t>f"The</a:t>
            </a:r>
            <a:r>
              <a:rPr lang="en-US" altLang="ko-KR" sz="1800" dirty="0"/>
              <a:t> {</a:t>
            </a:r>
            <a:r>
              <a:rPr lang="en-US" altLang="ko-KR" sz="1800" dirty="0" err="1"/>
              <a:t>self.color</a:t>
            </a:r>
            <a:r>
              <a:rPr lang="en-US" altLang="ko-KR" sz="1800" dirty="0"/>
              <a:t>} car is driving at {</a:t>
            </a:r>
            <a:r>
              <a:rPr lang="en-US" altLang="ko-KR" sz="1800" dirty="0" err="1"/>
              <a:t>self.speed</a:t>
            </a:r>
            <a:r>
              <a:rPr lang="en-US" altLang="ko-KR" sz="1800" dirty="0"/>
              <a:t>} km/h.")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def stop(self):</a:t>
            </a:r>
          </a:p>
          <a:p>
            <a:pPr marL="0" indent="0">
              <a:buNone/>
            </a:pPr>
            <a:r>
              <a:rPr lang="en-US" altLang="ko-KR" sz="1800" dirty="0"/>
              <a:t>        print(</a:t>
            </a:r>
            <a:r>
              <a:rPr lang="en-US" altLang="ko-KR" sz="1800" dirty="0" err="1"/>
              <a:t>f"The</a:t>
            </a:r>
            <a:r>
              <a:rPr lang="en-US" altLang="ko-KR" sz="1800" dirty="0"/>
              <a:t> {</a:t>
            </a:r>
            <a:r>
              <a:rPr lang="en-US" altLang="ko-KR" sz="1800" dirty="0" err="1"/>
              <a:t>self.color</a:t>
            </a:r>
            <a:r>
              <a:rPr lang="en-US" altLang="ko-KR" sz="1800" dirty="0"/>
              <a:t>} car has stopped.")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73E85B-18F9-4776-B0FA-27C80AC0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BEA0E9C-CA08-4E39-AFFA-9B067422CFC1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9502140" cy="3912567"/>
          </a:xfrm>
          <a:prstGeom prst="rect">
            <a:avLst/>
          </a:prstGeom>
        </p:spPr>
        <p:txBody>
          <a:bodyPr vert="horz" wrap="square" lIns="91440" tIns="72000" rIns="91440" bIns="72000" rtlCol="0">
            <a:norm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+mj-lt"/>
              </a:rPr>
              <a:t>메서드 </a:t>
            </a:r>
            <a:r>
              <a:rPr lang="en-US" altLang="ko-KR" sz="2000" dirty="0">
                <a:latin typeface="+mj-lt"/>
              </a:rPr>
              <a:t>(Methods) : </a:t>
            </a:r>
            <a:r>
              <a:rPr lang="ko-KR" altLang="en-US" sz="2000" dirty="0">
                <a:latin typeface="+mj-lt"/>
              </a:rPr>
              <a:t>클래스 내부에서 정의된 함수로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객체의 행동을 정의</a:t>
            </a:r>
            <a:endParaRPr lang="en-US" altLang="ko-KR" sz="2000" dirty="0">
              <a:latin typeface="+mj-lt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94D35B9-6422-4206-97D1-3995B3D8C9FD}"/>
              </a:ext>
            </a:extLst>
          </p:cNvPr>
          <p:cNvSpPr txBox="1">
            <a:spLocks/>
          </p:cNvSpPr>
          <p:nvPr/>
        </p:nvSpPr>
        <p:spPr>
          <a:xfrm>
            <a:off x="5928360" y="2371088"/>
            <a:ext cx="5798820" cy="4323716"/>
          </a:xfrm>
          <a:prstGeom prst="rect">
            <a:avLst/>
          </a:prstGeom>
        </p:spPr>
        <p:txBody>
          <a:bodyPr vert="horz" wrap="square" lIns="91440" tIns="72000" rIns="91440" bIns="72000" rtlCol="0">
            <a:no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ko-KR" sz="1800" dirty="0" err="1"/>
              <a:t>my_car</a:t>
            </a:r>
            <a:r>
              <a:rPr lang="en-US" altLang="ko-KR" sz="1800" dirty="0"/>
              <a:t> = Car("blue", 100)</a:t>
            </a:r>
          </a:p>
          <a:p>
            <a:pPr marL="0" indent="0">
              <a:buFont typeface="Arial"/>
              <a:buNone/>
            </a:pPr>
            <a:r>
              <a:rPr lang="en-US" altLang="ko-KR" sz="1800" dirty="0" err="1"/>
              <a:t>my_car.drive</a:t>
            </a:r>
            <a:r>
              <a:rPr lang="en-US" altLang="ko-KR" sz="1800" dirty="0"/>
              <a:t>()  # The blue car is driving at 100 km/h.</a:t>
            </a:r>
          </a:p>
          <a:p>
            <a:pPr marL="0" indent="0">
              <a:buFont typeface="Arial"/>
              <a:buNone/>
            </a:pPr>
            <a:r>
              <a:rPr lang="en-US" altLang="ko-KR" sz="1800" dirty="0" err="1"/>
              <a:t>my_car.stop</a:t>
            </a:r>
            <a:r>
              <a:rPr lang="en-US" altLang="ko-KR" sz="1800" dirty="0"/>
              <a:t>()   # The blue car has stopped.</a:t>
            </a:r>
          </a:p>
        </p:txBody>
      </p:sp>
    </p:spTree>
    <p:extLst>
      <p:ext uri="{BB962C8B-B14F-4D97-AF65-F5344CB8AC3E}">
        <p14:creationId xmlns:p14="http://schemas.microsoft.com/office/powerpoint/2010/main" val="204439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15DE0-6401-4779-B30B-1473192C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인스턴스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8573B-1E00-433A-A5D4-F064FCE14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0984"/>
            <a:ext cx="5425440" cy="43237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class Car:</a:t>
            </a:r>
          </a:p>
          <a:p>
            <a:pPr marL="0" indent="0">
              <a:buNone/>
            </a:pPr>
            <a:r>
              <a:rPr lang="en-US" altLang="ko-KR" sz="1600" dirty="0"/>
              <a:t>    wheels = 4  # </a:t>
            </a:r>
            <a:r>
              <a:rPr lang="ko-KR" altLang="en-US" sz="1600" dirty="0"/>
              <a:t>클래스 변수</a:t>
            </a:r>
            <a:r>
              <a:rPr lang="en-US" altLang="ko-KR" sz="1600" dirty="0"/>
              <a:t>: </a:t>
            </a:r>
            <a:r>
              <a:rPr lang="ko-KR" altLang="en-US" sz="1600" dirty="0"/>
              <a:t>모든 자동차의 바퀴 수</a:t>
            </a:r>
          </a:p>
          <a:p>
            <a:pPr marL="0" indent="0">
              <a:buNone/>
            </a:pPr>
            <a:r>
              <a:rPr lang="ko-KR" altLang="en-US" sz="1600" dirty="0"/>
              <a:t>    </a:t>
            </a:r>
            <a:r>
              <a:rPr lang="en-US" altLang="ko-KR" sz="1600" dirty="0" err="1"/>
              <a:t>car_count</a:t>
            </a:r>
            <a:r>
              <a:rPr lang="en-US" altLang="ko-KR" sz="1600" dirty="0"/>
              <a:t> = 0  # </a:t>
            </a:r>
            <a:r>
              <a:rPr lang="ko-KR" altLang="en-US" sz="1600" dirty="0"/>
              <a:t>클래스 변수</a:t>
            </a:r>
            <a:r>
              <a:rPr lang="en-US" altLang="ko-KR" sz="1600" dirty="0"/>
              <a:t>: </a:t>
            </a:r>
            <a:r>
              <a:rPr lang="ko-KR" altLang="en-US" sz="1600" dirty="0"/>
              <a:t>생성된 자동차의 수</a:t>
            </a:r>
          </a:p>
          <a:p>
            <a:pPr marL="0" indent="0">
              <a:buNone/>
            </a:pP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def 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__(self, color, speed):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self.color</a:t>
            </a:r>
            <a:r>
              <a:rPr lang="en-US" altLang="ko-KR" sz="1600" dirty="0"/>
              <a:t> = color  # </a:t>
            </a:r>
            <a:r>
              <a:rPr lang="ko-KR" altLang="en-US" sz="1600" dirty="0"/>
              <a:t>인스턴스 변수</a:t>
            </a:r>
          </a:p>
          <a:p>
            <a:pPr marL="0" indent="0">
              <a:buNone/>
            </a:pPr>
            <a:r>
              <a:rPr lang="ko-KR" altLang="en-US" sz="1600" dirty="0"/>
              <a:t>        </a:t>
            </a:r>
            <a:r>
              <a:rPr lang="en-US" altLang="ko-KR" sz="1600" dirty="0" err="1"/>
              <a:t>self.speed</a:t>
            </a:r>
            <a:r>
              <a:rPr lang="en-US" altLang="ko-KR" sz="1600" dirty="0"/>
              <a:t> = speed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Car.car_count</a:t>
            </a:r>
            <a:r>
              <a:rPr lang="en-US" altLang="ko-KR" sz="1600" dirty="0"/>
              <a:t> += 1  # </a:t>
            </a:r>
            <a:r>
              <a:rPr lang="ko-KR" altLang="en-US" sz="1600" dirty="0"/>
              <a:t>새 자동차 생성시 </a:t>
            </a:r>
            <a:r>
              <a:rPr lang="en-US" altLang="ko-KR" sz="1600" dirty="0"/>
              <a:t>1 </a:t>
            </a:r>
            <a:r>
              <a:rPr lang="ko-KR" altLang="en-US" sz="1600" dirty="0"/>
              <a:t>증가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73E85B-18F9-4776-B0FA-27C80AC0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BEA0E9C-CA08-4E39-AFFA-9B067422CFC1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9502140" cy="3912567"/>
          </a:xfrm>
          <a:prstGeom prst="rect">
            <a:avLst/>
          </a:prstGeom>
        </p:spPr>
        <p:txBody>
          <a:bodyPr vert="horz" wrap="square" lIns="91440" tIns="72000" rIns="91440" bIns="72000" rtlCol="0">
            <a:norm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+mj-lt"/>
              </a:rPr>
              <a:t>클래스 변수</a:t>
            </a:r>
            <a:r>
              <a:rPr lang="en-US" altLang="ko-KR" sz="2000" dirty="0">
                <a:latin typeface="+mj-lt"/>
              </a:rPr>
              <a:t>: </a:t>
            </a:r>
            <a:r>
              <a:rPr lang="ko-KR" altLang="en-US" sz="2000" dirty="0">
                <a:latin typeface="+mj-lt"/>
              </a:rPr>
              <a:t>모든 객체가 공유하는 값</a:t>
            </a:r>
            <a:endParaRPr lang="en-US" altLang="ko-KR" sz="2000" dirty="0">
              <a:latin typeface="+mj-lt"/>
            </a:endParaRPr>
          </a:p>
          <a:p>
            <a:r>
              <a:rPr lang="ko-KR" altLang="en-US" sz="2000" dirty="0">
                <a:latin typeface="+mj-lt"/>
              </a:rPr>
              <a:t>인스턴스 변수</a:t>
            </a:r>
            <a:r>
              <a:rPr lang="en-US" altLang="ko-KR" sz="2000" dirty="0">
                <a:latin typeface="+mj-lt"/>
              </a:rPr>
              <a:t>: </a:t>
            </a:r>
            <a:r>
              <a:rPr lang="ko-KR" altLang="en-US" sz="2000" dirty="0">
                <a:latin typeface="+mj-lt"/>
              </a:rPr>
              <a:t>객체마다 고유한 값</a:t>
            </a:r>
            <a:endParaRPr lang="en-US" altLang="ko-KR" sz="2000" dirty="0">
              <a:latin typeface="+mj-lt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94D35B9-6422-4206-97D1-3995B3D8C9FD}"/>
              </a:ext>
            </a:extLst>
          </p:cNvPr>
          <p:cNvSpPr txBox="1">
            <a:spLocks/>
          </p:cNvSpPr>
          <p:nvPr/>
        </p:nvSpPr>
        <p:spPr>
          <a:xfrm>
            <a:off x="6096000" y="1711642"/>
            <a:ext cx="6103620" cy="4323716"/>
          </a:xfrm>
          <a:prstGeom prst="rect">
            <a:avLst/>
          </a:prstGeom>
        </p:spPr>
        <p:txBody>
          <a:bodyPr vert="horz" wrap="square" lIns="91440" tIns="72000" rIns="91440" bIns="72000" rtlCol="0">
            <a:no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자동차 객체 생성</a:t>
            </a:r>
          </a:p>
          <a:p>
            <a:pPr marL="0" indent="0">
              <a:buNone/>
            </a:pPr>
            <a:r>
              <a:rPr lang="en-US" altLang="ko-KR" sz="1600" dirty="0"/>
              <a:t>car1 = Car("red", 120)</a:t>
            </a:r>
          </a:p>
          <a:p>
            <a:pPr marL="0" indent="0">
              <a:buNone/>
            </a:pPr>
            <a:r>
              <a:rPr lang="en-US" altLang="ko-KR" sz="1600" dirty="0"/>
              <a:t>car2 = Car("blue", 100)</a:t>
            </a:r>
          </a:p>
          <a:p>
            <a:pPr marL="0" indent="0">
              <a:buNone/>
            </a:pPr>
            <a:r>
              <a:rPr lang="en-US" altLang="ko-KR" sz="1600" dirty="0"/>
              <a:t>car3 = Car("green", 150)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클래스 변수 사용</a:t>
            </a:r>
          </a:p>
          <a:p>
            <a:pPr marL="0" indent="0">
              <a:buNone/>
            </a:pPr>
            <a:r>
              <a:rPr lang="en-US" altLang="ko-KR" sz="1600" dirty="0"/>
              <a:t>print(</a:t>
            </a:r>
            <a:r>
              <a:rPr lang="en-US" altLang="ko-KR" sz="1600" dirty="0" err="1"/>
              <a:t>f"Total</a:t>
            </a:r>
            <a:r>
              <a:rPr lang="en-US" altLang="ko-KR" sz="1600" dirty="0"/>
              <a:t> cars created: {</a:t>
            </a:r>
            <a:r>
              <a:rPr lang="en-US" altLang="ko-KR" sz="1600" dirty="0" err="1"/>
              <a:t>Car.car_count</a:t>
            </a:r>
            <a:r>
              <a:rPr lang="en-US" altLang="ko-KR" sz="1600" dirty="0"/>
              <a:t>}")  # # of cars : 3</a:t>
            </a:r>
          </a:p>
          <a:p>
            <a:pPr marL="0" indent="0">
              <a:buNone/>
            </a:pPr>
            <a:r>
              <a:rPr lang="en-US" altLang="ko-KR" sz="1600" dirty="0"/>
              <a:t>print(</a:t>
            </a:r>
            <a:r>
              <a:rPr lang="en-US" altLang="ko-KR" sz="1600" dirty="0" err="1"/>
              <a:t>f"Total</a:t>
            </a:r>
            <a:r>
              <a:rPr lang="en-US" altLang="ko-KR" sz="1600" dirty="0"/>
              <a:t> cars created: {car1.car_count}")  # # of cars : 3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/>
              <a:t>개별 자동차 속성 출력</a:t>
            </a:r>
          </a:p>
          <a:p>
            <a:pPr marL="0" indent="0">
              <a:buNone/>
            </a:pPr>
            <a:r>
              <a:rPr lang="en-US" altLang="ko-KR" sz="1600" dirty="0"/>
              <a:t>print(car1.color, car1.speed)  # red 120</a:t>
            </a:r>
          </a:p>
          <a:p>
            <a:pPr marL="0" indent="0">
              <a:buNone/>
            </a:pPr>
            <a:r>
              <a:rPr lang="en-US" altLang="ko-KR" sz="1600" dirty="0"/>
              <a:t>print(car2.color, car2.speed)  # blue 100</a:t>
            </a:r>
          </a:p>
          <a:p>
            <a:pPr marL="0" indent="0">
              <a:buNone/>
            </a:pPr>
            <a:r>
              <a:rPr lang="en-US" altLang="ko-KR" sz="1600" dirty="0"/>
              <a:t>print(car3.color, car3.speed)  # green 150</a:t>
            </a:r>
          </a:p>
        </p:txBody>
      </p:sp>
    </p:spTree>
    <p:extLst>
      <p:ext uri="{BB962C8B-B14F-4D97-AF65-F5344CB8AC3E}">
        <p14:creationId xmlns:p14="http://schemas.microsoft.com/office/powerpoint/2010/main" val="332538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7190</TotalTime>
  <Words>2538</Words>
  <Application>Microsoft Office PowerPoint</Application>
  <PresentationFormat>와이드스크린</PresentationFormat>
  <Paragraphs>368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클래스와 객체 </vt:lpstr>
      <vt:lpstr>클래스와 객체의 이해</vt:lpstr>
      <vt:lpstr>클래스와 객체</vt:lpstr>
      <vt:lpstr>클래스와 객체</vt:lpstr>
      <vt:lpstr>클래스와 객체 코드 예시</vt:lpstr>
      <vt:lpstr>self</vt:lpstr>
      <vt:lpstr>속성과 생성자</vt:lpstr>
      <vt:lpstr>메서드</vt:lpstr>
      <vt:lpstr>클래스 변수와 인스턴스 변수</vt:lpstr>
      <vt:lpstr>접근제한자</vt:lpstr>
      <vt:lpstr>접근제한자 Why?</vt:lpstr>
      <vt:lpstr>상속(Inheritance)</vt:lpstr>
      <vt:lpstr>상속(Inheritance)</vt:lpstr>
      <vt:lpstr>(참고) 메서드 오버라이딩과 다형성</vt:lpstr>
      <vt:lpstr>(참고) 메서드 오버라이딩과 다형성</vt:lpstr>
      <vt:lpstr>(참고) object 클래스</vt:lpstr>
      <vt:lpstr>(참고) 파이썬은 모든것이 객체</vt:lpstr>
      <vt:lpstr>(참고) 클래스 설계 관련 추가사항</vt:lpstr>
      <vt:lpstr>예시1 : 계산기 클래스</vt:lpstr>
      <vt:lpstr>예시2 : 직원관리 </vt:lpstr>
      <vt:lpstr>예시3 : 동물 클래스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환경 빅데이터 분석 및 서비스 개발</dc:title>
  <dc:creator>Sung Won Kang</dc:creator>
  <cp:lastModifiedBy>대용 진</cp:lastModifiedBy>
  <cp:revision>468</cp:revision>
  <cp:lastPrinted>2017-06-28T06:21:50Z</cp:lastPrinted>
  <dcterms:created xsi:type="dcterms:W3CDTF">2017-03-13T05:01:48Z</dcterms:created>
  <dcterms:modified xsi:type="dcterms:W3CDTF">2025-01-10T05:53:49Z</dcterms:modified>
</cp:coreProperties>
</file>