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3" r:id="rId2"/>
    <p:sldId id="2362" r:id="rId3"/>
    <p:sldId id="2573" r:id="rId4"/>
    <p:sldId id="2554" r:id="rId5"/>
    <p:sldId id="321" r:id="rId6"/>
    <p:sldId id="331" r:id="rId7"/>
    <p:sldId id="322" r:id="rId8"/>
    <p:sldId id="2555" r:id="rId9"/>
    <p:sldId id="257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4C25D1B-F71B-4267-B377-0FCB9694FBDF}">
          <p14:sldIdLst>
            <p14:sldId id="2563"/>
          </p14:sldIdLst>
        </p14:section>
        <p14:section name="개요" id="{396F02D0-AAAB-491C-99DB-EDD88ADA385C}">
          <p14:sldIdLst>
            <p14:sldId id="2362"/>
            <p14:sldId id="2573"/>
          </p14:sldIdLst>
        </p14:section>
        <p14:section name="분석" id="{E11CE462-2B10-4B64-97C4-BDE5A2A68425}">
          <p14:sldIdLst>
            <p14:sldId id="2554"/>
            <p14:sldId id="321"/>
            <p14:sldId id="331"/>
            <p14:sldId id="322"/>
          </p14:sldIdLst>
        </p14:section>
        <p14:section name="결론" id="{3F6A36BE-F3B3-4B30-BEEA-0D8C9F9FB1B1}">
          <p14:sldIdLst>
            <p14:sldId id="2555"/>
          </p14:sldIdLst>
        </p14:section>
        <p14:section name="appendix" id="{3BE3F37E-5AC9-4242-B98A-588D63C3A6A0}">
          <p14:sldIdLst>
            <p14:sldId id="2572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7378" userDrawn="1">
          <p15:clr>
            <a:srgbClr val="A4A3A4"/>
          </p15:clr>
        </p15:guide>
        <p15:guide id="3" pos="302" userDrawn="1">
          <p15:clr>
            <a:srgbClr val="A4A3A4"/>
          </p15:clr>
        </p15:guide>
        <p15:guide id="4" orient="horz" pos="1457" userDrawn="1">
          <p15:clr>
            <a:srgbClr val="A4A3A4"/>
          </p15:clr>
        </p15:guide>
        <p15:guide id="5" orient="horz" pos="4201" userDrawn="1">
          <p15:clr>
            <a:srgbClr val="A4A3A4"/>
          </p15:clr>
        </p15:guide>
        <p15:guide id="6" orient="horz" pos="96" userDrawn="1">
          <p15:clr>
            <a:srgbClr val="A4A3A4"/>
          </p15:clr>
        </p15:guide>
        <p15:guide id="7" orient="horz" pos="981" userDrawn="1">
          <p15:clr>
            <a:srgbClr val="A4A3A4"/>
          </p15:clr>
        </p15:guide>
        <p15:guide id="8" orient="horz" pos="1253" userDrawn="1">
          <p15:clr>
            <a:srgbClr val="A4A3A4"/>
          </p15:clr>
        </p15:guide>
        <p15:guide id="9" orient="horz" pos="527" userDrawn="1">
          <p15:clr>
            <a:srgbClr val="A4A3A4"/>
          </p15:clr>
        </p15:guide>
        <p15:guide id="10" pos="393" userDrawn="1">
          <p15:clr>
            <a:srgbClr val="A4A3A4"/>
          </p15:clr>
        </p15:guide>
        <p15:guide id="11" pos="7151" userDrawn="1">
          <p15:clr>
            <a:srgbClr val="A4A3A4"/>
          </p15:clr>
        </p15:guide>
        <p15:guide id="12" pos="3885" userDrawn="1">
          <p15:clr>
            <a:srgbClr val="A4A3A4"/>
          </p15:clr>
        </p15:guide>
        <p15:guide id="13" pos="3795" userDrawn="1">
          <p15:clr>
            <a:srgbClr val="A4A3A4"/>
          </p15:clr>
        </p15:guide>
        <p15:guide id="14" orient="horz" pos="2183" userDrawn="1">
          <p15:clr>
            <a:srgbClr val="A4A3A4"/>
          </p15:clr>
        </p15:guide>
        <p15:guide id="15" orient="horz" pos="3793" userDrawn="1">
          <p15:clr>
            <a:srgbClr val="A4A3A4"/>
          </p15:clr>
        </p15:guide>
        <p15:guide id="16" orient="horz" pos="3113" userDrawn="1">
          <p15:clr>
            <a:srgbClr val="A4A3A4"/>
          </p15:clr>
        </p15:guide>
        <p15:guide id="17" orient="horz" pos="3271" userDrawn="1">
          <p15:clr>
            <a:srgbClr val="A4A3A4"/>
          </p15:clr>
        </p15:guide>
        <p15:guide id="18" orient="horz" pos="1774" userDrawn="1">
          <p15:clr>
            <a:srgbClr val="A4A3A4"/>
          </p15:clr>
        </p15:guide>
        <p15:guide id="19" pos="710" userDrawn="1">
          <p15:clr>
            <a:srgbClr val="A4A3A4"/>
          </p15:clr>
        </p15:guide>
        <p15:guide id="20" pos="72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203864"/>
    <a:srgbClr val="FFFFFF"/>
    <a:srgbClr val="A32829"/>
    <a:srgbClr val="ECECEC"/>
    <a:srgbClr val="F1F0F0"/>
    <a:srgbClr val="D96565"/>
    <a:srgbClr val="D55353"/>
    <a:srgbClr val="FEEFDE"/>
    <a:srgbClr val="F6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1058" autoAdjust="0"/>
  </p:normalViewPr>
  <p:slideViewPr>
    <p:cSldViewPr snapToGrid="0">
      <p:cViewPr>
        <p:scale>
          <a:sx n="75" d="100"/>
          <a:sy n="75" d="100"/>
        </p:scale>
        <p:origin x="1157" y="211"/>
      </p:cViewPr>
      <p:guideLst>
        <p:guide pos="3840"/>
        <p:guide pos="7378"/>
        <p:guide pos="302"/>
        <p:guide orient="horz" pos="1457"/>
        <p:guide orient="horz" pos="4201"/>
        <p:guide orient="horz" pos="96"/>
        <p:guide orient="horz" pos="981"/>
        <p:guide orient="horz" pos="1253"/>
        <p:guide orient="horz" pos="527"/>
        <p:guide pos="393"/>
        <p:guide pos="7151"/>
        <p:guide pos="3885"/>
        <p:guide pos="3795"/>
        <p:guide orient="horz" pos="2183"/>
        <p:guide orient="horz" pos="3793"/>
        <p:guide orient="horz" pos="3113"/>
        <p:guide orient="horz" pos="3271"/>
        <p:guide orient="horz" pos="1774"/>
        <p:guide pos="710"/>
        <p:guide pos="72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2" d="100"/>
          <a:sy n="62" d="100"/>
        </p:scale>
        <p:origin x="31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078C210-F5F4-4D10-AEFC-460A7B4F92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09446E-CE9F-4CC0-82BC-8FAC144642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59BFF-C506-46A2-AFB6-05B22BE21AA2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BC258E-6C2F-4CDB-A538-B3A2921EA4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C2A139-1B20-439E-AA92-513EFBD062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DBFE0-5694-4BB7-B2A2-CC4807C03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7738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C3FC0-975F-40FB-9AE2-4A05D36207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3CEB8-10DF-42CA-B2AD-1B29490A5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037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▶ </a:t>
            </a:r>
            <a:r>
              <a:rPr lang="ko-KR" altLang="en-US" sz="1200" dirty="0" err="1"/>
              <a:t>서치</a:t>
            </a:r>
            <a:r>
              <a:rPr lang="ko-KR" altLang="en-US" sz="1200" dirty="0"/>
              <a:t> 플랫폼 </a:t>
            </a:r>
            <a:r>
              <a:rPr lang="en-US" altLang="ko-KR" sz="1200" dirty="0"/>
              <a:t>–AI</a:t>
            </a:r>
            <a:r>
              <a:rPr lang="ko-KR" altLang="en-US" sz="1200" dirty="0"/>
              <a:t>기술을 활용한 검색</a:t>
            </a:r>
            <a:r>
              <a:rPr lang="en-US" altLang="ko-KR" sz="1200" dirty="0"/>
              <a:t>&amp; </a:t>
            </a:r>
            <a:r>
              <a:rPr lang="ko-KR" altLang="en-US" sz="1200" dirty="0"/>
              <a:t>디스플레이 플랫폼 고도화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▶ 커머스</a:t>
            </a:r>
            <a:r>
              <a:rPr lang="en-US" altLang="ko-KR" sz="1200" dirty="0"/>
              <a:t> –</a:t>
            </a:r>
            <a:r>
              <a:rPr lang="ko-KR" altLang="en-US" sz="1200" dirty="0"/>
              <a:t>쇼핑검색</a:t>
            </a:r>
            <a:r>
              <a:rPr lang="en-US" altLang="ko-KR" sz="1200" dirty="0"/>
              <a:t>, </a:t>
            </a:r>
            <a:r>
              <a:rPr lang="ko-KR" altLang="en-US" sz="1200" dirty="0"/>
              <a:t>쇼핑수수료</a:t>
            </a:r>
            <a:r>
              <a:rPr lang="en-US" altLang="ko-KR" sz="1200" dirty="0"/>
              <a:t>, </a:t>
            </a:r>
            <a:r>
              <a:rPr lang="ko-KR" altLang="en-US" sz="1200" dirty="0"/>
              <a:t>쇼핑 관련 디스플레이</a:t>
            </a:r>
            <a:r>
              <a:rPr lang="en-US" altLang="ko-KR" sz="1200" dirty="0"/>
              <a:t>, </a:t>
            </a:r>
            <a:r>
              <a:rPr lang="ko-KR" altLang="en-US" sz="1200" dirty="0"/>
              <a:t>멤버십으로 구성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▶ </a:t>
            </a:r>
            <a:r>
              <a:rPr lang="ko-KR" altLang="en-US" sz="1200" dirty="0" err="1"/>
              <a:t>핀테크</a:t>
            </a:r>
            <a:r>
              <a:rPr lang="en-US" altLang="ko-KR" sz="1200" dirty="0"/>
              <a:t> –</a:t>
            </a:r>
            <a:r>
              <a:rPr lang="ko-KR" altLang="en-US" sz="1200" dirty="0"/>
              <a:t>디지털 금융 서비스</a:t>
            </a:r>
            <a:r>
              <a:rPr lang="en-US" altLang="ko-KR" sz="1200" dirty="0"/>
              <a:t>, QR</a:t>
            </a:r>
            <a:r>
              <a:rPr lang="ko-KR" altLang="en-US" sz="1200" dirty="0"/>
              <a:t>결제 출시하여 포인트생태계 확장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▶ 콘텐츠</a:t>
            </a:r>
            <a:r>
              <a:rPr lang="en-US" altLang="ko-KR" sz="1200" dirty="0"/>
              <a:t> –</a:t>
            </a:r>
            <a:r>
              <a:rPr lang="ko-KR" altLang="en-US" sz="1200" dirty="0"/>
              <a:t>창작과 소비하는 콘텐츠 생태계 제공</a:t>
            </a:r>
            <a:r>
              <a:rPr lang="en-US" altLang="ko-KR" sz="1200" dirty="0"/>
              <a:t>=</a:t>
            </a:r>
            <a:r>
              <a:rPr lang="ko-KR" altLang="en-US" sz="1200" dirty="0"/>
              <a:t>스토리텔링 플랫폼으로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 진화</a:t>
            </a:r>
            <a:r>
              <a:rPr lang="en-US" altLang="ko-KR" sz="1200" dirty="0"/>
              <a:t>,  </a:t>
            </a:r>
            <a:r>
              <a:rPr lang="ko-KR" altLang="en-US" sz="1200" dirty="0"/>
              <a:t>국내 엔터테인먼트 와 협력하여 </a:t>
            </a:r>
            <a:r>
              <a:rPr lang="en-US" altLang="ko-KR" sz="1200" dirty="0"/>
              <a:t>V LIVE</a:t>
            </a:r>
            <a:r>
              <a:rPr lang="ko-KR" altLang="en-US" sz="1200" dirty="0"/>
              <a:t> 진행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▶ 클라우드</a:t>
            </a:r>
            <a:r>
              <a:rPr lang="en-US" altLang="ko-KR" sz="1200" dirty="0"/>
              <a:t>–</a:t>
            </a:r>
            <a:r>
              <a:rPr lang="ko-KR" altLang="en-US" sz="1200" dirty="0"/>
              <a:t>네이버 클라우드 플랫폼과 네이버 </a:t>
            </a:r>
            <a:r>
              <a:rPr lang="ko-KR" altLang="en-US" sz="1200" dirty="0" err="1"/>
              <a:t>웍스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클로바</a:t>
            </a:r>
            <a:r>
              <a:rPr lang="ko-KR" altLang="en-US" sz="1200" dirty="0"/>
              <a:t> </a:t>
            </a:r>
            <a:r>
              <a:rPr lang="en-US" altLang="ko-KR" sz="1200" dirty="0"/>
              <a:t>CIC</a:t>
            </a:r>
            <a:r>
              <a:rPr lang="ko-KR" altLang="en-US" sz="1200" dirty="0"/>
              <a:t>의 </a:t>
            </a:r>
            <a:r>
              <a:rPr lang="en-US" altLang="ko-KR" sz="1200" dirty="0"/>
              <a:t>AI</a:t>
            </a:r>
            <a:r>
              <a:rPr lang="ko-KR" altLang="en-US" sz="1200" dirty="0"/>
              <a:t>솔루션</a:t>
            </a:r>
            <a:r>
              <a:rPr lang="en-US" altLang="ko-KR" sz="1200" dirty="0"/>
              <a:t>,   </a:t>
            </a:r>
            <a:r>
              <a:rPr lang="ko-KR" altLang="en-US" sz="1200" dirty="0"/>
              <a:t>하드웨어 포함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7BC0-483A-4EAD-B9F5-4C8DF419008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30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▶ </a:t>
            </a:r>
            <a:r>
              <a:rPr lang="ko-KR" altLang="en-US" sz="1200" dirty="0" err="1"/>
              <a:t>서치</a:t>
            </a:r>
            <a:r>
              <a:rPr lang="ko-KR" altLang="en-US" sz="1200" dirty="0"/>
              <a:t> 플랫폼 </a:t>
            </a:r>
            <a:r>
              <a:rPr lang="en-US" altLang="ko-KR" sz="1200" dirty="0"/>
              <a:t>–AI</a:t>
            </a:r>
            <a:r>
              <a:rPr lang="ko-KR" altLang="en-US" sz="1200" dirty="0"/>
              <a:t>기술을 활용한 검색</a:t>
            </a:r>
            <a:r>
              <a:rPr lang="en-US" altLang="ko-KR" sz="1200" dirty="0"/>
              <a:t>&amp; </a:t>
            </a:r>
            <a:r>
              <a:rPr lang="ko-KR" altLang="en-US" sz="1200" dirty="0"/>
              <a:t>디스플레이 플랫폼 고도화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▶ 커머스</a:t>
            </a:r>
            <a:r>
              <a:rPr lang="en-US" altLang="ko-KR" sz="1200" dirty="0"/>
              <a:t> –</a:t>
            </a:r>
            <a:r>
              <a:rPr lang="ko-KR" altLang="en-US" sz="1200" dirty="0"/>
              <a:t>쇼핑검색</a:t>
            </a:r>
            <a:r>
              <a:rPr lang="en-US" altLang="ko-KR" sz="1200" dirty="0"/>
              <a:t>, </a:t>
            </a:r>
            <a:r>
              <a:rPr lang="ko-KR" altLang="en-US" sz="1200" dirty="0"/>
              <a:t>쇼핑수수료</a:t>
            </a:r>
            <a:r>
              <a:rPr lang="en-US" altLang="ko-KR" sz="1200" dirty="0"/>
              <a:t>, </a:t>
            </a:r>
            <a:r>
              <a:rPr lang="ko-KR" altLang="en-US" sz="1200" dirty="0"/>
              <a:t>쇼핑 관련 디스플레이</a:t>
            </a:r>
            <a:r>
              <a:rPr lang="en-US" altLang="ko-KR" sz="1200" dirty="0"/>
              <a:t>, </a:t>
            </a:r>
            <a:r>
              <a:rPr lang="ko-KR" altLang="en-US" sz="1200" dirty="0"/>
              <a:t>멤버십으로 구성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▶ </a:t>
            </a:r>
            <a:r>
              <a:rPr lang="ko-KR" altLang="en-US" sz="1200" dirty="0" err="1"/>
              <a:t>핀테크</a:t>
            </a:r>
            <a:r>
              <a:rPr lang="en-US" altLang="ko-KR" sz="1200" dirty="0"/>
              <a:t> –</a:t>
            </a:r>
            <a:r>
              <a:rPr lang="ko-KR" altLang="en-US" sz="1200" dirty="0"/>
              <a:t>디지털 금융 서비스</a:t>
            </a:r>
            <a:r>
              <a:rPr lang="en-US" altLang="ko-KR" sz="1200" dirty="0"/>
              <a:t>, QR</a:t>
            </a:r>
            <a:r>
              <a:rPr lang="ko-KR" altLang="en-US" sz="1200" dirty="0"/>
              <a:t>결제 출시하여 포인트생태계 확장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▶ 콘텐츠</a:t>
            </a:r>
            <a:r>
              <a:rPr lang="en-US" altLang="ko-KR" sz="1200" dirty="0"/>
              <a:t> –</a:t>
            </a:r>
            <a:r>
              <a:rPr lang="ko-KR" altLang="en-US" sz="1200" dirty="0"/>
              <a:t>창작과 소비하는 콘텐츠 생태계 제공</a:t>
            </a:r>
            <a:r>
              <a:rPr lang="en-US" altLang="ko-KR" sz="1200" dirty="0"/>
              <a:t>=</a:t>
            </a:r>
            <a:r>
              <a:rPr lang="ko-KR" altLang="en-US" sz="1200" dirty="0"/>
              <a:t>스토리텔링 플랫폼으로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 진화</a:t>
            </a:r>
            <a:r>
              <a:rPr lang="en-US" altLang="ko-KR" sz="1200" dirty="0"/>
              <a:t>,  </a:t>
            </a:r>
            <a:r>
              <a:rPr lang="ko-KR" altLang="en-US" sz="1200" dirty="0"/>
              <a:t>국내 엔터테인먼트 와 협력하여 </a:t>
            </a:r>
            <a:r>
              <a:rPr lang="en-US" altLang="ko-KR" sz="1200" dirty="0"/>
              <a:t>V LIVE</a:t>
            </a:r>
            <a:r>
              <a:rPr lang="ko-KR" altLang="en-US" sz="1200" dirty="0"/>
              <a:t> 진행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▶ 클라우드</a:t>
            </a:r>
            <a:r>
              <a:rPr lang="en-US" altLang="ko-KR" sz="1200" dirty="0"/>
              <a:t>–</a:t>
            </a:r>
            <a:r>
              <a:rPr lang="ko-KR" altLang="en-US" sz="1200" dirty="0"/>
              <a:t>네이버 클라우드 플랫폼과 네이버 </a:t>
            </a:r>
            <a:r>
              <a:rPr lang="ko-KR" altLang="en-US" sz="1200" dirty="0" err="1"/>
              <a:t>웍스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클로바</a:t>
            </a:r>
            <a:r>
              <a:rPr lang="ko-KR" altLang="en-US" sz="1200" dirty="0"/>
              <a:t> </a:t>
            </a:r>
            <a:r>
              <a:rPr lang="en-US" altLang="ko-KR" sz="1200" dirty="0"/>
              <a:t>CIC</a:t>
            </a:r>
            <a:r>
              <a:rPr lang="ko-KR" altLang="en-US" sz="1200" dirty="0"/>
              <a:t>의 </a:t>
            </a:r>
            <a:r>
              <a:rPr lang="en-US" altLang="ko-KR" sz="1200" dirty="0"/>
              <a:t>AI</a:t>
            </a:r>
            <a:r>
              <a:rPr lang="ko-KR" altLang="en-US" sz="1200" dirty="0"/>
              <a:t>솔루션</a:t>
            </a:r>
            <a:r>
              <a:rPr lang="en-US" altLang="ko-KR" sz="1200" dirty="0"/>
              <a:t>,   </a:t>
            </a:r>
            <a:r>
              <a:rPr lang="ko-KR" altLang="en-US" sz="1200" dirty="0"/>
              <a:t>하드웨어 포함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7BC0-483A-4EAD-B9F5-4C8DF419008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198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▶ </a:t>
            </a:r>
            <a:r>
              <a:rPr lang="ko-KR" altLang="en-US" sz="1200" dirty="0" err="1"/>
              <a:t>서치</a:t>
            </a:r>
            <a:r>
              <a:rPr lang="ko-KR" altLang="en-US" sz="1200" dirty="0"/>
              <a:t> 플랫폼 </a:t>
            </a:r>
            <a:r>
              <a:rPr lang="en-US" altLang="ko-KR" sz="1200" dirty="0"/>
              <a:t>–AI</a:t>
            </a:r>
            <a:r>
              <a:rPr lang="ko-KR" altLang="en-US" sz="1200" dirty="0"/>
              <a:t>기술을 활용한 검색</a:t>
            </a:r>
            <a:r>
              <a:rPr lang="en-US" altLang="ko-KR" sz="1200" dirty="0"/>
              <a:t>&amp; </a:t>
            </a:r>
            <a:r>
              <a:rPr lang="ko-KR" altLang="en-US" sz="1200" dirty="0"/>
              <a:t>디스플레이 플랫폼 고도화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▶ 커머스</a:t>
            </a:r>
            <a:r>
              <a:rPr lang="en-US" altLang="ko-KR" sz="1200" dirty="0"/>
              <a:t> –</a:t>
            </a:r>
            <a:r>
              <a:rPr lang="ko-KR" altLang="en-US" sz="1200" dirty="0"/>
              <a:t>쇼핑검색</a:t>
            </a:r>
            <a:r>
              <a:rPr lang="en-US" altLang="ko-KR" sz="1200" dirty="0"/>
              <a:t>, </a:t>
            </a:r>
            <a:r>
              <a:rPr lang="ko-KR" altLang="en-US" sz="1200" dirty="0"/>
              <a:t>쇼핑수수료</a:t>
            </a:r>
            <a:r>
              <a:rPr lang="en-US" altLang="ko-KR" sz="1200" dirty="0"/>
              <a:t>, </a:t>
            </a:r>
            <a:r>
              <a:rPr lang="ko-KR" altLang="en-US" sz="1200" dirty="0"/>
              <a:t>쇼핑 관련 디스플레이</a:t>
            </a:r>
            <a:r>
              <a:rPr lang="en-US" altLang="ko-KR" sz="1200" dirty="0"/>
              <a:t>, </a:t>
            </a:r>
            <a:r>
              <a:rPr lang="ko-KR" altLang="en-US" sz="1200" dirty="0"/>
              <a:t>멤버십으로 구성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▶ </a:t>
            </a:r>
            <a:r>
              <a:rPr lang="ko-KR" altLang="en-US" sz="1200" dirty="0" err="1"/>
              <a:t>핀테크</a:t>
            </a:r>
            <a:r>
              <a:rPr lang="en-US" altLang="ko-KR" sz="1200" dirty="0"/>
              <a:t> –</a:t>
            </a:r>
            <a:r>
              <a:rPr lang="ko-KR" altLang="en-US" sz="1200" dirty="0"/>
              <a:t>디지털 금융 서비스</a:t>
            </a:r>
            <a:r>
              <a:rPr lang="en-US" altLang="ko-KR" sz="1200" dirty="0"/>
              <a:t>, QR</a:t>
            </a:r>
            <a:r>
              <a:rPr lang="ko-KR" altLang="en-US" sz="1200" dirty="0"/>
              <a:t>결제 출시하여 포인트생태계 확장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▶ 콘텐츠</a:t>
            </a:r>
            <a:r>
              <a:rPr lang="en-US" altLang="ko-KR" sz="1200" dirty="0"/>
              <a:t> –</a:t>
            </a:r>
            <a:r>
              <a:rPr lang="ko-KR" altLang="en-US" sz="1200" dirty="0"/>
              <a:t>창작과 소비하는 콘텐츠 생태계 제공</a:t>
            </a:r>
            <a:r>
              <a:rPr lang="en-US" altLang="ko-KR" sz="1200" dirty="0"/>
              <a:t>=</a:t>
            </a:r>
            <a:r>
              <a:rPr lang="ko-KR" altLang="en-US" sz="1200" dirty="0"/>
              <a:t>스토리텔링 플랫폼으로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 진화</a:t>
            </a:r>
            <a:r>
              <a:rPr lang="en-US" altLang="ko-KR" sz="1200" dirty="0"/>
              <a:t>,  </a:t>
            </a:r>
            <a:r>
              <a:rPr lang="ko-KR" altLang="en-US" sz="1200" dirty="0"/>
              <a:t>국내 엔터테인먼트 와 협력하여 </a:t>
            </a:r>
            <a:r>
              <a:rPr lang="en-US" altLang="ko-KR" sz="1200" dirty="0"/>
              <a:t>V LIVE</a:t>
            </a:r>
            <a:r>
              <a:rPr lang="ko-KR" altLang="en-US" sz="1200" dirty="0"/>
              <a:t> 진행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▶ 클라우드</a:t>
            </a:r>
            <a:r>
              <a:rPr lang="en-US" altLang="ko-KR" sz="1200" dirty="0"/>
              <a:t>–</a:t>
            </a:r>
            <a:r>
              <a:rPr lang="ko-KR" altLang="en-US" sz="1200" dirty="0"/>
              <a:t>네이버 클라우드 플랫폼과 네이버 </a:t>
            </a:r>
            <a:r>
              <a:rPr lang="ko-KR" altLang="en-US" sz="1200" dirty="0" err="1"/>
              <a:t>웍스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클로바</a:t>
            </a:r>
            <a:r>
              <a:rPr lang="ko-KR" altLang="en-US" sz="1200" dirty="0"/>
              <a:t> </a:t>
            </a:r>
            <a:r>
              <a:rPr lang="en-US" altLang="ko-KR" sz="1200" dirty="0"/>
              <a:t>CIC</a:t>
            </a:r>
            <a:r>
              <a:rPr lang="ko-KR" altLang="en-US" sz="1200" dirty="0"/>
              <a:t>의 </a:t>
            </a:r>
            <a:r>
              <a:rPr lang="en-US" altLang="ko-KR" sz="1200" dirty="0"/>
              <a:t>AI</a:t>
            </a:r>
            <a:r>
              <a:rPr lang="ko-KR" altLang="en-US" sz="1200" dirty="0"/>
              <a:t>솔루션</a:t>
            </a:r>
            <a:r>
              <a:rPr lang="en-US" altLang="ko-KR" sz="1200" dirty="0"/>
              <a:t>,   </a:t>
            </a:r>
            <a:r>
              <a:rPr lang="ko-KR" altLang="en-US" sz="1200" dirty="0"/>
              <a:t>하드웨어 포함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7BC0-483A-4EAD-B9F5-4C8DF419008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3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D7605-432B-457A-8C96-5AF80B531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470156-2C38-47C3-866D-441BE75F0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F41FA-5459-4328-BAF7-87F465CD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1D1566-0E7D-4F05-93DF-F1BBC57E927B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C87BF-7615-4020-8D86-13FCE69E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F6988-6FDC-4D21-9A94-4FFC2E3D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48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768D6-9361-4C81-9A2B-213D0E5B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3B2758-5AE9-4013-B457-920463D4E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94A7E-7DA4-40A7-872B-54F0EB77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1D066-4BD0-4646-8783-E573317C7BCA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4E3A0-3AE7-4789-B905-FB2F1479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741B1-BDD1-4B2A-80A9-FD0794EB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97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69B545-4116-4027-8C24-FCD668505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3CFAA-ADB3-4D15-9EC2-3FEA4CE65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C0C74-0380-4EC7-BAC6-EACB1F22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E59D8D-8F0B-4BC8-BA19-426E600E2BE1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9E6C8-CDFC-4387-A13A-761F293F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E7E25-3E46-4761-8C9F-6E3FD72D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2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6096728" y="2292615"/>
            <a:ext cx="4360167" cy="384721"/>
          </a:xfrm>
          <a:prstGeom prst="rect">
            <a:avLst/>
          </a:prstGeom>
        </p:spPr>
        <p:txBody>
          <a:bodyPr/>
          <a:lstStyle>
            <a:lvl1pPr>
              <a:def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5976229" y="3163428"/>
            <a:ext cx="6183922" cy="83072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115000"/>
              </a:lnSpc>
              <a:spcBef>
                <a:spcPct val="50000"/>
              </a:spcBef>
              <a:buClr>
                <a:srgbClr val="333399"/>
              </a:buClr>
              <a:buFont typeface="Wingdings" pitchFamily="2" charset="2"/>
              <a:buNone/>
            </a:pPr>
            <a:endParaRPr lang="ko-KR" altLang="en-US" sz="1300" dirty="0">
              <a:solidFill>
                <a:srgbClr val="FFFFFF"/>
              </a:solidFill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" name="텍스트 개체 틀 2"/>
          <p:cNvSpPr>
            <a:spLocks noGrp="1"/>
          </p:cNvSpPr>
          <p:nvPr userDrawn="1">
            <p:ph type="body" sz="quarter" idx="11"/>
          </p:nvPr>
        </p:nvSpPr>
        <p:spPr>
          <a:xfrm>
            <a:off x="6415133" y="2944274"/>
            <a:ext cx="5174438" cy="178350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2">
                  <a:lumMod val="75000"/>
                </a:schemeClr>
              </a:buClr>
              <a:buSzPct val="120000"/>
              <a:buFont typeface="Arial" pitchFamily="34" charset="0"/>
              <a:buNone/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339725" indent="0">
              <a:buFont typeface="Wingdings" pitchFamily="2" charset="2"/>
              <a:buNone/>
              <a:defRPr sz="1200">
                <a:latin typeface="맑은 고딕" pitchFamily="50" charset="-127"/>
                <a:ea typeface="맑은 고딕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6094784" y="2780928"/>
            <a:ext cx="5761154" cy="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341915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20F06-D69B-4134-B060-C95DC783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884BB-9883-4C6C-A87E-99AFDDC47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079AA-79B8-4228-8742-11275EF3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024CD1-AB58-471D-A7C4-2F72E7B9AAE4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DCE5E-AF59-4D23-B131-99408D4F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E940B-F96E-41E3-BEB4-D062B495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8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874C9-D1FE-4C87-BE2F-CB7EE79A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AA32B-111D-4279-927C-5150FE7DE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4BA5C-C8AB-42CA-91BC-A3C05633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30738B-BC8E-4AB0-BAEF-47F717886DC8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DD2FD-65C8-4C08-A437-1B9214FB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8C305B-0691-4DA4-8B58-0F26D8D9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8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9B277-A708-4B2C-9175-7E1F0883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4385A-95D8-448A-91ED-792585EE7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80D1B-F0DA-4772-81EC-82ACD136D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3F03B-4C60-489C-B533-2530C94C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D0A7C3-84DB-4503-A520-61046360CE10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554876-4753-41F1-98E7-082F93AF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E6331-4845-4C7F-AABA-9D428D72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23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E3458-A0BE-4565-935E-FBD7AE63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B3F893-AC92-4DED-BF91-BE5B4B9EB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9A1DF5-E5AC-4672-9B53-292E67BF2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44C6C8-9FE6-4DBB-AD3B-BC8EAB268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E10503-AA39-4151-8397-DD7EA9897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860183-7DD4-416F-8688-5278E5B3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DB92A1-221E-4396-A2C9-47B6734F7BF5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A327CD-A654-466D-96AB-72E41752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9CD360-794E-4B8F-AC4A-0BBF668E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4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03A8B-9C24-415D-A107-532018D96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0D64B1-C6D6-430D-B2F7-CD7F0E50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1DAD1-09E0-47CC-9514-83E24667A17E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7CE188-010B-4B97-92F0-CDD925C8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45FCFC-4DFF-489B-B908-48CA58DE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8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380C8A-4F42-440C-94EF-2A2EA890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-&lt;#&gt;-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65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5D64E-13FF-42E1-8C86-2753206E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57CBE-3D62-44B4-9A36-9AABA0CB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3FF6D-E27D-4E50-B020-4ADF489F6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A668B0-6B40-4D89-AD7F-72963DF3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BB2F8-D3A3-462A-A043-654DFF80E870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EDC3B7-9590-40B8-8A74-B7D77A34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B57F0-23DA-4D7B-8211-E75035CD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8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81E7A-12C5-4112-8396-48B0DC43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6779BC-1433-4CE1-B20D-5A5195B2C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6B51A0-FC07-403A-9A74-0516ADFED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C1E643-7D2A-4442-877F-D0E6C916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C96F8A-65CC-4464-B277-A7B0BCA43821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66D177-E6ED-4A06-BF82-BE8A9D7D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5317F-F845-45DC-95DC-A7A5ADF6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53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28863-B5D6-4BFB-8B29-B623D885F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2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190EA7-CEDA-4D36-8C60-BBEC9F9A8D21}"/>
              </a:ext>
            </a:extLst>
          </p:cNvPr>
          <p:cNvSpPr txBox="1"/>
          <p:nvPr/>
        </p:nvSpPr>
        <p:spPr>
          <a:xfrm>
            <a:off x="4786118" y="5396640"/>
            <a:ext cx="692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B2</a:t>
            </a:r>
            <a:r>
              <a:rPr lang="en-US" altLang="ko-KR" b="1" dirty="0"/>
              <a:t> </a:t>
            </a:r>
            <a:r>
              <a:rPr lang="ko-KR" altLang="en-US" b="1" dirty="0"/>
              <a:t>김지현 김대호 </a:t>
            </a:r>
            <a:r>
              <a:rPr lang="ko-KR" altLang="en-US" b="1" dirty="0" err="1"/>
              <a:t>김윤슬</a:t>
            </a:r>
            <a:r>
              <a:rPr lang="ko-KR" altLang="en-US" b="1" dirty="0"/>
              <a:t> </a:t>
            </a:r>
            <a:r>
              <a:rPr lang="ko-KR" altLang="en-US" b="1" dirty="0" err="1"/>
              <a:t>김효림</a:t>
            </a:r>
            <a:r>
              <a:rPr lang="ko-KR" altLang="en-US" b="1" dirty="0"/>
              <a:t> </a:t>
            </a:r>
            <a:r>
              <a:rPr lang="ko-KR" altLang="en-US" b="1" dirty="0" err="1"/>
              <a:t>이경찬</a:t>
            </a:r>
            <a:r>
              <a:rPr lang="ko-KR" altLang="en-US" b="1" dirty="0"/>
              <a:t> 이정용 </a:t>
            </a:r>
            <a:r>
              <a:rPr lang="ko-KR" altLang="en-US" b="1" dirty="0" err="1"/>
              <a:t>황나희</a:t>
            </a:r>
            <a:endParaRPr lang="ko-KR" altLang="en-US" b="1" dirty="0"/>
          </a:p>
        </p:txBody>
      </p:sp>
      <p:pic>
        <p:nvPicPr>
          <p:cNvPr id="1028" name="Picture 4" descr="1,000배속 반도체-오감 느끼는 로봇'…삼성미래기술 지원과제 – Samsung Newsroom Korea">
            <a:extLst>
              <a:ext uri="{FF2B5EF4-FFF2-40B4-BE49-F238E27FC236}">
                <a16:creationId xmlns:a16="http://schemas.microsoft.com/office/drawing/2014/main" id="{E4976D0A-D79C-44DC-B6E4-FAD0EEF0A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1"/>
          <a:stretch/>
        </p:blipFill>
        <p:spPr bwMode="auto">
          <a:xfrm>
            <a:off x="0" y="0"/>
            <a:ext cx="12192000" cy="42291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6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EDE868F-AA23-4F0A-B220-6789C3F57793}"/>
              </a:ext>
            </a:extLst>
          </p:cNvPr>
          <p:cNvSpPr/>
          <p:nvPr/>
        </p:nvSpPr>
        <p:spPr>
          <a:xfrm>
            <a:off x="0" y="0"/>
            <a:ext cx="12192000" cy="4229100"/>
          </a:xfrm>
          <a:prstGeom prst="rect">
            <a:avLst/>
          </a:prstGeom>
          <a:solidFill>
            <a:schemeClr val="accent1">
              <a:lumMod val="50000"/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B70C1-7797-43C0-B4C8-3B952934FB32}"/>
              </a:ext>
            </a:extLst>
          </p:cNvPr>
          <p:cNvSpPr txBox="1"/>
          <p:nvPr/>
        </p:nvSpPr>
        <p:spPr>
          <a:xfrm>
            <a:off x="479425" y="1360342"/>
            <a:ext cx="11233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반도체 공정 가동률 최적화를 통한 </a:t>
            </a:r>
            <a:br>
              <a:rPr lang="en-US" altLang="ko-KR" sz="48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</a:br>
            <a:r>
              <a:rPr lang="ko-KR" altLang="en-US" sz="4800" b="1" dirty="0" err="1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수율</a:t>
            </a:r>
            <a:r>
              <a:rPr lang="ko-KR" altLang="en-US" sz="48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 극대화 및 자사 경쟁력 제고</a:t>
            </a:r>
          </a:p>
        </p:txBody>
      </p:sp>
      <p:pic>
        <p:nvPicPr>
          <p:cNvPr id="9" name="Picture 2" descr="포스코 청년 취업 창업 지원 프로그램 - 커뮤니티 게시판">
            <a:extLst>
              <a:ext uri="{FF2B5EF4-FFF2-40B4-BE49-F238E27FC236}">
                <a16:creationId xmlns:a16="http://schemas.microsoft.com/office/drawing/2014/main" id="{D3143EA4-6B99-4FA0-AEFD-59C7D8375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978" y="5765972"/>
            <a:ext cx="894571" cy="6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47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096592" y="2929112"/>
            <a:ext cx="5717872" cy="384721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Part Ⅰ.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추진 배경</a:t>
            </a:r>
          </a:p>
        </p:txBody>
      </p:sp>
    </p:spTree>
    <p:extLst>
      <p:ext uri="{BB962C8B-B14F-4D97-AF65-F5344CB8AC3E}">
        <p14:creationId xmlns:p14="http://schemas.microsoft.com/office/powerpoint/2010/main" val="25286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36" descr="C:\Documents and Settings\syokim\바탕 화면\13.png">
            <a:extLst>
              <a:ext uri="{FF2B5EF4-FFF2-40B4-BE49-F238E27FC236}">
                <a16:creationId xmlns:a16="http://schemas.microsoft.com/office/drawing/2014/main" id="{70530306-8D24-4C26-A5BF-A14AF5E4C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279"/>
            <a:ext cx="12191999" cy="1561331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874FB95E-C9D4-4903-96DE-01A44F0C6367}"/>
              </a:ext>
            </a:extLst>
          </p:cNvPr>
          <p:cNvSpPr txBox="1">
            <a:spLocks/>
          </p:cNvSpPr>
          <p:nvPr/>
        </p:nvSpPr>
        <p:spPr>
          <a:xfrm>
            <a:off x="382840" y="222184"/>
            <a:ext cx="8404937" cy="4343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추진 배경</a:t>
            </a:r>
          </a:p>
        </p:txBody>
      </p:sp>
      <p:grpSp>
        <p:nvGrpSpPr>
          <p:cNvPr id="40" name="Group 9">
            <a:extLst>
              <a:ext uri="{FF2B5EF4-FFF2-40B4-BE49-F238E27FC236}">
                <a16:creationId xmlns:a16="http://schemas.microsoft.com/office/drawing/2014/main" id="{D995769A-866B-407C-9C93-8A9031F8A878}"/>
              </a:ext>
            </a:extLst>
          </p:cNvPr>
          <p:cNvGrpSpPr>
            <a:grpSpLocks/>
          </p:cNvGrpSpPr>
          <p:nvPr/>
        </p:nvGrpSpPr>
        <p:grpSpPr bwMode="auto">
          <a:xfrm>
            <a:off x="0" y="615950"/>
            <a:ext cx="12192000" cy="119156"/>
            <a:chOff x="0" y="509"/>
            <a:chExt cx="6240" cy="0"/>
          </a:xfrm>
        </p:grpSpPr>
        <p:sp>
          <p:nvSpPr>
            <p:cNvPr id="42" name="Line 10">
              <a:extLst>
                <a:ext uri="{FF2B5EF4-FFF2-40B4-BE49-F238E27FC236}">
                  <a16:creationId xmlns:a16="http://schemas.microsoft.com/office/drawing/2014/main" id="{E742D918-4AE3-4F15-9F86-8A41A1A0522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6240" cy="0"/>
            </a:xfrm>
            <a:prstGeom prst="lin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44" name="Line 11">
              <a:extLst>
                <a:ext uri="{FF2B5EF4-FFF2-40B4-BE49-F238E27FC236}">
                  <a16:creationId xmlns:a16="http://schemas.microsoft.com/office/drawing/2014/main" id="{8CCC1596-80E2-4B79-9579-3DBA5A537A8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4798" cy="0"/>
            </a:xfrm>
            <a:prstGeom prst="line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</p:grpSp>
      <p:pic>
        <p:nvPicPr>
          <p:cNvPr id="53" name="Picture 3" descr="C:\Documents and Settings\syokim\바탕 화면\12.jpg">
            <a:extLst>
              <a:ext uri="{FF2B5EF4-FFF2-40B4-BE49-F238E27FC236}">
                <a16:creationId xmlns:a16="http://schemas.microsoft.com/office/drawing/2014/main" id="{E72D5E2A-0D0A-462A-8AE6-CE6FD21F7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485" y="1423002"/>
            <a:ext cx="9195229" cy="93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모서리가 둥근 직사각형 89">
            <a:extLst>
              <a:ext uri="{FF2B5EF4-FFF2-40B4-BE49-F238E27FC236}">
                <a16:creationId xmlns:a16="http://schemas.microsoft.com/office/drawing/2014/main" id="{271F0E8F-8A5E-4BC2-A8E7-4FD787A0C6B0}"/>
              </a:ext>
            </a:extLst>
          </p:cNvPr>
          <p:cNvSpPr/>
          <p:nvPr/>
        </p:nvSpPr>
        <p:spPr>
          <a:xfrm>
            <a:off x="479425" y="2369146"/>
            <a:ext cx="11233149" cy="2560479"/>
          </a:xfrm>
          <a:prstGeom prst="roundRect">
            <a:avLst>
              <a:gd name="adj" fmla="val 2601"/>
            </a:avLst>
          </a:prstGeom>
          <a:noFill/>
          <a:ln w="38100" cap="flat" cmpd="sng" algn="ctr">
            <a:solidFill>
              <a:srgbClr val="203864"/>
            </a:solidFill>
            <a:prstDash val="solid"/>
          </a:ln>
          <a:effectLst/>
        </p:spPr>
        <p:txBody>
          <a:bodyPr vert="horz" wrap="none" lIns="0" rIns="0" anchor="ctr"/>
          <a:lstStyle/>
          <a:p>
            <a:pPr algn="ctr" latinLnBrk="0">
              <a:defRPr/>
            </a:pPr>
            <a:endParaRPr lang="ko-KR" altLang="en-US" sz="1300" kern="0" spc="-1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6" name="Freeform 106">
            <a:extLst>
              <a:ext uri="{FF2B5EF4-FFF2-40B4-BE49-F238E27FC236}">
                <a16:creationId xmlns:a16="http://schemas.microsoft.com/office/drawing/2014/main" id="{829F8BA6-7C81-43FC-BF10-8A6C2B4CE422}"/>
              </a:ext>
            </a:extLst>
          </p:cNvPr>
          <p:cNvSpPr>
            <a:spLocks/>
          </p:cNvSpPr>
          <p:nvPr/>
        </p:nvSpPr>
        <p:spPr bwMode="auto">
          <a:xfrm rot="10800000">
            <a:off x="5738468" y="4959266"/>
            <a:ext cx="780502" cy="224155"/>
          </a:xfrm>
          <a:custGeom>
            <a:avLst/>
            <a:gdLst>
              <a:gd name="T0" fmla="*/ 2281 w 2766"/>
              <a:gd name="T1" fmla="*/ 1456 h 2744"/>
              <a:gd name="T2" fmla="*/ 2737 w 2766"/>
              <a:gd name="T3" fmla="*/ 1445 h 2744"/>
              <a:gd name="T4" fmla="*/ 2680 w 2766"/>
              <a:gd name="T5" fmla="*/ 1419 h 2744"/>
              <a:gd name="T6" fmla="*/ 2622 w 2766"/>
              <a:gd name="T7" fmla="*/ 1390 h 2744"/>
              <a:gd name="T8" fmla="*/ 2567 w 2766"/>
              <a:gd name="T9" fmla="*/ 1359 h 2744"/>
              <a:gd name="T10" fmla="*/ 2483 w 2766"/>
              <a:gd name="T11" fmla="*/ 1308 h 2744"/>
              <a:gd name="T12" fmla="*/ 2375 w 2766"/>
              <a:gd name="T13" fmla="*/ 1233 h 2744"/>
              <a:gd name="T14" fmla="*/ 2271 w 2766"/>
              <a:gd name="T15" fmla="*/ 1151 h 2744"/>
              <a:gd name="T16" fmla="*/ 2171 w 2766"/>
              <a:gd name="T17" fmla="*/ 1063 h 2744"/>
              <a:gd name="T18" fmla="*/ 2075 w 2766"/>
              <a:gd name="T19" fmla="*/ 968 h 2744"/>
              <a:gd name="T20" fmla="*/ 1981 w 2766"/>
              <a:gd name="T21" fmla="*/ 870 h 2744"/>
              <a:gd name="T22" fmla="*/ 1893 w 2766"/>
              <a:gd name="T23" fmla="*/ 768 h 2744"/>
              <a:gd name="T24" fmla="*/ 1808 w 2766"/>
              <a:gd name="T25" fmla="*/ 664 h 2744"/>
              <a:gd name="T26" fmla="*/ 1729 w 2766"/>
              <a:gd name="T27" fmla="*/ 558 h 2744"/>
              <a:gd name="T28" fmla="*/ 1654 w 2766"/>
              <a:gd name="T29" fmla="*/ 453 h 2744"/>
              <a:gd name="T30" fmla="*/ 1584 w 2766"/>
              <a:gd name="T31" fmla="*/ 347 h 2744"/>
              <a:gd name="T32" fmla="*/ 1519 w 2766"/>
              <a:gd name="T33" fmla="*/ 244 h 2744"/>
              <a:gd name="T34" fmla="*/ 1461 w 2766"/>
              <a:gd name="T35" fmla="*/ 144 h 2744"/>
              <a:gd name="T36" fmla="*/ 1408 w 2766"/>
              <a:gd name="T37" fmla="*/ 47 h 2744"/>
              <a:gd name="T38" fmla="*/ 1358 w 2766"/>
              <a:gd name="T39" fmla="*/ 47 h 2744"/>
              <a:gd name="T40" fmla="*/ 1305 w 2766"/>
              <a:gd name="T41" fmla="*/ 144 h 2744"/>
              <a:gd name="T42" fmla="*/ 1245 w 2766"/>
              <a:gd name="T43" fmla="*/ 244 h 2744"/>
              <a:gd name="T44" fmla="*/ 1182 w 2766"/>
              <a:gd name="T45" fmla="*/ 347 h 2744"/>
              <a:gd name="T46" fmla="*/ 1112 w 2766"/>
              <a:gd name="T47" fmla="*/ 453 h 2744"/>
              <a:gd name="T48" fmla="*/ 1037 w 2766"/>
              <a:gd name="T49" fmla="*/ 558 h 2744"/>
              <a:gd name="T50" fmla="*/ 958 w 2766"/>
              <a:gd name="T51" fmla="*/ 664 h 2744"/>
              <a:gd name="T52" fmla="*/ 873 w 2766"/>
              <a:gd name="T53" fmla="*/ 768 h 2744"/>
              <a:gd name="T54" fmla="*/ 785 w 2766"/>
              <a:gd name="T55" fmla="*/ 870 h 2744"/>
              <a:gd name="T56" fmla="*/ 693 w 2766"/>
              <a:gd name="T57" fmla="*/ 968 h 2744"/>
              <a:gd name="T58" fmla="*/ 595 w 2766"/>
              <a:gd name="T59" fmla="*/ 1063 h 2744"/>
              <a:gd name="T60" fmla="*/ 495 w 2766"/>
              <a:gd name="T61" fmla="*/ 1151 h 2744"/>
              <a:gd name="T62" fmla="*/ 391 w 2766"/>
              <a:gd name="T63" fmla="*/ 1233 h 2744"/>
              <a:gd name="T64" fmla="*/ 283 w 2766"/>
              <a:gd name="T65" fmla="*/ 1308 h 2744"/>
              <a:gd name="T66" fmla="*/ 199 w 2766"/>
              <a:gd name="T67" fmla="*/ 1359 h 2744"/>
              <a:gd name="T68" fmla="*/ 144 w 2766"/>
              <a:gd name="T69" fmla="*/ 1390 h 2744"/>
              <a:gd name="T70" fmla="*/ 86 w 2766"/>
              <a:gd name="T71" fmla="*/ 1419 h 2744"/>
              <a:gd name="T72" fmla="*/ 29 w 2766"/>
              <a:gd name="T73" fmla="*/ 1445 h 2744"/>
              <a:gd name="T74" fmla="*/ 485 w 2766"/>
              <a:gd name="T75" fmla="*/ 1456 h 2744"/>
              <a:gd name="T76" fmla="*/ 2696 w 2766"/>
              <a:gd name="T77" fmla="*/ 2744 h 2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6" h="2744">
                <a:moveTo>
                  <a:pt x="2696" y="2744"/>
                </a:moveTo>
                <a:lnTo>
                  <a:pt x="2281" y="1456"/>
                </a:lnTo>
                <a:lnTo>
                  <a:pt x="2766" y="1456"/>
                </a:lnTo>
                <a:lnTo>
                  <a:pt x="2737" y="1445"/>
                </a:lnTo>
                <a:lnTo>
                  <a:pt x="2707" y="1432"/>
                </a:lnTo>
                <a:lnTo>
                  <a:pt x="2680" y="1419"/>
                </a:lnTo>
                <a:lnTo>
                  <a:pt x="2650" y="1404"/>
                </a:lnTo>
                <a:lnTo>
                  <a:pt x="2622" y="1390"/>
                </a:lnTo>
                <a:lnTo>
                  <a:pt x="2595" y="1375"/>
                </a:lnTo>
                <a:lnTo>
                  <a:pt x="2567" y="1359"/>
                </a:lnTo>
                <a:lnTo>
                  <a:pt x="2539" y="1343"/>
                </a:lnTo>
                <a:lnTo>
                  <a:pt x="2483" y="1308"/>
                </a:lnTo>
                <a:lnTo>
                  <a:pt x="2429" y="1271"/>
                </a:lnTo>
                <a:lnTo>
                  <a:pt x="2375" y="1233"/>
                </a:lnTo>
                <a:lnTo>
                  <a:pt x="2324" y="1193"/>
                </a:lnTo>
                <a:lnTo>
                  <a:pt x="2271" y="1151"/>
                </a:lnTo>
                <a:lnTo>
                  <a:pt x="2221" y="1108"/>
                </a:lnTo>
                <a:lnTo>
                  <a:pt x="2171" y="1063"/>
                </a:lnTo>
                <a:lnTo>
                  <a:pt x="2121" y="1015"/>
                </a:lnTo>
                <a:lnTo>
                  <a:pt x="2075" y="968"/>
                </a:lnTo>
                <a:lnTo>
                  <a:pt x="2028" y="920"/>
                </a:lnTo>
                <a:lnTo>
                  <a:pt x="1981" y="870"/>
                </a:lnTo>
                <a:lnTo>
                  <a:pt x="1937" y="820"/>
                </a:lnTo>
                <a:lnTo>
                  <a:pt x="1893" y="768"/>
                </a:lnTo>
                <a:lnTo>
                  <a:pt x="1850" y="717"/>
                </a:lnTo>
                <a:lnTo>
                  <a:pt x="1808" y="664"/>
                </a:lnTo>
                <a:lnTo>
                  <a:pt x="1768" y="611"/>
                </a:lnTo>
                <a:lnTo>
                  <a:pt x="1729" y="558"/>
                </a:lnTo>
                <a:lnTo>
                  <a:pt x="1691" y="506"/>
                </a:lnTo>
                <a:lnTo>
                  <a:pt x="1654" y="453"/>
                </a:lnTo>
                <a:lnTo>
                  <a:pt x="1619" y="400"/>
                </a:lnTo>
                <a:lnTo>
                  <a:pt x="1584" y="347"/>
                </a:lnTo>
                <a:lnTo>
                  <a:pt x="1551" y="296"/>
                </a:lnTo>
                <a:lnTo>
                  <a:pt x="1519" y="244"/>
                </a:lnTo>
                <a:lnTo>
                  <a:pt x="1490" y="194"/>
                </a:lnTo>
                <a:lnTo>
                  <a:pt x="1461" y="144"/>
                </a:lnTo>
                <a:lnTo>
                  <a:pt x="1433" y="95"/>
                </a:lnTo>
                <a:lnTo>
                  <a:pt x="1408" y="47"/>
                </a:lnTo>
                <a:lnTo>
                  <a:pt x="1383" y="0"/>
                </a:lnTo>
                <a:lnTo>
                  <a:pt x="1358" y="47"/>
                </a:lnTo>
                <a:lnTo>
                  <a:pt x="1332" y="95"/>
                </a:lnTo>
                <a:lnTo>
                  <a:pt x="1305" y="144"/>
                </a:lnTo>
                <a:lnTo>
                  <a:pt x="1276" y="194"/>
                </a:lnTo>
                <a:lnTo>
                  <a:pt x="1245" y="244"/>
                </a:lnTo>
                <a:lnTo>
                  <a:pt x="1215" y="296"/>
                </a:lnTo>
                <a:lnTo>
                  <a:pt x="1182" y="347"/>
                </a:lnTo>
                <a:lnTo>
                  <a:pt x="1147" y="400"/>
                </a:lnTo>
                <a:lnTo>
                  <a:pt x="1112" y="453"/>
                </a:lnTo>
                <a:lnTo>
                  <a:pt x="1075" y="506"/>
                </a:lnTo>
                <a:lnTo>
                  <a:pt x="1037" y="558"/>
                </a:lnTo>
                <a:lnTo>
                  <a:pt x="998" y="611"/>
                </a:lnTo>
                <a:lnTo>
                  <a:pt x="958" y="664"/>
                </a:lnTo>
                <a:lnTo>
                  <a:pt x="916" y="717"/>
                </a:lnTo>
                <a:lnTo>
                  <a:pt x="873" y="768"/>
                </a:lnTo>
                <a:lnTo>
                  <a:pt x="829" y="820"/>
                </a:lnTo>
                <a:lnTo>
                  <a:pt x="785" y="870"/>
                </a:lnTo>
                <a:lnTo>
                  <a:pt x="740" y="920"/>
                </a:lnTo>
                <a:lnTo>
                  <a:pt x="693" y="968"/>
                </a:lnTo>
                <a:lnTo>
                  <a:pt x="645" y="1015"/>
                </a:lnTo>
                <a:lnTo>
                  <a:pt x="595" y="1063"/>
                </a:lnTo>
                <a:lnTo>
                  <a:pt x="545" y="1108"/>
                </a:lnTo>
                <a:lnTo>
                  <a:pt x="495" y="1151"/>
                </a:lnTo>
                <a:lnTo>
                  <a:pt x="442" y="1193"/>
                </a:lnTo>
                <a:lnTo>
                  <a:pt x="391" y="1233"/>
                </a:lnTo>
                <a:lnTo>
                  <a:pt x="337" y="1271"/>
                </a:lnTo>
                <a:lnTo>
                  <a:pt x="283" y="1308"/>
                </a:lnTo>
                <a:lnTo>
                  <a:pt x="227" y="1343"/>
                </a:lnTo>
                <a:lnTo>
                  <a:pt x="199" y="1359"/>
                </a:lnTo>
                <a:lnTo>
                  <a:pt x="171" y="1375"/>
                </a:lnTo>
                <a:lnTo>
                  <a:pt x="144" y="1390"/>
                </a:lnTo>
                <a:lnTo>
                  <a:pt x="116" y="1404"/>
                </a:lnTo>
                <a:lnTo>
                  <a:pt x="86" y="1419"/>
                </a:lnTo>
                <a:lnTo>
                  <a:pt x="59" y="1432"/>
                </a:lnTo>
                <a:lnTo>
                  <a:pt x="29" y="1445"/>
                </a:lnTo>
                <a:lnTo>
                  <a:pt x="0" y="1456"/>
                </a:lnTo>
                <a:lnTo>
                  <a:pt x="485" y="1456"/>
                </a:lnTo>
                <a:lnTo>
                  <a:pt x="70" y="2744"/>
                </a:lnTo>
                <a:lnTo>
                  <a:pt x="2696" y="2744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vert="eaVert" anchor="ctr"/>
          <a:lstStyle/>
          <a:p>
            <a:pPr latinLnBrk="0"/>
            <a:endParaRPr lang="ko-KR" altLang="en-US" sz="1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B35DD3-90CF-4CAF-8B79-A51A0470EF2B}"/>
              </a:ext>
            </a:extLst>
          </p:cNvPr>
          <p:cNvSpPr txBox="1"/>
          <p:nvPr/>
        </p:nvSpPr>
        <p:spPr bwMode="auto">
          <a:xfrm>
            <a:off x="479426" y="5223640"/>
            <a:ext cx="11233148" cy="1345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DAEBFA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64000" tIns="288000" rIns="72000" b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품질 향상 방안 검토 및 수립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반도체 제조공정의 불량 발생 요소 규명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공정 장비 별 부하로 인한 불량률 파악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공정 단계에 따른 불량 발생 확인 및 주요 영향인자 도출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D182B35-8CF0-4D0A-AAA3-3B437D5723D7}"/>
              </a:ext>
            </a:extLst>
          </p:cNvPr>
          <p:cNvGrpSpPr/>
          <p:nvPr/>
        </p:nvGrpSpPr>
        <p:grpSpPr>
          <a:xfrm>
            <a:off x="4621042" y="1885605"/>
            <a:ext cx="2882514" cy="586478"/>
            <a:chOff x="2325716" y="3104960"/>
            <a:chExt cx="5187163" cy="677606"/>
          </a:xfrm>
        </p:grpSpPr>
        <p:pic>
          <p:nvPicPr>
            <p:cNvPr id="59" name="Picture 5" descr="E:\PNG\화살표\화살살.png">
              <a:extLst>
                <a:ext uri="{FF2B5EF4-FFF2-40B4-BE49-F238E27FC236}">
                  <a16:creationId xmlns:a16="http://schemas.microsoft.com/office/drawing/2014/main" id="{45651118-361A-458B-B4E3-A3BA29FA7B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5716" y="3104964"/>
              <a:ext cx="5187163" cy="677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5" descr="E:\PNG\화살표\화살살.png">
              <a:extLst>
                <a:ext uri="{FF2B5EF4-FFF2-40B4-BE49-F238E27FC236}">
                  <a16:creationId xmlns:a16="http://schemas.microsoft.com/office/drawing/2014/main" id="{3D965596-D7E8-4EF1-995C-3B95E9476D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5716" y="3104960"/>
              <a:ext cx="5187163" cy="67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C63CCC7-38A9-42B9-B807-4E6B27FDBB18}"/>
              </a:ext>
            </a:extLst>
          </p:cNvPr>
          <p:cNvGrpSpPr/>
          <p:nvPr/>
        </p:nvGrpSpPr>
        <p:grpSpPr>
          <a:xfrm>
            <a:off x="4487529" y="845193"/>
            <a:ext cx="3211430" cy="369353"/>
            <a:chOff x="3344529" y="1975928"/>
            <a:chExt cx="3211430" cy="369353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43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grpSpPr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3E3ABF8C-0C2D-4DAF-B7D6-17B1038EA7FC}"/>
                </a:ext>
              </a:extLst>
            </p:cNvPr>
            <p:cNvSpPr/>
            <p:nvPr/>
          </p:nvSpPr>
          <p:spPr>
            <a:xfrm>
              <a:off x="3344529" y="1975928"/>
              <a:ext cx="390804" cy="66913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latinLnBrk="0">
                <a:lnSpc>
                  <a:spcPct val="140000"/>
                </a:lnSpc>
                <a:defRPr/>
              </a:pPr>
              <a:endParaRPr kumimoji="1" lang="ko-KR" altLang="en-US" sz="900" kern="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7BF8EBED-345A-41E4-B298-B5CD097FC9BF}"/>
                </a:ext>
              </a:extLst>
            </p:cNvPr>
            <p:cNvSpPr/>
            <p:nvPr/>
          </p:nvSpPr>
          <p:spPr>
            <a:xfrm>
              <a:off x="6165155" y="1975928"/>
              <a:ext cx="390804" cy="66913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latinLnBrk="0">
                <a:lnSpc>
                  <a:spcPct val="140000"/>
                </a:lnSpc>
                <a:defRPr/>
              </a:pPr>
              <a:endParaRPr kumimoji="1" lang="ko-KR" altLang="en-US" sz="900" kern="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4" name="AutoShape 188">
              <a:extLst>
                <a:ext uri="{FF2B5EF4-FFF2-40B4-BE49-F238E27FC236}">
                  <a16:creationId xmlns:a16="http://schemas.microsoft.com/office/drawing/2014/main" id="{5A5F173A-07F7-4784-BA45-B699DFB74F8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41686" y="1977822"/>
              <a:ext cx="2818870" cy="367459"/>
            </a:xfrm>
            <a:custGeom>
              <a:avLst/>
              <a:gdLst/>
              <a:ahLst/>
              <a:cxnLst/>
              <a:rect l="l" t="t" r="r" b="b"/>
              <a:pathLst>
                <a:path w="1323366" h="590216">
                  <a:moveTo>
                    <a:pt x="1323366" y="0"/>
                  </a:moveTo>
                  <a:lnTo>
                    <a:pt x="0" y="0"/>
                  </a:lnTo>
                  <a:cubicBezTo>
                    <a:pt x="35252" y="332803"/>
                    <a:pt x="318406" y="590216"/>
                    <a:pt x="661683" y="590216"/>
                  </a:cubicBezTo>
                  <a:cubicBezTo>
                    <a:pt x="1004960" y="590216"/>
                    <a:pt x="1288114" y="332803"/>
                    <a:pt x="1323366" y="0"/>
                  </a:cubicBezTo>
                  <a:close/>
                </a:path>
              </a:pathLst>
            </a:custGeom>
            <a:grpFill/>
            <a:ln w="63500" cap="flat" cmpd="sng" algn="ctr">
              <a:noFill/>
              <a:prstDash val="solid"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vert270" wrap="none" lIns="0" rIns="0" anchor="ctr"/>
            <a:lstStyle/>
            <a:p>
              <a:pPr algn="ctr" latinLnBrk="0">
                <a:lnSpc>
                  <a:spcPct val="140000"/>
                </a:lnSpc>
                <a:defRPr/>
              </a:pPr>
              <a:endParaRPr kumimoji="1" lang="ko-KR" altLang="en-US" sz="1300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endParaRPr>
            </a:p>
          </p:txBody>
        </p:sp>
        <p:sp>
          <p:nvSpPr>
            <p:cNvPr id="65" name="모서리가 둥근 직사각형 44">
              <a:extLst>
                <a:ext uri="{FF2B5EF4-FFF2-40B4-BE49-F238E27FC236}">
                  <a16:creationId xmlns:a16="http://schemas.microsoft.com/office/drawing/2014/main" id="{5B63A1A0-DC1E-41E1-819B-43945D8A2C3A}"/>
                </a:ext>
              </a:extLst>
            </p:cNvPr>
            <p:cNvSpPr/>
            <p:nvPr/>
          </p:nvSpPr>
          <p:spPr>
            <a:xfrm>
              <a:off x="4180456" y="2004061"/>
              <a:ext cx="1541334" cy="291715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36000" rIns="90000" bIns="36000" anchor="ctr">
              <a:scene3d>
                <a:camera prst="orthographicFront"/>
                <a:lightRig rig="threePt" dir="t"/>
              </a:scene3d>
              <a:sp3d contourW="38100">
                <a:bevelT w="1270"/>
                <a:bevelB w="0" h="0"/>
                <a:contourClr>
                  <a:schemeClr val="bg1"/>
                </a:contourClr>
              </a:sp3d>
            </a:bodyPr>
            <a:lstStyle/>
            <a:p>
              <a:pPr algn="ctr" eaLnBrk="0" latinLnBrk="0" hangingPunct="0">
                <a:lnSpc>
                  <a:spcPct val="110000"/>
                </a:lnSpc>
                <a:buClr>
                  <a:srgbClr val="808080"/>
                </a:buClr>
                <a:buSzPct val="140000"/>
                <a:tabLst>
                  <a:tab pos="5648325" algn="l"/>
                </a:tabLst>
                <a:defRPr/>
              </a:pPr>
              <a:r>
                <a:rPr kumimoji="1" lang="ko-KR" altLang="en-US" sz="1400" b="1" kern="0" dirty="0">
                  <a:ln w="0">
                    <a:noFill/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업 무 목 표</a:t>
              </a:r>
            </a:p>
          </p:txBody>
        </p:sp>
      </p:grpSp>
      <p:sp>
        <p:nvSpPr>
          <p:cNvPr id="66" name="평행 사변형 8">
            <a:extLst>
              <a:ext uri="{FF2B5EF4-FFF2-40B4-BE49-F238E27FC236}">
                <a16:creationId xmlns:a16="http://schemas.microsoft.com/office/drawing/2014/main" id="{4B63B777-7090-42C5-85A0-1273A43F695B}"/>
              </a:ext>
            </a:extLst>
          </p:cNvPr>
          <p:cNvSpPr/>
          <p:nvPr/>
        </p:nvSpPr>
        <p:spPr>
          <a:xfrm flipH="1">
            <a:off x="3656495" y="2325900"/>
            <a:ext cx="4879009" cy="320166"/>
          </a:xfrm>
          <a:custGeom>
            <a:avLst/>
            <a:gdLst/>
            <a:ahLst/>
            <a:cxnLst/>
            <a:rect l="l" t="t" r="r" b="b"/>
            <a:pathLst>
              <a:path w="2244880" h="333364">
                <a:moveTo>
                  <a:pt x="2009701" y="0"/>
                </a:moveTo>
                <a:lnTo>
                  <a:pt x="1491481" y="505"/>
                </a:lnTo>
                <a:lnTo>
                  <a:pt x="1272261" y="291"/>
                </a:lnTo>
                <a:cubicBezTo>
                  <a:pt x="1272080" y="41"/>
                  <a:pt x="1271842" y="19"/>
                  <a:pt x="1271606" y="0"/>
                </a:cubicBezTo>
                <a:lnTo>
                  <a:pt x="1122440" y="145"/>
                </a:lnTo>
                <a:lnTo>
                  <a:pt x="973274" y="0"/>
                </a:lnTo>
                <a:cubicBezTo>
                  <a:pt x="973038" y="19"/>
                  <a:pt x="972801" y="41"/>
                  <a:pt x="972619" y="291"/>
                </a:cubicBezTo>
                <a:lnTo>
                  <a:pt x="753399" y="505"/>
                </a:lnTo>
                <a:lnTo>
                  <a:pt x="235179" y="0"/>
                </a:lnTo>
                <a:lnTo>
                  <a:pt x="232902" y="1013"/>
                </a:lnTo>
                <a:lnTo>
                  <a:pt x="23086" y="1217"/>
                </a:lnTo>
                <a:cubicBezTo>
                  <a:pt x="5771" y="811"/>
                  <a:pt x="-1804" y="15005"/>
                  <a:pt x="360" y="32850"/>
                </a:cubicBezTo>
                <a:lnTo>
                  <a:pt x="58799" y="306597"/>
                </a:lnTo>
                <a:cubicBezTo>
                  <a:pt x="65654" y="322819"/>
                  <a:pt x="72508" y="330525"/>
                  <a:pt x="92349" y="333363"/>
                </a:cubicBezTo>
                <a:lnTo>
                  <a:pt x="165555" y="333363"/>
                </a:lnTo>
                <a:lnTo>
                  <a:pt x="165557" y="333364"/>
                </a:lnTo>
                <a:lnTo>
                  <a:pt x="602280" y="333364"/>
                </a:lnTo>
                <a:lnTo>
                  <a:pt x="903652" y="333364"/>
                </a:lnTo>
                <a:lnTo>
                  <a:pt x="903652" y="333364"/>
                </a:lnTo>
                <a:lnTo>
                  <a:pt x="1122440" y="333364"/>
                </a:lnTo>
                <a:lnTo>
                  <a:pt x="1341229" y="333364"/>
                </a:lnTo>
                <a:lnTo>
                  <a:pt x="1341229" y="333364"/>
                </a:lnTo>
                <a:lnTo>
                  <a:pt x="1642601" y="333364"/>
                </a:lnTo>
                <a:lnTo>
                  <a:pt x="2079324" y="333364"/>
                </a:lnTo>
                <a:lnTo>
                  <a:pt x="2079326" y="333363"/>
                </a:lnTo>
                <a:lnTo>
                  <a:pt x="2152531" y="333363"/>
                </a:lnTo>
                <a:cubicBezTo>
                  <a:pt x="2172372" y="330525"/>
                  <a:pt x="2179226" y="322819"/>
                  <a:pt x="2186081" y="306597"/>
                </a:cubicBezTo>
                <a:lnTo>
                  <a:pt x="2244520" y="32850"/>
                </a:lnTo>
                <a:cubicBezTo>
                  <a:pt x="2246684" y="15005"/>
                  <a:pt x="2239109" y="811"/>
                  <a:pt x="2221794" y="1217"/>
                </a:cubicBezTo>
                <a:lnTo>
                  <a:pt x="2011979" y="1013"/>
                </a:lnTo>
                <a:cubicBezTo>
                  <a:pt x="2011297" y="167"/>
                  <a:pt x="2010494" y="62"/>
                  <a:pt x="2009701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0"/>
                </a:schemeClr>
              </a:gs>
              <a:gs pos="39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none" lIns="0" tIns="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120000"/>
              </a:lnSpc>
              <a:spcBef>
                <a:spcPct val="50000"/>
              </a:spcBef>
            </a:pPr>
            <a:endParaRPr lang="ko-KR" altLang="en-US" sz="1200" kern="600" spc="-100" dirty="0">
              <a:gradFill>
                <a:gsLst>
                  <a:gs pos="100000">
                    <a:prstClr val="white"/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  <a:cs typeface="Adobe 명조 Std M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BA51BDF-B0E6-45E7-B5FE-24087D505A71}"/>
              </a:ext>
            </a:extLst>
          </p:cNvPr>
          <p:cNvGrpSpPr/>
          <p:nvPr/>
        </p:nvGrpSpPr>
        <p:grpSpPr>
          <a:xfrm>
            <a:off x="4487529" y="5187585"/>
            <a:ext cx="3211430" cy="369353"/>
            <a:chOff x="3344529" y="1975928"/>
            <a:chExt cx="3211430" cy="369353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grpSpPr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49DEE29A-4B8C-4109-AA44-853326F96B36}"/>
                </a:ext>
              </a:extLst>
            </p:cNvPr>
            <p:cNvSpPr/>
            <p:nvPr/>
          </p:nvSpPr>
          <p:spPr>
            <a:xfrm>
              <a:off x="3344529" y="1975928"/>
              <a:ext cx="390804" cy="66913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latinLnBrk="0">
                <a:lnSpc>
                  <a:spcPct val="140000"/>
                </a:lnSpc>
                <a:defRPr/>
              </a:pPr>
              <a:endParaRPr kumimoji="1" lang="ko-KR" altLang="en-US" sz="900" kern="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154D1422-BF73-4837-9C3E-4363E5B53B30}"/>
                </a:ext>
              </a:extLst>
            </p:cNvPr>
            <p:cNvSpPr/>
            <p:nvPr/>
          </p:nvSpPr>
          <p:spPr>
            <a:xfrm>
              <a:off x="6165155" y="1975928"/>
              <a:ext cx="390804" cy="66913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latinLnBrk="0">
                <a:lnSpc>
                  <a:spcPct val="140000"/>
                </a:lnSpc>
                <a:defRPr/>
              </a:pPr>
              <a:endParaRPr kumimoji="1" lang="ko-KR" altLang="en-US" sz="900" kern="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3" name="AutoShape 188">
              <a:extLst>
                <a:ext uri="{FF2B5EF4-FFF2-40B4-BE49-F238E27FC236}">
                  <a16:creationId xmlns:a16="http://schemas.microsoft.com/office/drawing/2014/main" id="{39A1926E-1A59-4935-8D04-C59C92A1899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41686" y="1977822"/>
              <a:ext cx="2818870" cy="367459"/>
            </a:xfrm>
            <a:custGeom>
              <a:avLst/>
              <a:gdLst/>
              <a:ahLst/>
              <a:cxnLst/>
              <a:rect l="l" t="t" r="r" b="b"/>
              <a:pathLst>
                <a:path w="1323366" h="590216">
                  <a:moveTo>
                    <a:pt x="1323366" y="0"/>
                  </a:moveTo>
                  <a:lnTo>
                    <a:pt x="0" y="0"/>
                  </a:lnTo>
                  <a:cubicBezTo>
                    <a:pt x="35252" y="332803"/>
                    <a:pt x="318406" y="590216"/>
                    <a:pt x="661683" y="590216"/>
                  </a:cubicBezTo>
                  <a:cubicBezTo>
                    <a:pt x="1004960" y="590216"/>
                    <a:pt x="1288114" y="332803"/>
                    <a:pt x="1323366" y="0"/>
                  </a:cubicBezTo>
                  <a:close/>
                </a:path>
              </a:pathLst>
            </a:custGeom>
            <a:grpFill/>
            <a:ln w="63500" cap="flat" cmpd="sng" algn="ctr">
              <a:noFill/>
              <a:prstDash val="solid"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vert270" wrap="none" lIns="0" rIns="0" anchor="ctr"/>
            <a:lstStyle/>
            <a:p>
              <a:pPr algn="ctr" latinLnBrk="0">
                <a:lnSpc>
                  <a:spcPct val="140000"/>
                </a:lnSpc>
                <a:defRPr/>
              </a:pPr>
              <a:endParaRPr kumimoji="1" lang="ko-KR" altLang="en-US" sz="1300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endParaRPr>
            </a:p>
          </p:txBody>
        </p:sp>
      </p:grpSp>
      <p:sp>
        <p:nvSpPr>
          <p:cNvPr id="74" name="모서리가 둥근 직사각형 44">
            <a:extLst>
              <a:ext uri="{FF2B5EF4-FFF2-40B4-BE49-F238E27FC236}">
                <a16:creationId xmlns:a16="http://schemas.microsoft.com/office/drawing/2014/main" id="{B5272087-7EBB-4511-991F-E69C1F62B6F4}"/>
              </a:ext>
            </a:extLst>
          </p:cNvPr>
          <p:cNvSpPr/>
          <p:nvPr/>
        </p:nvSpPr>
        <p:spPr>
          <a:xfrm>
            <a:off x="5326212" y="5205320"/>
            <a:ext cx="1541334" cy="322236"/>
          </a:xfrm>
          <a:prstGeom prst="roundRect">
            <a:avLst>
              <a:gd name="adj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36000" rIns="90000" bIns="36000" anchor="ctr">
            <a:scene3d>
              <a:camera prst="orthographicFront"/>
              <a:lightRig rig="threePt" dir="t"/>
            </a:scene3d>
            <a:sp3d contourW="38100">
              <a:bevelT w="1270"/>
              <a:bevelB w="0" h="0"/>
              <a:contourClr>
                <a:schemeClr val="bg1"/>
              </a:contourClr>
            </a:sp3d>
          </a:bodyPr>
          <a:lstStyle/>
          <a:p>
            <a:pPr algn="ctr" eaLnBrk="0" latinLnBrk="0" hangingPunct="0">
              <a:lnSpc>
                <a:spcPct val="110000"/>
              </a:lnSpc>
              <a:buClr>
                <a:srgbClr val="808080"/>
              </a:buClr>
              <a:buSzPct val="140000"/>
              <a:tabLst>
                <a:tab pos="5648325" algn="l"/>
              </a:tabLst>
              <a:defRPr/>
            </a:pPr>
            <a:r>
              <a:rPr kumimoji="1" lang="ko-KR" altLang="en-US" sz="14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수 행 과 제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02449F-EC31-47EF-99C6-74147D00AB67}"/>
              </a:ext>
            </a:extLst>
          </p:cNvPr>
          <p:cNvSpPr/>
          <p:nvPr/>
        </p:nvSpPr>
        <p:spPr>
          <a:xfrm>
            <a:off x="479425" y="1193011"/>
            <a:ext cx="11233149" cy="69717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rgbClr val="000000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rgbClr val="000000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rgbClr val="000000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rgbClr val="000000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rgbClr val="000000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1100" b="1" kern="1200">
                <a:solidFill>
                  <a:srgbClr val="000000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1100" b="1" kern="1200">
                <a:solidFill>
                  <a:srgbClr val="000000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1100" b="1" kern="1200">
                <a:solidFill>
                  <a:srgbClr val="000000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1100" b="1" kern="1200">
                <a:solidFill>
                  <a:srgbClr val="000000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1600" kern="0" dirty="0">
                <a:ln w="6350">
                  <a:noFill/>
                </a:ln>
                <a:solidFill>
                  <a:schemeClr val="tx1"/>
                </a:solidFill>
                <a:ea typeface="맑은 고딕" panose="020B0503020000020004" pitchFamily="50" charset="-127"/>
              </a:rPr>
              <a:t>국내외 반도체 산업 시장이 위축되어 자사의 매출이 위협받고 있음</a:t>
            </a:r>
            <a:endParaRPr kumimoji="1" lang="en-US" altLang="ko-KR" sz="1600" kern="0" dirty="0">
              <a:ln w="6350">
                <a:noFill/>
              </a:ln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1600" kern="0" dirty="0">
                <a:ln w="6350">
                  <a:noFill/>
                </a:ln>
                <a:solidFill>
                  <a:schemeClr val="tx1"/>
                </a:solidFill>
                <a:ea typeface="맑은 고딕" panose="020B0503020000020004" pitchFamily="50" charset="-127"/>
              </a:rPr>
              <a:t>☞ 기존장비 가동률 최적화를 통한 </a:t>
            </a:r>
            <a:r>
              <a:rPr kumimoji="1" lang="ko-KR" altLang="en-US" sz="1600" kern="0" dirty="0" err="1">
                <a:ln w="6350">
                  <a:noFill/>
                </a:ln>
                <a:solidFill>
                  <a:schemeClr val="tx1"/>
                </a:solidFill>
                <a:ea typeface="맑은 고딕" panose="020B0503020000020004" pitchFamily="50" charset="-127"/>
              </a:rPr>
              <a:t>수율</a:t>
            </a:r>
            <a:r>
              <a:rPr kumimoji="1" lang="ko-KR" altLang="en-US" sz="1600" kern="0" dirty="0">
                <a:ln w="6350">
                  <a:noFill/>
                </a:ln>
                <a:solidFill>
                  <a:schemeClr val="tx1"/>
                </a:solidFill>
                <a:ea typeface="맑은 고딕" panose="020B0503020000020004" pitchFamily="50" charset="-127"/>
              </a:rPr>
              <a:t> 극대화 및 경쟁력 강화 필요성 대두</a:t>
            </a:r>
            <a:endParaRPr kumimoji="1" lang="en-US" altLang="ko-KR" sz="1600" kern="0" dirty="0">
              <a:ln w="6350">
                <a:noFill/>
              </a:ln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433E122-1F32-4E41-B96D-B8D34A735C13}"/>
              </a:ext>
            </a:extLst>
          </p:cNvPr>
          <p:cNvSpPr/>
          <p:nvPr/>
        </p:nvSpPr>
        <p:spPr bwMode="auto">
          <a:xfrm>
            <a:off x="643813" y="2714263"/>
            <a:ext cx="5360503" cy="2740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>
              <a:lnSpc>
                <a:spcPct val="115000"/>
              </a:lnSpc>
              <a:spcBef>
                <a:spcPct val="50000"/>
              </a:spcBef>
              <a:buClr>
                <a:srgbClr val="333399"/>
              </a:buClr>
              <a:buFont typeface="Wingdings" pitchFamily="2" charset="2"/>
              <a:buNone/>
            </a:pP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경영 위기감 증대</a:t>
            </a:r>
            <a:endParaRPr lang="en-US" altLang="ko-KR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03056D4-E36F-42DA-9372-EDDADEE26A49}"/>
              </a:ext>
            </a:extLst>
          </p:cNvPr>
          <p:cNvSpPr/>
          <p:nvPr/>
        </p:nvSpPr>
        <p:spPr bwMode="auto">
          <a:xfrm>
            <a:off x="6147190" y="2713947"/>
            <a:ext cx="5380749" cy="2740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>
              <a:lnSpc>
                <a:spcPct val="115000"/>
              </a:lnSpc>
              <a:spcBef>
                <a:spcPct val="50000"/>
              </a:spcBef>
              <a:buClr>
                <a:srgbClr val="333399"/>
              </a:buClr>
              <a:buFont typeface="Wingdings" pitchFamily="2" charset="2"/>
              <a:buNone/>
            </a:pP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제품 불량률 증가</a:t>
            </a:r>
            <a:endParaRPr lang="en-US" altLang="ko-KR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77" name="Rectangle 132">
            <a:extLst>
              <a:ext uri="{FF2B5EF4-FFF2-40B4-BE49-F238E27FC236}">
                <a16:creationId xmlns:a16="http://schemas.microsoft.com/office/drawing/2014/main" id="{3B9F073D-2385-4061-B994-AC6E76B36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89" y="3053568"/>
            <a:ext cx="5380750" cy="172781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1">
                <a:lumMod val="50000"/>
              </a:schemeClr>
            </a:outerShdw>
          </a:effectLst>
        </p:spPr>
        <p:txBody>
          <a:bodyPr lIns="144000" tIns="144000" rIns="144000" anchor="t" anchorCtr="0"/>
          <a:lstStyle/>
          <a:p>
            <a:pPr latinLnBrk="0">
              <a:lnSpc>
                <a:spcPct val="110000"/>
              </a:lnSpc>
              <a:spcBef>
                <a:spcPts val="500"/>
              </a:spcBef>
              <a:buSzPct val="80000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Rectangle 132">
            <a:extLst>
              <a:ext uri="{FF2B5EF4-FFF2-40B4-BE49-F238E27FC236}">
                <a16:creationId xmlns:a16="http://schemas.microsoft.com/office/drawing/2014/main" id="{9B822C43-5254-4194-B012-B61F9DF8A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7670" y="3053569"/>
            <a:ext cx="5380749" cy="172781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1">
                <a:lumMod val="50000"/>
              </a:schemeClr>
            </a:outerShdw>
          </a:effectLst>
        </p:spPr>
        <p:txBody>
          <a:bodyPr lIns="216000" tIns="36000" rIns="144000" bIns="36000" anchor="ctr" anchorCtr="0"/>
          <a:lstStyle/>
          <a:p>
            <a:pPr marL="171450" indent="-171450" latinLnBrk="0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협력업체의 추가 주문에 따른 과잉 생산으로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공정의 작업량 증가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latinLnBrk="0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</a:pPr>
            <a:endParaRPr lang="en-US" altLang="ko-KR" sz="7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latinLnBrk="0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장비들의 부하가 증가됨에 따라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불량률 지속적 증가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latinLnBrk="0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</a:pPr>
            <a:endParaRPr lang="en-US" altLang="ko-KR" sz="7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latinLnBrk="0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 개선 및 제품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불량률 최소화에 대한 이슈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발생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FEFA516-6E77-44AB-BF6F-1B939C2C2064}"/>
              </a:ext>
            </a:extLst>
          </p:cNvPr>
          <p:cNvGrpSpPr/>
          <p:nvPr/>
        </p:nvGrpSpPr>
        <p:grpSpPr>
          <a:xfrm>
            <a:off x="643813" y="3130450"/>
            <a:ext cx="2305853" cy="1603444"/>
            <a:chOff x="-2357821" y="2900188"/>
            <a:chExt cx="2316085" cy="1603444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C03933D4-4D9B-4D07-822C-E7AAE1319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357821" y="2900188"/>
              <a:ext cx="2316085" cy="1603444"/>
            </a:xfrm>
            <a:prstGeom prst="rect">
              <a:avLst/>
            </a:prstGeom>
          </p:spPr>
        </p:pic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9E84FE12-FD66-4B65-A77B-666D1677A95D}"/>
                </a:ext>
              </a:extLst>
            </p:cNvPr>
            <p:cNvCxnSpPr>
              <a:cxnSpLocks/>
            </p:cNvCxnSpPr>
            <p:nvPr/>
          </p:nvCxnSpPr>
          <p:spPr>
            <a:xfrm>
              <a:off x="-1810562" y="3465513"/>
              <a:ext cx="1352938" cy="485192"/>
            </a:xfrm>
            <a:prstGeom prst="straightConnector1">
              <a:avLst/>
            </a:prstGeom>
            <a:ln w="28575">
              <a:solidFill>
                <a:srgbClr val="26262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46819915-F4EA-4004-803B-3ECF8146177B}"/>
              </a:ext>
            </a:extLst>
          </p:cNvPr>
          <p:cNvSpPr txBox="1"/>
          <p:nvPr/>
        </p:nvSpPr>
        <p:spPr>
          <a:xfrm>
            <a:off x="2733112" y="3110130"/>
            <a:ext cx="3249691" cy="164660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미</a:t>
            </a:r>
            <a:r>
              <a:rPr lang="en-US" altLang="ko-KR" sz="1400" b="1" dirty="0"/>
              <a:t>·</a:t>
            </a:r>
            <a:r>
              <a:rPr lang="ko-KR" altLang="en-US" sz="1400" b="1" dirty="0"/>
              <a:t>중 무역갈등에 의한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반도체 산업 위축</a:t>
            </a:r>
            <a:endParaRPr lang="en-US" altLang="ko-KR" sz="14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7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반도체 가격 하락에 따른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전체 수출액 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30%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이상 하락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7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메모리 관련 기업들의 설비 투자 축소로 인한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당사의 매출 상승률 하락</a:t>
            </a:r>
          </a:p>
        </p:txBody>
      </p:sp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8C235C3F-EE7A-48AF-9D6D-30DCD40E2DB0}"/>
              </a:ext>
            </a:extLst>
          </p:cNvPr>
          <p:cNvSpPr/>
          <p:nvPr/>
        </p:nvSpPr>
        <p:spPr>
          <a:xfrm>
            <a:off x="4943076" y="2320508"/>
            <a:ext cx="2305849" cy="322236"/>
          </a:xfrm>
          <a:prstGeom prst="roundRect">
            <a:avLst>
              <a:gd name="adj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36000" rIns="90000" bIns="36000" anchor="ctr">
            <a:scene3d>
              <a:camera prst="orthographicFront"/>
              <a:lightRig rig="threePt" dir="t"/>
            </a:scene3d>
            <a:sp3d contourW="38100">
              <a:bevelT w="1270"/>
              <a:bevelB w="0" h="0"/>
              <a:contourClr>
                <a:schemeClr val="bg1"/>
              </a:contourClr>
            </a:sp3d>
          </a:bodyPr>
          <a:lstStyle/>
          <a:p>
            <a:pPr algn="ctr" eaLnBrk="0" latinLnBrk="0" hangingPunct="0">
              <a:lnSpc>
                <a:spcPct val="110000"/>
              </a:lnSpc>
              <a:buClr>
                <a:srgbClr val="808080"/>
              </a:buClr>
              <a:buSzPct val="140000"/>
              <a:tabLst>
                <a:tab pos="5648325" algn="l"/>
              </a:tabLst>
              <a:defRPr/>
            </a:pPr>
            <a:r>
              <a:rPr kumimoji="1" lang="ko-KR" altLang="en-US" sz="15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추 진 배 경</a:t>
            </a:r>
          </a:p>
        </p:txBody>
      </p:sp>
    </p:spTree>
    <p:extLst>
      <p:ext uri="{BB962C8B-B14F-4D97-AF65-F5344CB8AC3E}">
        <p14:creationId xmlns:p14="http://schemas.microsoft.com/office/powerpoint/2010/main" val="73785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096592" y="2929112"/>
            <a:ext cx="4042490" cy="384721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Part Ⅱ. </a:t>
            </a:r>
            <a:r>
              <a:rPr lang="ko-KR" altLang="en-US" dirty="0"/>
              <a:t>과제 추가 탐색</a:t>
            </a:r>
          </a:p>
        </p:txBody>
      </p:sp>
    </p:spTree>
    <p:extLst>
      <p:ext uri="{BB962C8B-B14F-4D97-AF65-F5344CB8AC3E}">
        <p14:creationId xmlns:p14="http://schemas.microsoft.com/office/powerpoint/2010/main" val="414470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95B2F09-045C-41CD-9C5A-5BFAF1A12B28}"/>
              </a:ext>
            </a:extLst>
          </p:cNvPr>
          <p:cNvSpPr/>
          <p:nvPr/>
        </p:nvSpPr>
        <p:spPr>
          <a:xfrm>
            <a:off x="0" y="0"/>
            <a:ext cx="12192000" cy="14128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rgbClr val="005085"/>
              </a:solidFill>
            </a:endParaRPr>
          </a:p>
        </p:txBody>
      </p:sp>
      <p:sp>
        <p:nvSpPr>
          <p:cNvPr id="7" name="제목 8">
            <a:extLst>
              <a:ext uri="{FF2B5EF4-FFF2-40B4-BE49-F238E27FC236}">
                <a16:creationId xmlns:a16="http://schemas.microsoft.com/office/drawing/2014/main" id="{710EA81C-037F-426E-BBD1-823345EEF419}"/>
              </a:ext>
            </a:extLst>
          </p:cNvPr>
          <p:cNvSpPr txBox="1">
            <a:spLocks/>
          </p:cNvSpPr>
          <p:nvPr/>
        </p:nvSpPr>
        <p:spPr>
          <a:xfrm>
            <a:off x="695325" y="244499"/>
            <a:ext cx="8690578" cy="48228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800" dirty="0">
              <a:solidFill>
                <a:schemeClr val="tx2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Rectangle 80">
            <a:extLst>
              <a:ext uri="{FF2B5EF4-FFF2-40B4-BE49-F238E27FC236}">
                <a16:creationId xmlns:a16="http://schemas.microsoft.com/office/drawing/2014/main" id="{BD63406D-9587-48C0-8631-09CCD67D5381}"/>
              </a:ext>
            </a:extLst>
          </p:cNvPr>
          <p:cNvSpPr/>
          <p:nvPr/>
        </p:nvSpPr>
        <p:spPr>
          <a:xfrm flipH="1">
            <a:off x="523384" y="323094"/>
            <a:ext cx="45719" cy="810762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8F7C9E5-DCF8-4196-AC16-CECC2CAE056A}"/>
              </a:ext>
            </a:extLst>
          </p:cNvPr>
          <p:cNvCxnSpPr/>
          <p:nvPr/>
        </p:nvCxnSpPr>
        <p:spPr>
          <a:xfrm>
            <a:off x="0" y="1409749"/>
            <a:ext cx="12192000" cy="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제목 8">
            <a:extLst>
              <a:ext uri="{FF2B5EF4-FFF2-40B4-BE49-F238E27FC236}">
                <a16:creationId xmlns:a16="http://schemas.microsoft.com/office/drawing/2014/main" id="{68AF6918-ADF0-194E-8F45-992276A32B12}"/>
              </a:ext>
            </a:extLst>
          </p:cNvPr>
          <p:cNvSpPr txBox="1">
            <a:spLocks/>
          </p:cNvSpPr>
          <p:nvPr/>
        </p:nvSpPr>
        <p:spPr>
          <a:xfrm>
            <a:off x="7593108" y="5001339"/>
            <a:ext cx="4803029" cy="65946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6C0DFF-CFAD-420A-905D-BC171D1FAEC6}"/>
              </a:ext>
            </a:extLst>
          </p:cNvPr>
          <p:cNvSpPr txBox="1"/>
          <p:nvPr/>
        </p:nvSpPr>
        <p:spPr>
          <a:xfrm>
            <a:off x="695325" y="321169"/>
            <a:ext cx="752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/>
                </a:solidFill>
              </a:rPr>
              <a:t>과제 탐색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36AE1-5F73-4130-88DF-E17AACF5F632}"/>
              </a:ext>
            </a:extLst>
          </p:cNvPr>
          <p:cNvSpPr txBox="1"/>
          <p:nvPr/>
        </p:nvSpPr>
        <p:spPr>
          <a:xfrm>
            <a:off x="4155880" y="1568501"/>
            <a:ext cx="4078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반도체 누적 생산량 함수 </a:t>
            </a:r>
            <a:r>
              <a:rPr lang="en-US" altLang="ko-KR" sz="2000" b="1" dirty="0"/>
              <a:t>f(t)</a:t>
            </a:r>
          </a:p>
          <a:p>
            <a:r>
              <a:rPr lang="ko-KR" altLang="en-US" sz="2000" b="1" dirty="0"/>
              <a:t>반도체 누적 불량 생산량 함수 </a:t>
            </a:r>
            <a:r>
              <a:rPr lang="en-US" altLang="ko-KR" sz="2000" b="1" dirty="0"/>
              <a:t>g(t)</a:t>
            </a:r>
            <a:endParaRPr lang="ko-KR" altLang="en-US" sz="2000" b="1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18BEC43-AF4E-4ED9-A4B8-6D1E60BFD870}"/>
              </a:ext>
            </a:extLst>
          </p:cNvPr>
          <p:cNvCxnSpPr>
            <a:cxnSpLocks/>
          </p:cNvCxnSpPr>
          <p:nvPr/>
        </p:nvCxnSpPr>
        <p:spPr>
          <a:xfrm>
            <a:off x="1174375" y="6000139"/>
            <a:ext cx="3625663" cy="0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42BBB33-6D9A-47B1-9E1C-76CFDEBC04C1}"/>
              </a:ext>
            </a:extLst>
          </p:cNvPr>
          <p:cNvCxnSpPr/>
          <p:nvPr/>
        </p:nvCxnSpPr>
        <p:spPr>
          <a:xfrm flipV="1">
            <a:off x="1456203" y="3310727"/>
            <a:ext cx="0" cy="2949388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836C37-59AF-4092-B539-7F9976CCAF48}"/>
              </a:ext>
            </a:extLst>
          </p:cNvPr>
          <p:cNvSpPr txBox="1"/>
          <p:nvPr/>
        </p:nvSpPr>
        <p:spPr>
          <a:xfrm>
            <a:off x="3831850" y="6170468"/>
            <a:ext cx="96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</a:t>
            </a:r>
            <a:r>
              <a:rPr lang="en-US" altLang="ko-KR" dirty="0"/>
              <a:t>(t)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28C763-9EEA-433F-B846-6D46A98CDDC5}"/>
              </a:ext>
            </a:extLst>
          </p:cNvPr>
          <p:cNvCxnSpPr/>
          <p:nvPr/>
        </p:nvCxnSpPr>
        <p:spPr>
          <a:xfrm flipV="1">
            <a:off x="1456203" y="3445198"/>
            <a:ext cx="2680447" cy="255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7C8B0F2F-48EB-4778-AAB1-52B76B64857D}"/>
              </a:ext>
            </a:extLst>
          </p:cNvPr>
          <p:cNvSpPr/>
          <p:nvPr/>
        </p:nvSpPr>
        <p:spPr>
          <a:xfrm>
            <a:off x="1474132" y="3176256"/>
            <a:ext cx="2205318" cy="2796989"/>
          </a:xfrm>
          <a:custGeom>
            <a:avLst/>
            <a:gdLst>
              <a:gd name="connsiteX0" fmla="*/ 0 w 2205318"/>
              <a:gd name="connsiteY0" fmla="*/ 2796989 h 2796989"/>
              <a:gd name="connsiteX1" fmla="*/ 1407459 w 2205318"/>
              <a:gd name="connsiteY1" fmla="*/ 1972236 h 2796989"/>
              <a:gd name="connsiteX2" fmla="*/ 2205318 w 2205318"/>
              <a:gd name="connsiteY2" fmla="*/ 0 h 279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5318" h="2796989">
                <a:moveTo>
                  <a:pt x="0" y="2796989"/>
                </a:moveTo>
                <a:cubicBezTo>
                  <a:pt x="519953" y="2617695"/>
                  <a:pt x="1039906" y="2438401"/>
                  <a:pt x="1407459" y="1972236"/>
                </a:cubicBezTo>
                <a:cubicBezTo>
                  <a:pt x="1775012" y="1506071"/>
                  <a:pt x="2020047" y="327212"/>
                  <a:pt x="220531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58EF7245-942F-46E0-B8CC-E95519E74EA7}"/>
              </a:ext>
            </a:extLst>
          </p:cNvPr>
          <p:cNvSpPr/>
          <p:nvPr/>
        </p:nvSpPr>
        <p:spPr>
          <a:xfrm>
            <a:off x="1501026" y="4081692"/>
            <a:ext cx="2940424" cy="1846729"/>
          </a:xfrm>
          <a:custGeom>
            <a:avLst/>
            <a:gdLst>
              <a:gd name="connsiteX0" fmla="*/ 0 w 2940424"/>
              <a:gd name="connsiteY0" fmla="*/ 1846729 h 1846729"/>
              <a:gd name="connsiteX1" fmla="*/ 932330 w 2940424"/>
              <a:gd name="connsiteY1" fmla="*/ 466164 h 1846729"/>
              <a:gd name="connsiteX2" fmla="*/ 2940424 w 2940424"/>
              <a:gd name="connsiteY2" fmla="*/ 0 h 1846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0424" h="1846729">
                <a:moveTo>
                  <a:pt x="0" y="1846729"/>
                </a:moveTo>
                <a:cubicBezTo>
                  <a:pt x="221129" y="1310340"/>
                  <a:pt x="442259" y="773952"/>
                  <a:pt x="932330" y="466164"/>
                </a:cubicBezTo>
                <a:cubicBezTo>
                  <a:pt x="1422401" y="158376"/>
                  <a:pt x="2417483" y="88153"/>
                  <a:pt x="294042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87D7C9-D922-4ECC-97FB-884849CFED36}"/>
              </a:ext>
            </a:extLst>
          </p:cNvPr>
          <p:cNvSpPr txBox="1"/>
          <p:nvPr/>
        </p:nvSpPr>
        <p:spPr>
          <a:xfrm>
            <a:off x="4441450" y="3903267"/>
            <a:ext cx="48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395658-DAF1-49DA-9A8F-1F29D957EE18}"/>
              </a:ext>
            </a:extLst>
          </p:cNvPr>
          <p:cNvSpPr txBox="1"/>
          <p:nvPr/>
        </p:nvSpPr>
        <p:spPr>
          <a:xfrm>
            <a:off x="4208368" y="3310727"/>
            <a:ext cx="23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02A31A-429D-4B9D-91F0-80A8E8306AB3}"/>
              </a:ext>
            </a:extLst>
          </p:cNvPr>
          <p:cNvSpPr txBox="1"/>
          <p:nvPr/>
        </p:nvSpPr>
        <p:spPr>
          <a:xfrm>
            <a:off x="3679450" y="2987998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F509AE-67B8-43C4-844F-CBCD9C2A4848}"/>
              </a:ext>
            </a:extLst>
          </p:cNvPr>
          <p:cNvSpPr txBox="1"/>
          <p:nvPr/>
        </p:nvSpPr>
        <p:spPr>
          <a:xfrm>
            <a:off x="1868580" y="2736986"/>
            <a:ext cx="160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생산량 </a:t>
            </a:r>
            <a:r>
              <a:rPr lang="en-US" altLang="ko-KR" dirty="0"/>
              <a:t>f(t)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C33139-5C87-4D8A-BD59-8DAFAE707105}"/>
              </a:ext>
            </a:extLst>
          </p:cNvPr>
          <p:cNvSpPr txBox="1"/>
          <p:nvPr/>
        </p:nvSpPr>
        <p:spPr>
          <a:xfrm>
            <a:off x="586626" y="3106318"/>
            <a:ext cx="110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개수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AAC343D-8A46-404C-9E37-251F7E52F5DA}"/>
              </a:ext>
            </a:extLst>
          </p:cNvPr>
          <p:cNvCxnSpPr>
            <a:cxnSpLocks/>
          </p:cNvCxnSpPr>
          <p:nvPr/>
        </p:nvCxnSpPr>
        <p:spPr>
          <a:xfrm>
            <a:off x="7266457" y="6016028"/>
            <a:ext cx="3625663" cy="0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D0494B1-32F1-491C-99DF-F61D6C1456F2}"/>
              </a:ext>
            </a:extLst>
          </p:cNvPr>
          <p:cNvCxnSpPr/>
          <p:nvPr/>
        </p:nvCxnSpPr>
        <p:spPr>
          <a:xfrm flipV="1">
            <a:off x="7548285" y="3326616"/>
            <a:ext cx="0" cy="2949388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C055513-02CB-42A3-9751-489F7AA7719B}"/>
              </a:ext>
            </a:extLst>
          </p:cNvPr>
          <p:cNvCxnSpPr/>
          <p:nvPr/>
        </p:nvCxnSpPr>
        <p:spPr>
          <a:xfrm flipV="1">
            <a:off x="7548285" y="3461087"/>
            <a:ext cx="2680447" cy="255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D8598761-6FA4-49E3-A95B-000EA34D0CAD}"/>
              </a:ext>
            </a:extLst>
          </p:cNvPr>
          <p:cNvSpPr/>
          <p:nvPr/>
        </p:nvSpPr>
        <p:spPr>
          <a:xfrm>
            <a:off x="7566214" y="3192145"/>
            <a:ext cx="2205318" cy="2796989"/>
          </a:xfrm>
          <a:custGeom>
            <a:avLst/>
            <a:gdLst>
              <a:gd name="connsiteX0" fmla="*/ 0 w 2205318"/>
              <a:gd name="connsiteY0" fmla="*/ 2796989 h 2796989"/>
              <a:gd name="connsiteX1" fmla="*/ 1407459 w 2205318"/>
              <a:gd name="connsiteY1" fmla="*/ 1972236 h 2796989"/>
              <a:gd name="connsiteX2" fmla="*/ 2205318 w 2205318"/>
              <a:gd name="connsiteY2" fmla="*/ 0 h 279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5318" h="2796989">
                <a:moveTo>
                  <a:pt x="0" y="2796989"/>
                </a:moveTo>
                <a:cubicBezTo>
                  <a:pt x="519953" y="2617695"/>
                  <a:pt x="1039906" y="2438401"/>
                  <a:pt x="1407459" y="1972236"/>
                </a:cubicBezTo>
                <a:cubicBezTo>
                  <a:pt x="1775012" y="1506071"/>
                  <a:pt x="2020047" y="327212"/>
                  <a:pt x="220531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8509DC78-317D-4827-A39E-CB71058EA39E}"/>
              </a:ext>
            </a:extLst>
          </p:cNvPr>
          <p:cNvSpPr/>
          <p:nvPr/>
        </p:nvSpPr>
        <p:spPr>
          <a:xfrm>
            <a:off x="7593108" y="4097581"/>
            <a:ext cx="2940424" cy="1846729"/>
          </a:xfrm>
          <a:custGeom>
            <a:avLst/>
            <a:gdLst>
              <a:gd name="connsiteX0" fmla="*/ 0 w 2940424"/>
              <a:gd name="connsiteY0" fmla="*/ 1846729 h 1846729"/>
              <a:gd name="connsiteX1" fmla="*/ 932330 w 2940424"/>
              <a:gd name="connsiteY1" fmla="*/ 466164 h 1846729"/>
              <a:gd name="connsiteX2" fmla="*/ 2940424 w 2940424"/>
              <a:gd name="connsiteY2" fmla="*/ 0 h 1846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0424" h="1846729">
                <a:moveTo>
                  <a:pt x="0" y="1846729"/>
                </a:moveTo>
                <a:cubicBezTo>
                  <a:pt x="221129" y="1310340"/>
                  <a:pt x="442259" y="773952"/>
                  <a:pt x="932330" y="466164"/>
                </a:cubicBezTo>
                <a:cubicBezTo>
                  <a:pt x="1422401" y="158376"/>
                  <a:pt x="2417483" y="88153"/>
                  <a:pt x="294042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3AF2F3-80CA-44D1-B7CA-7B6FFEC95D71}"/>
              </a:ext>
            </a:extLst>
          </p:cNvPr>
          <p:cNvSpPr txBox="1"/>
          <p:nvPr/>
        </p:nvSpPr>
        <p:spPr>
          <a:xfrm>
            <a:off x="10533532" y="3919156"/>
            <a:ext cx="48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DF91A2-F3D4-4C42-910C-918BA61126B0}"/>
              </a:ext>
            </a:extLst>
          </p:cNvPr>
          <p:cNvSpPr txBox="1"/>
          <p:nvPr/>
        </p:nvSpPr>
        <p:spPr>
          <a:xfrm>
            <a:off x="10300450" y="3326616"/>
            <a:ext cx="23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595A25-F344-46AA-8334-73F6CC41EE3F}"/>
              </a:ext>
            </a:extLst>
          </p:cNvPr>
          <p:cNvSpPr txBox="1"/>
          <p:nvPr/>
        </p:nvSpPr>
        <p:spPr>
          <a:xfrm>
            <a:off x="9771532" y="3003887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8553A3-2654-4D47-84F3-3D63EB7A57A5}"/>
              </a:ext>
            </a:extLst>
          </p:cNvPr>
          <p:cNvSpPr txBox="1"/>
          <p:nvPr/>
        </p:nvSpPr>
        <p:spPr>
          <a:xfrm>
            <a:off x="7960661" y="2752875"/>
            <a:ext cx="242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불량품 생산량 </a:t>
            </a:r>
            <a:r>
              <a:rPr lang="en-US" altLang="ko-KR" dirty="0"/>
              <a:t>g(t)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3D1FFF-EF0D-483E-A506-9B5D7F9D07B4}"/>
              </a:ext>
            </a:extLst>
          </p:cNvPr>
          <p:cNvSpPr txBox="1"/>
          <p:nvPr/>
        </p:nvSpPr>
        <p:spPr>
          <a:xfrm>
            <a:off x="6678708" y="3122207"/>
            <a:ext cx="110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개수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9C1DFA-1304-4F98-8E80-8D5C21BAAB67}"/>
              </a:ext>
            </a:extLst>
          </p:cNvPr>
          <p:cNvSpPr txBox="1"/>
          <p:nvPr/>
        </p:nvSpPr>
        <p:spPr>
          <a:xfrm>
            <a:off x="9816359" y="6170242"/>
            <a:ext cx="96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</a:t>
            </a:r>
            <a:r>
              <a:rPr lang="en-US" altLang="ko-KR" dirty="0"/>
              <a:t>(t)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83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  <p:bldP spid="32" grpId="0"/>
      <p:bldP spid="33" grpId="0"/>
      <p:bldP spid="34" grpId="0"/>
      <p:bldP spid="44" grpId="0" animBg="1"/>
      <p:bldP spid="45" grpId="0" animBg="1"/>
      <p:bldP spid="46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95B2F09-045C-41CD-9C5A-5BFAF1A12B28}"/>
              </a:ext>
            </a:extLst>
          </p:cNvPr>
          <p:cNvSpPr/>
          <p:nvPr/>
        </p:nvSpPr>
        <p:spPr>
          <a:xfrm>
            <a:off x="0" y="0"/>
            <a:ext cx="12192000" cy="14128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rgbClr val="005085"/>
              </a:solidFill>
            </a:endParaRPr>
          </a:p>
        </p:txBody>
      </p:sp>
      <p:sp>
        <p:nvSpPr>
          <p:cNvPr id="7" name="제목 8">
            <a:extLst>
              <a:ext uri="{FF2B5EF4-FFF2-40B4-BE49-F238E27FC236}">
                <a16:creationId xmlns:a16="http://schemas.microsoft.com/office/drawing/2014/main" id="{710EA81C-037F-426E-BBD1-823345EEF419}"/>
              </a:ext>
            </a:extLst>
          </p:cNvPr>
          <p:cNvSpPr txBox="1">
            <a:spLocks/>
          </p:cNvSpPr>
          <p:nvPr/>
        </p:nvSpPr>
        <p:spPr>
          <a:xfrm>
            <a:off x="695325" y="244499"/>
            <a:ext cx="8690578" cy="48228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800" dirty="0">
              <a:solidFill>
                <a:schemeClr val="tx2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Rectangle 80">
            <a:extLst>
              <a:ext uri="{FF2B5EF4-FFF2-40B4-BE49-F238E27FC236}">
                <a16:creationId xmlns:a16="http://schemas.microsoft.com/office/drawing/2014/main" id="{BD63406D-9587-48C0-8631-09CCD67D5381}"/>
              </a:ext>
            </a:extLst>
          </p:cNvPr>
          <p:cNvSpPr/>
          <p:nvPr/>
        </p:nvSpPr>
        <p:spPr>
          <a:xfrm flipH="1">
            <a:off x="523384" y="323094"/>
            <a:ext cx="45719" cy="810762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8F7C9E5-DCF8-4196-AC16-CECC2CAE056A}"/>
              </a:ext>
            </a:extLst>
          </p:cNvPr>
          <p:cNvCxnSpPr/>
          <p:nvPr/>
        </p:nvCxnSpPr>
        <p:spPr>
          <a:xfrm>
            <a:off x="0" y="1409749"/>
            <a:ext cx="12192000" cy="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제목 8">
            <a:extLst>
              <a:ext uri="{FF2B5EF4-FFF2-40B4-BE49-F238E27FC236}">
                <a16:creationId xmlns:a16="http://schemas.microsoft.com/office/drawing/2014/main" id="{68AF6918-ADF0-194E-8F45-992276A32B12}"/>
              </a:ext>
            </a:extLst>
          </p:cNvPr>
          <p:cNvSpPr txBox="1">
            <a:spLocks/>
          </p:cNvSpPr>
          <p:nvPr/>
        </p:nvSpPr>
        <p:spPr>
          <a:xfrm>
            <a:off x="7611038" y="4995608"/>
            <a:ext cx="4803029" cy="65946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6C0DFF-CFAD-420A-905D-BC171D1FAEC6}"/>
              </a:ext>
            </a:extLst>
          </p:cNvPr>
          <p:cNvSpPr txBox="1"/>
          <p:nvPr/>
        </p:nvSpPr>
        <p:spPr>
          <a:xfrm>
            <a:off x="695325" y="321169"/>
            <a:ext cx="752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과제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36AE1-5F73-4130-88DF-E17AACF5F632}"/>
              </a:ext>
            </a:extLst>
          </p:cNvPr>
          <p:cNvSpPr txBox="1"/>
          <p:nvPr/>
        </p:nvSpPr>
        <p:spPr>
          <a:xfrm>
            <a:off x="4056559" y="1517403"/>
            <a:ext cx="4078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반도체 누적 생산량 함수 </a:t>
            </a:r>
            <a:r>
              <a:rPr lang="en-US" altLang="ko-KR" sz="2000" b="1" dirty="0"/>
              <a:t>f(t)</a:t>
            </a:r>
          </a:p>
          <a:p>
            <a:r>
              <a:rPr lang="ko-KR" altLang="en-US" sz="2000" b="1" dirty="0"/>
              <a:t>반도체 누적 불량 생산량 함수 </a:t>
            </a:r>
            <a:r>
              <a:rPr lang="en-US" altLang="ko-KR" sz="2000" b="1" dirty="0"/>
              <a:t>g(t)</a:t>
            </a:r>
            <a:endParaRPr lang="ko-KR" altLang="en-US" sz="2000" b="1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18BEC43-AF4E-4ED9-A4B8-6D1E60BFD870}"/>
              </a:ext>
            </a:extLst>
          </p:cNvPr>
          <p:cNvCxnSpPr>
            <a:cxnSpLocks/>
          </p:cNvCxnSpPr>
          <p:nvPr/>
        </p:nvCxnSpPr>
        <p:spPr>
          <a:xfrm>
            <a:off x="1156444" y="6021388"/>
            <a:ext cx="3625663" cy="0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42BBB33-6D9A-47B1-9E1C-76CFDEBC04C1}"/>
              </a:ext>
            </a:extLst>
          </p:cNvPr>
          <p:cNvCxnSpPr/>
          <p:nvPr/>
        </p:nvCxnSpPr>
        <p:spPr>
          <a:xfrm flipV="1">
            <a:off x="1438272" y="3331976"/>
            <a:ext cx="0" cy="2949388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836C37-59AF-4092-B539-7F9976CCAF48}"/>
              </a:ext>
            </a:extLst>
          </p:cNvPr>
          <p:cNvSpPr txBox="1"/>
          <p:nvPr/>
        </p:nvSpPr>
        <p:spPr>
          <a:xfrm>
            <a:off x="3617263" y="6153732"/>
            <a:ext cx="96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</a:t>
            </a:r>
            <a:r>
              <a:rPr lang="en-US" altLang="ko-KR" dirty="0"/>
              <a:t>(t)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28C763-9EEA-433F-B846-6D46A98CDDC5}"/>
              </a:ext>
            </a:extLst>
          </p:cNvPr>
          <p:cNvCxnSpPr/>
          <p:nvPr/>
        </p:nvCxnSpPr>
        <p:spPr>
          <a:xfrm flipV="1">
            <a:off x="1438272" y="3466447"/>
            <a:ext cx="2680447" cy="255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7C8B0F2F-48EB-4778-AAB1-52B76B64857D}"/>
              </a:ext>
            </a:extLst>
          </p:cNvPr>
          <p:cNvSpPr/>
          <p:nvPr/>
        </p:nvSpPr>
        <p:spPr>
          <a:xfrm>
            <a:off x="1456201" y="3197505"/>
            <a:ext cx="2205318" cy="2796989"/>
          </a:xfrm>
          <a:custGeom>
            <a:avLst/>
            <a:gdLst>
              <a:gd name="connsiteX0" fmla="*/ 0 w 2205318"/>
              <a:gd name="connsiteY0" fmla="*/ 2796989 h 2796989"/>
              <a:gd name="connsiteX1" fmla="*/ 1407459 w 2205318"/>
              <a:gd name="connsiteY1" fmla="*/ 1972236 h 2796989"/>
              <a:gd name="connsiteX2" fmla="*/ 2205318 w 2205318"/>
              <a:gd name="connsiteY2" fmla="*/ 0 h 279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5318" h="2796989">
                <a:moveTo>
                  <a:pt x="0" y="2796989"/>
                </a:moveTo>
                <a:cubicBezTo>
                  <a:pt x="519953" y="2617695"/>
                  <a:pt x="1039906" y="2438401"/>
                  <a:pt x="1407459" y="1972236"/>
                </a:cubicBezTo>
                <a:cubicBezTo>
                  <a:pt x="1775012" y="1506071"/>
                  <a:pt x="2020047" y="327212"/>
                  <a:pt x="220531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58EF7245-942F-46E0-B8CC-E95519E74EA7}"/>
              </a:ext>
            </a:extLst>
          </p:cNvPr>
          <p:cNvSpPr/>
          <p:nvPr/>
        </p:nvSpPr>
        <p:spPr>
          <a:xfrm>
            <a:off x="1483095" y="4102941"/>
            <a:ext cx="2940424" cy="1846729"/>
          </a:xfrm>
          <a:custGeom>
            <a:avLst/>
            <a:gdLst>
              <a:gd name="connsiteX0" fmla="*/ 0 w 2940424"/>
              <a:gd name="connsiteY0" fmla="*/ 1846729 h 1846729"/>
              <a:gd name="connsiteX1" fmla="*/ 932330 w 2940424"/>
              <a:gd name="connsiteY1" fmla="*/ 466164 h 1846729"/>
              <a:gd name="connsiteX2" fmla="*/ 2940424 w 2940424"/>
              <a:gd name="connsiteY2" fmla="*/ 0 h 1846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0424" h="1846729">
                <a:moveTo>
                  <a:pt x="0" y="1846729"/>
                </a:moveTo>
                <a:cubicBezTo>
                  <a:pt x="221129" y="1310340"/>
                  <a:pt x="442259" y="773952"/>
                  <a:pt x="932330" y="466164"/>
                </a:cubicBezTo>
                <a:cubicBezTo>
                  <a:pt x="1422401" y="158376"/>
                  <a:pt x="2417483" y="88153"/>
                  <a:pt x="294042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87D7C9-D922-4ECC-97FB-884849CFED36}"/>
              </a:ext>
            </a:extLst>
          </p:cNvPr>
          <p:cNvSpPr txBox="1"/>
          <p:nvPr/>
        </p:nvSpPr>
        <p:spPr>
          <a:xfrm>
            <a:off x="4423519" y="3924516"/>
            <a:ext cx="48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395658-DAF1-49DA-9A8F-1F29D957EE18}"/>
              </a:ext>
            </a:extLst>
          </p:cNvPr>
          <p:cNvSpPr txBox="1"/>
          <p:nvPr/>
        </p:nvSpPr>
        <p:spPr>
          <a:xfrm>
            <a:off x="4190437" y="3331976"/>
            <a:ext cx="23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02A31A-429D-4B9D-91F0-80A8E8306AB3}"/>
              </a:ext>
            </a:extLst>
          </p:cNvPr>
          <p:cNvSpPr txBox="1"/>
          <p:nvPr/>
        </p:nvSpPr>
        <p:spPr>
          <a:xfrm>
            <a:off x="3661519" y="3009247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F509AE-67B8-43C4-844F-CBCD9C2A4848}"/>
              </a:ext>
            </a:extLst>
          </p:cNvPr>
          <p:cNvSpPr txBox="1"/>
          <p:nvPr/>
        </p:nvSpPr>
        <p:spPr>
          <a:xfrm>
            <a:off x="1868607" y="2570832"/>
            <a:ext cx="160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생산량 </a:t>
            </a:r>
            <a:r>
              <a:rPr lang="en-US" altLang="ko-KR" dirty="0"/>
              <a:t>f(t)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C33139-5C87-4D8A-BD59-8DAFAE707105}"/>
              </a:ext>
            </a:extLst>
          </p:cNvPr>
          <p:cNvSpPr txBox="1"/>
          <p:nvPr/>
        </p:nvSpPr>
        <p:spPr>
          <a:xfrm>
            <a:off x="568695" y="3127567"/>
            <a:ext cx="110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개수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AAC343D-8A46-404C-9E37-251F7E52F5DA}"/>
              </a:ext>
            </a:extLst>
          </p:cNvPr>
          <p:cNvCxnSpPr>
            <a:cxnSpLocks/>
          </p:cNvCxnSpPr>
          <p:nvPr/>
        </p:nvCxnSpPr>
        <p:spPr>
          <a:xfrm>
            <a:off x="7284387" y="6010297"/>
            <a:ext cx="3625663" cy="0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D0494B1-32F1-491C-99DF-F61D6C1456F2}"/>
              </a:ext>
            </a:extLst>
          </p:cNvPr>
          <p:cNvCxnSpPr/>
          <p:nvPr/>
        </p:nvCxnSpPr>
        <p:spPr>
          <a:xfrm flipV="1">
            <a:off x="7566215" y="3320885"/>
            <a:ext cx="0" cy="2949388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C055513-02CB-42A3-9751-489F7AA7719B}"/>
              </a:ext>
            </a:extLst>
          </p:cNvPr>
          <p:cNvCxnSpPr/>
          <p:nvPr/>
        </p:nvCxnSpPr>
        <p:spPr>
          <a:xfrm flipV="1">
            <a:off x="7566215" y="3455356"/>
            <a:ext cx="2680447" cy="255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D8598761-6FA4-49E3-A95B-000EA34D0CAD}"/>
              </a:ext>
            </a:extLst>
          </p:cNvPr>
          <p:cNvSpPr/>
          <p:nvPr/>
        </p:nvSpPr>
        <p:spPr>
          <a:xfrm>
            <a:off x="7584144" y="3186414"/>
            <a:ext cx="2205318" cy="2796989"/>
          </a:xfrm>
          <a:custGeom>
            <a:avLst/>
            <a:gdLst>
              <a:gd name="connsiteX0" fmla="*/ 0 w 2205318"/>
              <a:gd name="connsiteY0" fmla="*/ 2796989 h 2796989"/>
              <a:gd name="connsiteX1" fmla="*/ 1407459 w 2205318"/>
              <a:gd name="connsiteY1" fmla="*/ 1972236 h 2796989"/>
              <a:gd name="connsiteX2" fmla="*/ 2205318 w 2205318"/>
              <a:gd name="connsiteY2" fmla="*/ 0 h 279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5318" h="2796989">
                <a:moveTo>
                  <a:pt x="0" y="2796989"/>
                </a:moveTo>
                <a:cubicBezTo>
                  <a:pt x="519953" y="2617695"/>
                  <a:pt x="1039906" y="2438401"/>
                  <a:pt x="1407459" y="1972236"/>
                </a:cubicBezTo>
                <a:cubicBezTo>
                  <a:pt x="1775012" y="1506071"/>
                  <a:pt x="2020047" y="327212"/>
                  <a:pt x="220531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8509DC78-317D-4827-A39E-CB71058EA39E}"/>
              </a:ext>
            </a:extLst>
          </p:cNvPr>
          <p:cNvSpPr/>
          <p:nvPr/>
        </p:nvSpPr>
        <p:spPr>
          <a:xfrm>
            <a:off x="7611038" y="4091850"/>
            <a:ext cx="2940424" cy="1846729"/>
          </a:xfrm>
          <a:custGeom>
            <a:avLst/>
            <a:gdLst>
              <a:gd name="connsiteX0" fmla="*/ 0 w 2940424"/>
              <a:gd name="connsiteY0" fmla="*/ 1846729 h 1846729"/>
              <a:gd name="connsiteX1" fmla="*/ 932330 w 2940424"/>
              <a:gd name="connsiteY1" fmla="*/ 466164 h 1846729"/>
              <a:gd name="connsiteX2" fmla="*/ 2940424 w 2940424"/>
              <a:gd name="connsiteY2" fmla="*/ 0 h 1846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0424" h="1846729">
                <a:moveTo>
                  <a:pt x="0" y="1846729"/>
                </a:moveTo>
                <a:cubicBezTo>
                  <a:pt x="221129" y="1310340"/>
                  <a:pt x="442259" y="773952"/>
                  <a:pt x="932330" y="466164"/>
                </a:cubicBezTo>
                <a:cubicBezTo>
                  <a:pt x="1422401" y="158376"/>
                  <a:pt x="2417483" y="88153"/>
                  <a:pt x="294042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3AF2F3-80CA-44D1-B7CA-7B6FFEC95D71}"/>
              </a:ext>
            </a:extLst>
          </p:cNvPr>
          <p:cNvSpPr txBox="1"/>
          <p:nvPr/>
        </p:nvSpPr>
        <p:spPr>
          <a:xfrm>
            <a:off x="10551462" y="3913425"/>
            <a:ext cx="48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DF91A2-F3D4-4C42-910C-918BA61126B0}"/>
              </a:ext>
            </a:extLst>
          </p:cNvPr>
          <p:cNvSpPr txBox="1"/>
          <p:nvPr/>
        </p:nvSpPr>
        <p:spPr>
          <a:xfrm>
            <a:off x="10318380" y="3320885"/>
            <a:ext cx="23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595A25-F344-46AA-8334-73F6CC41EE3F}"/>
              </a:ext>
            </a:extLst>
          </p:cNvPr>
          <p:cNvSpPr txBox="1"/>
          <p:nvPr/>
        </p:nvSpPr>
        <p:spPr>
          <a:xfrm>
            <a:off x="9789462" y="2998156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8553A3-2654-4D47-84F3-3D63EB7A57A5}"/>
              </a:ext>
            </a:extLst>
          </p:cNvPr>
          <p:cNvSpPr txBox="1"/>
          <p:nvPr/>
        </p:nvSpPr>
        <p:spPr>
          <a:xfrm>
            <a:off x="8014452" y="2559741"/>
            <a:ext cx="242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</a:t>
            </a:r>
            <a:r>
              <a:rPr lang="en-US" altLang="ko-KR" dirty="0"/>
              <a:t> </a:t>
            </a:r>
            <a:r>
              <a:rPr lang="ko-KR" altLang="en-US" dirty="0"/>
              <a:t>불량품 생산량 </a:t>
            </a:r>
            <a:r>
              <a:rPr lang="en-US" altLang="ko-KR" dirty="0"/>
              <a:t>g(t)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3D1FFF-EF0D-483E-A506-9B5D7F9D07B4}"/>
              </a:ext>
            </a:extLst>
          </p:cNvPr>
          <p:cNvSpPr txBox="1"/>
          <p:nvPr/>
        </p:nvSpPr>
        <p:spPr>
          <a:xfrm>
            <a:off x="6696638" y="3116476"/>
            <a:ext cx="110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개수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9C1DFA-1304-4F98-8E80-8D5C21BAAB67}"/>
              </a:ext>
            </a:extLst>
          </p:cNvPr>
          <p:cNvSpPr txBox="1"/>
          <p:nvPr/>
        </p:nvSpPr>
        <p:spPr>
          <a:xfrm>
            <a:off x="9834289" y="6164511"/>
            <a:ext cx="96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</a:t>
            </a:r>
            <a:r>
              <a:rPr lang="en-US" altLang="ko-KR" dirty="0"/>
              <a:t>(t)</a:t>
            </a:r>
            <a:endParaRPr lang="ko-KR" altLang="en-US" dirty="0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057959A0-236D-4F8A-A964-61D1A4FE7C75}"/>
              </a:ext>
            </a:extLst>
          </p:cNvPr>
          <p:cNvSpPr/>
          <p:nvPr/>
        </p:nvSpPr>
        <p:spPr>
          <a:xfrm>
            <a:off x="1465165" y="4098893"/>
            <a:ext cx="2940424" cy="1846729"/>
          </a:xfrm>
          <a:custGeom>
            <a:avLst/>
            <a:gdLst>
              <a:gd name="connsiteX0" fmla="*/ 0 w 2940424"/>
              <a:gd name="connsiteY0" fmla="*/ 1846729 h 1846729"/>
              <a:gd name="connsiteX1" fmla="*/ 932330 w 2940424"/>
              <a:gd name="connsiteY1" fmla="*/ 466164 h 1846729"/>
              <a:gd name="connsiteX2" fmla="*/ 2940424 w 2940424"/>
              <a:gd name="connsiteY2" fmla="*/ 0 h 1846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0424" h="1846729">
                <a:moveTo>
                  <a:pt x="0" y="1846729"/>
                </a:moveTo>
                <a:cubicBezTo>
                  <a:pt x="221129" y="1310340"/>
                  <a:pt x="442259" y="773952"/>
                  <a:pt x="932330" y="466164"/>
                </a:cubicBezTo>
                <a:cubicBezTo>
                  <a:pt x="1422401" y="158376"/>
                  <a:pt x="2417483" y="88153"/>
                  <a:pt x="2940424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B3BD0C-8868-4D94-AA4A-61D38A3552B8}"/>
              </a:ext>
            </a:extLst>
          </p:cNvPr>
          <p:cNvSpPr txBox="1"/>
          <p:nvPr/>
        </p:nvSpPr>
        <p:spPr>
          <a:xfrm>
            <a:off x="4405589" y="3920468"/>
            <a:ext cx="48409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532CD0B0-97EE-485C-913E-DD18681B65C1}"/>
              </a:ext>
            </a:extLst>
          </p:cNvPr>
          <p:cNvSpPr/>
          <p:nvPr/>
        </p:nvSpPr>
        <p:spPr>
          <a:xfrm>
            <a:off x="7566214" y="3196286"/>
            <a:ext cx="2205318" cy="2796989"/>
          </a:xfrm>
          <a:custGeom>
            <a:avLst/>
            <a:gdLst>
              <a:gd name="connsiteX0" fmla="*/ 0 w 2205318"/>
              <a:gd name="connsiteY0" fmla="*/ 2796989 h 2796989"/>
              <a:gd name="connsiteX1" fmla="*/ 1407459 w 2205318"/>
              <a:gd name="connsiteY1" fmla="*/ 1972236 h 2796989"/>
              <a:gd name="connsiteX2" fmla="*/ 2205318 w 2205318"/>
              <a:gd name="connsiteY2" fmla="*/ 0 h 279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5318" h="2796989">
                <a:moveTo>
                  <a:pt x="0" y="2796989"/>
                </a:moveTo>
                <a:cubicBezTo>
                  <a:pt x="519953" y="2617695"/>
                  <a:pt x="1039906" y="2438401"/>
                  <a:pt x="1407459" y="1972236"/>
                </a:cubicBezTo>
                <a:cubicBezTo>
                  <a:pt x="1775012" y="1506071"/>
                  <a:pt x="2020047" y="327212"/>
                  <a:pt x="2205318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AA9C37-4F0C-4BE2-809F-66E59D4F5F7F}"/>
              </a:ext>
            </a:extLst>
          </p:cNvPr>
          <p:cNvSpPr txBox="1"/>
          <p:nvPr/>
        </p:nvSpPr>
        <p:spPr>
          <a:xfrm>
            <a:off x="9771532" y="3008028"/>
            <a:ext cx="32272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38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  <p:bldP spid="32" grpId="0"/>
      <p:bldP spid="33" grpId="0"/>
      <p:bldP spid="34" grpId="0"/>
      <p:bldP spid="44" grpId="0" animBg="1"/>
      <p:bldP spid="45" grpId="0" animBg="1"/>
      <p:bldP spid="46" grpId="0"/>
      <p:bldP spid="47" grpId="0"/>
      <p:bldP spid="48" grpId="0"/>
      <p:bldP spid="37" grpId="0" animBg="1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95B2F09-045C-41CD-9C5A-5BFAF1A12B28}"/>
              </a:ext>
            </a:extLst>
          </p:cNvPr>
          <p:cNvSpPr/>
          <p:nvPr/>
        </p:nvSpPr>
        <p:spPr>
          <a:xfrm>
            <a:off x="0" y="0"/>
            <a:ext cx="12192000" cy="14128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rgbClr val="005085"/>
              </a:solidFill>
            </a:endParaRPr>
          </a:p>
        </p:txBody>
      </p:sp>
      <p:sp>
        <p:nvSpPr>
          <p:cNvPr id="7" name="제목 8">
            <a:extLst>
              <a:ext uri="{FF2B5EF4-FFF2-40B4-BE49-F238E27FC236}">
                <a16:creationId xmlns:a16="http://schemas.microsoft.com/office/drawing/2014/main" id="{710EA81C-037F-426E-BBD1-823345EEF419}"/>
              </a:ext>
            </a:extLst>
          </p:cNvPr>
          <p:cNvSpPr txBox="1">
            <a:spLocks/>
          </p:cNvSpPr>
          <p:nvPr/>
        </p:nvSpPr>
        <p:spPr>
          <a:xfrm>
            <a:off x="695325" y="244499"/>
            <a:ext cx="8690578" cy="48228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800" dirty="0">
              <a:solidFill>
                <a:schemeClr val="tx2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Rectangle 80">
            <a:extLst>
              <a:ext uri="{FF2B5EF4-FFF2-40B4-BE49-F238E27FC236}">
                <a16:creationId xmlns:a16="http://schemas.microsoft.com/office/drawing/2014/main" id="{BD63406D-9587-48C0-8631-09CCD67D5381}"/>
              </a:ext>
            </a:extLst>
          </p:cNvPr>
          <p:cNvSpPr/>
          <p:nvPr/>
        </p:nvSpPr>
        <p:spPr>
          <a:xfrm flipH="1">
            <a:off x="523384" y="323094"/>
            <a:ext cx="45719" cy="810762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8F7C9E5-DCF8-4196-AC16-CECC2CAE056A}"/>
              </a:ext>
            </a:extLst>
          </p:cNvPr>
          <p:cNvCxnSpPr/>
          <p:nvPr/>
        </p:nvCxnSpPr>
        <p:spPr>
          <a:xfrm>
            <a:off x="0" y="1409749"/>
            <a:ext cx="12192000" cy="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제목 8">
            <a:extLst>
              <a:ext uri="{FF2B5EF4-FFF2-40B4-BE49-F238E27FC236}">
                <a16:creationId xmlns:a16="http://schemas.microsoft.com/office/drawing/2014/main" id="{68AF6918-ADF0-194E-8F45-992276A32B12}"/>
              </a:ext>
            </a:extLst>
          </p:cNvPr>
          <p:cNvSpPr txBox="1">
            <a:spLocks/>
          </p:cNvSpPr>
          <p:nvPr/>
        </p:nvSpPr>
        <p:spPr>
          <a:xfrm>
            <a:off x="7227353" y="2244509"/>
            <a:ext cx="4803029" cy="65946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D73051D-8C09-4914-8EAD-8FAEFBF3925C}"/>
              </a:ext>
            </a:extLst>
          </p:cNvPr>
          <p:cNvCxnSpPr>
            <a:cxnSpLocks/>
          </p:cNvCxnSpPr>
          <p:nvPr/>
        </p:nvCxnSpPr>
        <p:spPr>
          <a:xfrm>
            <a:off x="695325" y="5859332"/>
            <a:ext cx="3625663" cy="0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78E31D5-B8D3-43C3-8939-AAEB0D204340}"/>
              </a:ext>
            </a:extLst>
          </p:cNvPr>
          <p:cNvCxnSpPr/>
          <p:nvPr/>
        </p:nvCxnSpPr>
        <p:spPr>
          <a:xfrm flipV="1">
            <a:off x="977153" y="3169920"/>
            <a:ext cx="0" cy="2949388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93C65325-763D-41CA-BF68-1EB8F0FE4BE5}"/>
              </a:ext>
            </a:extLst>
          </p:cNvPr>
          <p:cNvSpPr/>
          <p:nvPr/>
        </p:nvSpPr>
        <p:spPr>
          <a:xfrm>
            <a:off x="1004046" y="3936837"/>
            <a:ext cx="2940424" cy="1846729"/>
          </a:xfrm>
          <a:custGeom>
            <a:avLst/>
            <a:gdLst>
              <a:gd name="connsiteX0" fmla="*/ 0 w 2940424"/>
              <a:gd name="connsiteY0" fmla="*/ 1846729 h 1846729"/>
              <a:gd name="connsiteX1" fmla="*/ 932330 w 2940424"/>
              <a:gd name="connsiteY1" fmla="*/ 466164 h 1846729"/>
              <a:gd name="connsiteX2" fmla="*/ 2940424 w 2940424"/>
              <a:gd name="connsiteY2" fmla="*/ 0 h 1846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0424" h="1846729">
                <a:moveTo>
                  <a:pt x="0" y="1846729"/>
                </a:moveTo>
                <a:cubicBezTo>
                  <a:pt x="221129" y="1310340"/>
                  <a:pt x="442259" y="773952"/>
                  <a:pt x="932330" y="466164"/>
                </a:cubicBezTo>
                <a:cubicBezTo>
                  <a:pt x="1422401" y="158376"/>
                  <a:pt x="2417483" y="88153"/>
                  <a:pt x="2940424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8C9575C8-C5BC-4820-A360-87997D33BD16}"/>
              </a:ext>
            </a:extLst>
          </p:cNvPr>
          <p:cNvSpPr/>
          <p:nvPr/>
        </p:nvSpPr>
        <p:spPr>
          <a:xfrm>
            <a:off x="1004046" y="3024460"/>
            <a:ext cx="2205318" cy="2796989"/>
          </a:xfrm>
          <a:custGeom>
            <a:avLst/>
            <a:gdLst>
              <a:gd name="connsiteX0" fmla="*/ 0 w 2205318"/>
              <a:gd name="connsiteY0" fmla="*/ 2796989 h 2796989"/>
              <a:gd name="connsiteX1" fmla="*/ 1407459 w 2205318"/>
              <a:gd name="connsiteY1" fmla="*/ 1972236 h 2796989"/>
              <a:gd name="connsiteX2" fmla="*/ 2205318 w 2205318"/>
              <a:gd name="connsiteY2" fmla="*/ 0 h 279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5318" h="2796989">
                <a:moveTo>
                  <a:pt x="0" y="2796989"/>
                </a:moveTo>
                <a:cubicBezTo>
                  <a:pt x="519953" y="2617695"/>
                  <a:pt x="1039906" y="2438401"/>
                  <a:pt x="1407459" y="1972236"/>
                </a:cubicBezTo>
                <a:cubicBezTo>
                  <a:pt x="1775012" y="1506071"/>
                  <a:pt x="2020047" y="327212"/>
                  <a:pt x="2205318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C2F60-326E-4518-A838-2DFA6F933774}"/>
              </a:ext>
            </a:extLst>
          </p:cNvPr>
          <p:cNvSpPr txBox="1"/>
          <p:nvPr/>
        </p:nvSpPr>
        <p:spPr>
          <a:xfrm>
            <a:off x="3944470" y="3550920"/>
            <a:ext cx="123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생산량 함수</a:t>
            </a:r>
            <a:r>
              <a:rPr lang="en-US" altLang="ko-KR" dirty="0"/>
              <a:t>: f(x)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ACD1FA-7381-4A88-87B2-AF8D055A2083}"/>
              </a:ext>
            </a:extLst>
          </p:cNvPr>
          <p:cNvSpPr txBox="1"/>
          <p:nvPr/>
        </p:nvSpPr>
        <p:spPr>
          <a:xfrm>
            <a:off x="2770094" y="2682353"/>
            <a:ext cx="171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불량품 생산량 함수</a:t>
            </a:r>
            <a:r>
              <a:rPr lang="en-US" altLang="ko-KR" dirty="0"/>
              <a:t>: g(x)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7B1B62-5272-464B-AC55-4E962D7910F0}"/>
                  </a:ext>
                </a:extLst>
              </p:cNvPr>
              <p:cNvSpPr txBox="1"/>
              <p:nvPr/>
            </p:nvSpPr>
            <p:spPr>
              <a:xfrm>
                <a:off x="3944470" y="4829677"/>
                <a:ext cx="1505015" cy="923330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Log </a:t>
                </a:r>
                <a:r>
                  <a:rPr lang="ko-KR" altLang="en-US" dirty="0"/>
                  <a:t>또는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dirty="0"/>
                  <a:t>로 </a:t>
                </a:r>
                <a:r>
                  <a:rPr lang="en-US" altLang="ko-KR" dirty="0"/>
                  <a:t>fitting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7B1B62-5272-464B-AC55-4E962D791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470" y="4829677"/>
                <a:ext cx="1505015" cy="923330"/>
              </a:xfrm>
              <a:prstGeom prst="rect">
                <a:avLst/>
              </a:prstGeom>
              <a:blipFill>
                <a:blip r:embed="rId3"/>
                <a:stretch>
                  <a:fillRect l="-2811" t="-2597" b="-8442"/>
                </a:stretch>
              </a:blipFill>
              <a:ln>
                <a:solidFill>
                  <a:srgbClr val="40404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0E872-C928-417F-A52B-565732278185}"/>
                  </a:ext>
                </a:extLst>
              </p:cNvPr>
              <p:cNvSpPr txBox="1"/>
              <p:nvPr/>
            </p:nvSpPr>
            <p:spPr>
              <a:xfrm>
                <a:off x="2891643" y="1568483"/>
                <a:ext cx="150501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또는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dirty="0"/>
                  <a:t>로 </a:t>
                </a:r>
                <a:r>
                  <a:rPr lang="en-US" altLang="ko-KR" dirty="0"/>
                  <a:t>fitting</a:t>
                </a:r>
                <a:endParaRPr lang="ko-KR" alt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0E872-C928-417F-A52B-565732278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643" y="1568483"/>
                <a:ext cx="1505015" cy="646331"/>
              </a:xfrm>
              <a:prstGeom prst="rect">
                <a:avLst/>
              </a:prstGeom>
              <a:blipFill>
                <a:blip r:embed="rId4"/>
                <a:stretch>
                  <a:fillRect t="-3704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C1923F0-7731-47AA-AECD-1CD266CCF08E}"/>
              </a:ext>
            </a:extLst>
          </p:cNvPr>
          <p:cNvSpPr txBox="1"/>
          <p:nvPr/>
        </p:nvSpPr>
        <p:spPr>
          <a:xfrm>
            <a:off x="695325" y="321169"/>
            <a:ext cx="752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과제 탐색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CA5929F7-1A89-4782-9119-85279F52C864}"/>
              </a:ext>
            </a:extLst>
          </p:cNvPr>
          <p:cNvSpPr/>
          <p:nvPr/>
        </p:nvSpPr>
        <p:spPr>
          <a:xfrm>
            <a:off x="4231341" y="4227810"/>
            <a:ext cx="502024" cy="508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B7AC09B0-2328-40EA-9542-47E1B65C9E2C}"/>
              </a:ext>
            </a:extLst>
          </p:cNvPr>
          <p:cNvSpPr/>
          <p:nvPr/>
        </p:nvSpPr>
        <p:spPr>
          <a:xfrm rot="10800000">
            <a:off x="3209364" y="2197546"/>
            <a:ext cx="502024" cy="465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66AB18-3E02-4F7C-ACB7-8DD650E95399}"/>
              </a:ext>
            </a:extLst>
          </p:cNvPr>
          <p:cNvSpPr txBox="1"/>
          <p:nvPr/>
        </p:nvSpPr>
        <p:spPr>
          <a:xfrm>
            <a:off x="6194302" y="2077073"/>
            <a:ext cx="2053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H(t)=f(t)-g(t)</a:t>
            </a:r>
            <a:endParaRPr lang="ko-KR" altLang="en-US" sz="2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924888-A03F-416B-B5D2-50164DD4ED50}"/>
              </a:ext>
            </a:extLst>
          </p:cNvPr>
          <p:cNvSpPr txBox="1"/>
          <p:nvPr/>
        </p:nvSpPr>
        <p:spPr>
          <a:xfrm>
            <a:off x="6199314" y="2583135"/>
            <a:ext cx="1578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H`(t</a:t>
            </a:r>
            <a:r>
              <a:rPr lang="en-US" altLang="ko-KR" sz="1400" b="1" dirty="0"/>
              <a:t>0</a:t>
            </a:r>
            <a:r>
              <a:rPr lang="en-US" altLang="ko-KR" sz="2400" b="1" dirty="0"/>
              <a:t>)=0</a:t>
            </a:r>
            <a:endParaRPr lang="ko-KR" altLang="en-US" sz="24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40E29B7-EE4D-477B-BABA-28B8921258A0}"/>
              </a:ext>
            </a:extLst>
          </p:cNvPr>
          <p:cNvCxnSpPr>
            <a:cxnSpLocks/>
            <a:stCxn id="22" idx="1"/>
          </p:cNvCxnSpPr>
          <p:nvPr/>
        </p:nvCxnSpPr>
        <p:spPr>
          <a:xfrm>
            <a:off x="1936376" y="4403001"/>
            <a:ext cx="0" cy="1002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E133C2F-DD83-4FEC-A6E0-1264693EEA94}"/>
              </a:ext>
            </a:extLst>
          </p:cNvPr>
          <p:cNvSpPr txBox="1"/>
          <p:nvPr/>
        </p:nvSpPr>
        <p:spPr>
          <a:xfrm>
            <a:off x="1936376" y="464461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H(t)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62A85B-81D7-44D7-936C-4E1F03461A3E}"/>
              </a:ext>
            </a:extLst>
          </p:cNvPr>
          <p:cNvSpPr txBox="1"/>
          <p:nvPr/>
        </p:nvSpPr>
        <p:spPr>
          <a:xfrm>
            <a:off x="6167438" y="1546913"/>
            <a:ext cx="4124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총 양품 생산량 함수</a:t>
            </a:r>
            <a:r>
              <a:rPr lang="en-US" altLang="ko-KR" sz="2800" b="1" dirty="0"/>
              <a:t>:H(t)</a:t>
            </a:r>
            <a:endParaRPr lang="ko-KR" altLang="en-US" sz="2800" b="1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7CF8D8F-5D6A-434A-B8FB-B1C275AE765D}"/>
              </a:ext>
            </a:extLst>
          </p:cNvPr>
          <p:cNvCxnSpPr>
            <a:cxnSpLocks/>
          </p:cNvCxnSpPr>
          <p:nvPr/>
        </p:nvCxnSpPr>
        <p:spPr>
          <a:xfrm>
            <a:off x="1936376" y="5405736"/>
            <a:ext cx="0" cy="4535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1C280A7-16AC-4A7C-B7BF-34267A315E12}"/>
              </a:ext>
            </a:extLst>
          </p:cNvPr>
          <p:cNvSpPr txBox="1"/>
          <p:nvPr/>
        </p:nvSpPr>
        <p:spPr>
          <a:xfrm>
            <a:off x="1757086" y="5871900"/>
            <a:ext cx="48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</a:t>
            </a:r>
            <a:r>
              <a:rPr lang="en-US" altLang="ko-KR" sz="1100" dirty="0"/>
              <a:t>0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A815CB-739E-41DE-8B6A-8D0170D98E77}"/>
              </a:ext>
            </a:extLst>
          </p:cNvPr>
          <p:cNvSpPr txBox="1"/>
          <p:nvPr/>
        </p:nvSpPr>
        <p:spPr>
          <a:xfrm>
            <a:off x="6194302" y="3465513"/>
            <a:ext cx="1148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가정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93CA34-B3B9-4174-9B3E-F6B69068914C}"/>
              </a:ext>
            </a:extLst>
          </p:cNvPr>
          <p:cNvSpPr txBox="1"/>
          <p:nvPr/>
        </p:nvSpPr>
        <p:spPr>
          <a:xfrm>
            <a:off x="6194302" y="4002353"/>
            <a:ext cx="454510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모든 공정은 같은 조건에서 진행된다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같은 조건에서 진행되면 같은 양의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양품</a:t>
            </a:r>
            <a:r>
              <a:rPr lang="en-US" altLang="ko-KR" dirty="0"/>
              <a:t>,</a:t>
            </a:r>
            <a:r>
              <a:rPr lang="ko-KR" altLang="en-US" dirty="0"/>
              <a:t>불량품이 생산된다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3.   </a:t>
            </a:r>
            <a:r>
              <a:rPr lang="ko-KR" altLang="en-US" dirty="0"/>
              <a:t>제품의 양품과 불량품의 숫자는 공정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시간에 가장 큰 영향을 받는다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872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096592" y="2929112"/>
            <a:ext cx="5100326" cy="384721"/>
          </a:xfrm>
          <a:prstGeom prst="rect">
            <a:avLst/>
          </a:prstGeom>
        </p:spPr>
        <p:txBody>
          <a:bodyPr/>
          <a:lstStyle/>
          <a:p>
            <a:r>
              <a:rPr lang="en-US" altLang="ko-KR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Part Ⅲ. -</a:t>
            </a:r>
            <a:endParaRPr lang="ko-KR" altLang="en-US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41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463C2-5654-4658-B024-2B7FC06BC2CF}"/>
              </a:ext>
            </a:extLst>
          </p:cNvPr>
          <p:cNvSpPr txBox="1">
            <a:spLocks/>
          </p:cNvSpPr>
          <p:nvPr/>
        </p:nvSpPr>
        <p:spPr>
          <a:xfrm>
            <a:off x="382840" y="222184"/>
            <a:ext cx="8404937" cy="4343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Appendix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E0F61A70-7FCA-4875-9CB8-A5810B83D772}"/>
              </a:ext>
            </a:extLst>
          </p:cNvPr>
          <p:cNvSpPr txBox="1">
            <a:spLocks/>
          </p:cNvSpPr>
          <p:nvPr/>
        </p:nvSpPr>
        <p:spPr bwMode="auto">
          <a:xfrm>
            <a:off x="469909" y="836713"/>
            <a:ext cx="11252182" cy="27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just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tabLst>
                <a:tab pos="0" algn="l"/>
              </a:tabLst>
              <a:defRPr kumimoji="1" lang="ko-KR" altLang="en-US" sz="1800" b="0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763588" indent="-225425" algn="just" rtl="0" eaLnBrk="0" fontAlgn="ctr" hangingPunct="0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rgbClr val="006699"/>
              </a:buClr>
              <a:buFont typeface="Wingdings" pitchFamily="2" charset="2"/>
              <a:buChar char="q"/>
              <a:tabLst>
                <a:tab pos="269875" algn="l"/>
              </a:tabLst>
              <a:defRPr kumimoji="1" sz="14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20775" indent="-177800" algn="just" rtl="0" eaLnBrk="0" fontAlgn="ctr" hangingPunct="0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rgbClr val="006699"/>
              </a:buClr>
              <a:buFont typeface="HY견명조" pitchFamily="18" charset="-127"/>
              <a:buChar char="-"/>
              <a:tabLst>
                <a:tab pos="269875" algn="l"/>
              </a:tabLst>
              <a:defRPr kumimoji="1" sz="1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462088" indent="-161925" algn="just" rtl="0" eaLnBrk="0" fontAlgn="ctr" hangingPunct="0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rgbClr val="006699"/>
              </a:buClr>
              <a:buSzPct val="90000"/>
              <a:buChar char="•"/>
              <a:tabLst>
                <a:tab pos="269875" algn="l"/>
              </a:tabLst>
              <a:defRPr kumimoji="1" sz="14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just" rtl="0" eaLnBrk="0" fontAlgn="ctr" hangingPunct="0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lr>
                <a:srgbClr val="006699"/>
              </a:buClr>
              <a:buSzPct val="90000"/>
              <a:buChar char="•"/>
              <a:tabLst>
                <a:tab pos="269875" algn="l"/>
              </a:tabLst>
              <a:defRPr kumimoji="1" sz="1200">
                <a:solidFill>
                  <a:srgbClr val="000000"/>
                </a:solidFill>
                <a:latin typeface="산돌고딕 M" pitchFamily="50" charset="-127"/>
                <a:ea typeface="산돌고딕 M" pitchFamily="50" charset="-127"/>
              </a:defRPr>
            </a:lvl5pPr>
            <a:lvl6pPr marL="2514600" indent="-228600" algn="just" rtl="0" fontAlgn="ctr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lr>
                <a:srgbClr val="006699"/>
              </a:buClr>
              <a:buSzPct val="90000"/>
              <a:buChar char="•"/>
              <a:defRPr kumimoji="1" sz="1200">
                <a:solidFill>
                  <a:srgbClr val="000000"/>
                </a:solidFill>
                <a:latin typeface="산돌고딕 M" pitchFamily="50" charset="-127"/>
                <a:ea typeface="산돌고딕 M" pitchFamily="50" charset="-127"/>
              </a:defRPr>
            </a:lvl6pPr>
            <a:lvl7pPr marL="2971800" indent="-228600" algn="just" rtl="0" fontAlgn="ctr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lr>
                <a:srgbClr val="006699"/>
              </a:buClr>
              <a:buSzPct val="90000"/>
              <a:buChar char="•"/>
              <a:defRPr kumimoji="1" sz="1200">
                <a:solidFill>
                  <a:srgbClr val="000000"/>
                </a:solidFill>
                <a:latin typeface="산돌고딕 M" pitchFamily="50" charset="-127"/>
                <a:ea typeface="산돌고딕 M" pitchFamily="50" charset="-127"/>
              </a:defRPr>
            </a:lvl7pPr>
            <a:lvl8pPr marL="3429000" indent="-228600" algn="just" rtl="0" fontAlgn="ctr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lr>
                <a:srgbClr val="006699"/>
              </a:buClr>
              <a:buSzPct val="90000"/>
              <a:buChar char="•"/>
              <a:defRPr kumimoji="1" sz="1200">
                <a:solidFill>
                  <a:srgbClr val="000000"/>
                </a:solidFill>
                <a:latin typeface="산돌고딕 M" pitchFamily="50" charset="-127"/>
                <a:ea typeface="산돌고딕 M" pitchFamily="50" charset="-127"/>
              </a:defRPr>
            </a:lvl8pPr>
            <a:lvl9pPr marL="3886200" indent="-228600" algn="just" rtl="0" fontAlgn="ctr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lr>
                <a:srgbClr val="006699"/>
              </a:buClr>
              <a:buSzPct val="90000"/>
              <a:buChar char="•"/>
              <a:defRPr kumimoji="1" sz="1200">
                <a:solidFill>
                  <a:srgbClr val="000000"/>
                </a:solidFill>
                <a:latin typeface="산돌고딕 M" pitchFamily="50" charset="-127"/>
                <a:ea typeface="산돌고딕 M" pitchFamily="50" charset="-127"/>
              </a:defRPr>
            </a:lvl9pPr>
          </a:lstStyle>
          <a:p>
            <a:pPr marL="0" indent="0" algn="l">
              <a:lnSpc>
                <a:spcPct val="120000"/>
              </a:lnSpc>
              <a:spcAft>
                <a:spcPct val="0"/>
              </a:spcAft>
              <a:tabLst/>
            </a:pPr>
            <a:r>
              <a:rPr lang="en-US" altLang="ko-KR" sz="1600" kern="0" spc="0" dirty="0">
                <a:ln>
                  <a:noFill/>
                </a:ln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PPT </a:t>
            </a:r>
            <a:r>
              <a:rPr lang="ko-KR" altLang="en-US" sz="1600" kern="0" spc="0" dirty="0">
                <a:ln>
                  <a:noFill/>
                </a:ln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활용하며 쓰이는 도형들</a:t>
            </a:r>
            <a:endParaRPr lang="en-US" altLang="ko-KR" sz="1600" kern="0" spc="0" dirty="0">
              <a:ln>
                <a:noFill/>
              </a:ln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55C322-940F-494D-91BF-D6E616FABDD4}"/>
              </a:ext>
            </a:extLst>
          </p:cNvPr>
          <p:cNvGrpSpPr/>
          <p:nvPr/>
        </p:nvGrpSpPr>
        <p:grpSpPr>
          <a:xfrm>
            <a:off x="596381" y="1648342"/>
            <a:ext cx="522226" cy="246221"/>
            <a:chOff x="596381" y="1648342"/>
            <a:chExt cx="522226" cy="246221"/>
          </a:xfrm>
        </p:grpSpPr>
        <p:sp>
          <p:nvSpPr>
            <p:cNvPr id="13" name="Rectangle 49">
              <a:extLst>
                <a:ext uri="{FF2B5EF4-FFF2-40B4-BE49-F238E27FC236}">
                  <a16:creationId xmlns:a16="http://schemas.microsoft.com/office/drawing/2014/main" id="{FBB8B33A-7093-4391-8EFB-78BE85D79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33" y="1648342"/>
              <a:ext cx="253274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eaLnBrk="0" latinLnBrk="0" hangingPunct="0"/>
              <a:r>
                <a:rPr kumimoji="1" lang="en-US" altLang="ko-KR" sz="16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00</a:t>
              </a:r>
              <a:endParaRPr kumimoji="1"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FCB916D-269F-456E-9EA7-FFA134EA8984}"/>
                </a:ext>
              </a:extLst>
            </p:cNvPr>
            <p:cNvSpPr/>
            <p:nvPr/>
          </p:nvSpPr>
          <p:spPr>
            <a:xfrm>
              <a:off x="596381" y="1709896"/>
              <a:ext cx="120466" cy="123111"/>
            </a:xfrm>
            <a:prstGeom prst="roundRect">
              <a:avLst/>
            </a:prstGeom>
            <a:solidFill>
              <a:srgbClr val="A32829"/>
            </a:solidFill>
            <a:ln>
              <a:solidFill>
                <a:srgbClr val="A328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9134075D-033E-4D39-ACAF-E9F4B30521FC}"/>
              </a:ext>
            </a:extLst>
          </p:cNvPr>
          <p:cNvGrpSpPr>
            <a:grpSpLocks/>
          </p:cNvGrpSpPr>
          <p:nvPr/>
        </p:nvGrpSpPr>
        <p:grpSpPr bwMode="auto">
          <a:xfrm>
            <a:off x="0" y="615950"/>
            <a:ext cx="12192000" cy="119156"/>
            <a:chOff x="0" y="509"/>
            <a:chExt cx="6240" cy="0"/>
          </a:xfrm>
        </p:grpSpPr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CEBC31F7-BD56-4D1B-BD10-D869DF23E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09"/>
              <a:ext cx="6240" cy="0"/>
            </a:xfrm>
            <a:prstGeom prst="line">
              <a:avLst/>
            </a:prstGeom>
            <a:noFill/>
            <a:ln w="9525">
              <a:solidFill>
                <a:srgbClr val="A32829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F1B4331D-21B3-4BD5-8FED-E6D7A82C6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09"/>
              <a:ext cx="4798" cy="0"/>
            </a:xfrm>
            <a:prstGeom prst="line">
              <a:avLst/>
            </a:prstGeom>
            <a:noFill/>
            <a:ln w="31750">
              <a:solidFill>
                <a:srgbClr val="A32829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</p:grpSp>
      <p:pic>
        <p:nvPicPr>
          <p:cNvPr id="19" name="Picture 2" descr="사)한국인터넷전문가협회">
            <a:extLst>
              <a:ext uri="{FF2B5EF4-FFF2-40B4-BE49-F238E27FC236}">
                <a16:creationId xmlns:a16="http://schemas.microsoft.com/office/drawing/2014/main" id="{C92F7CEF-ECC1-40E4-8B80-7BABD0FAD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0948" y="52238"/>
            <a:ext cx="516424" cy="5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E026970-C93A-4108-B123-2FF478366383}"/>
              </a:ext>
            </a:extLst>
          </p:cNvPr>
          <p:cNvSpPr/>
          <p:nvPr/>
        </p:nvSpPr>
        <p:spPr bwMode="auto">
          <a:xfrm>
            <a:off x="479425" y="2002362"/>
            <a:ext cx="11233150" cy="289196"/>
          </a:xfrm>
          <a:prstGeom prst="rect">
            <a:avLst/>
          </a:prstGeom>
          <a:solidFill>
            <a:srgbClr val="A32829"/>
          </a:solidFill>
          <a:ln w="317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115000"/>
              </a:lnSpc>
              <a:spcBef>
                <a:spcPct val="50000"/>
              </a:spcBef>
              <a:buClr>
                <a:srgbClr val="333399"/>
              </a:buClr>
              <a:buFont typeface="Wingdings" pitchFamily="2" charset="2"/>
              <a:buNone/>
            </a:pPr>
            <a:r>
              <a:rPr lang="en-US" altLang="ko-KR" sz="1400" b="1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 pitchFamily="34" charset="0"/>
              </a:rPr>
              <a:t>00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2EEDFB-167F-4BCB-9D3F-87FF283F9EB6}"/>
              </a:ext>
            </a:extLst>
          </p:cNvPr>
          <p:cNvSpPr/>
          <p:nvPr/>
        </p:nvSpPr>
        <p:spPr bwMode="auto">
          <a:xfrm>
            <a:off x="469910" y="2372433"/>
            <a:ext cx="11235806" cy="3083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115000"/>
              </a:lnSpc>
              <a:spcBef>
                <a:spcPct val="50000"/>
              </a:spcBef>
              <a:buClr>
                <a:srgbClr val="333399"/>
              </a:buClr>
              <a:buFont typeface="Wingdings" pitchFamily="2" charset="2"/>
              <a:buNone/>
            </a:pPr>
            <a:r>
              <a:rPr lang="en-US" altLang="ko-KR" sz="1200" b="1" dirty="0">
                <a:solidFill>
                  <a:sysClr val="windowText" lastClr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 pitchFamily="34" charset="0"/>
              </a:rPr>
              <a:t>00</a:t>
            </a:r>
          </a:p>
        </p:txBody>
      </p:sp>
      <p:pic>
        <p:nvPicPr>
          <p:cNvPr id="20" name="Picture 65">
            <a:extLst>
              <a:ext uri="{FF2B5EF4-FFF2-40B4-BE49-F238E27FC236}">
                <a16:creationId xmlns:a16="http://schemas.microsoft.com/office/drawing/2014/main" id="{E3EBF970-8F3A-48B5-A32E-666B51888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00000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719" y="3628474"/>
            <a:ext cx="437437" cy="168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AutoShape 496">
            <a:extLst>
              <a:ext uri="{FF2B5EF4-FFF2-40B4-BE49-F238E27FC236}">
                <a16:creationId xmlns:a16="http://schemas.microsoft.com/office/drawing/2014/main" id="{52678536-DB31-4D4B-806C-4A34D689A35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94600" y="5650349"/>
            <a:ext cx="11202161" cy="320667"/>
          </a:xfrm>
          <a:prstGeom prst="triangle">
            <a:avLst>
              <a:gd name="adj" fmla="val 49912"/>
            </a:avLst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kumimoji="1" lang="ko-KR" altLang="en-US" sz="1800" b="0" kern="0" dirty="0">
              <a:solidFill>
                <a:sysClr val="windowText" lastClr="000000"/>
              </a:solidFill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149164-5F7C-4E19-8365-3A0D92CF758D}"/>
              </a:ext>
            </a:extLst>
          </p:cNvPr>
          <p:cNvSpPr txBox="1"/>
          <p:nvPr/>
        </p:nvSpPr>
        <p:spPr bwMode="auto">
          <a:xfrm>
            <a:off x="1975711" y="2824939"/>
            <a:ext cx="9736863" cy="6512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/>
            <a:tailEnd/>
          </a:ln>
          <a:effectLst/>
        </p:spPr>
        <p:txBody>
          <a:bodyPr lIns="0" tIns="72000" rIns="43200" bIns="72000" anchor="ctr"/>
          <a:lstStyle/>
          <a:p>
            <a:pPr marL="900000" lvl="0" indent="-171450" latinLnBrk="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1400" kern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00</a:t>
            </a:r>
          </a:p>
        </p:txBody>
      </p:sp>
      <p:sp>
        <p:nvSpPr>
          <p:cNvPr id="26" name="AutoShape 448">
            <a:extLst>
              <a:ext uri="{FF2B5EF4-FFF2-40B4-BE49-F238E27FC236}">
                <a16:creationId xmlns:a16="http://schemas.microsoft.com/office/drawing/2014/main" id="{522620ED-3BF6-4C14-AC2E-EC997365B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36" y="2831376"/>
            <a:ext cx="1879171" cy="637428"/>
          </a:xfrm>
          <a:prstGeom prst="homePlate">
            <a:avLst>
              <a:gd name="adj" fmla="val 30373"/>
            </a:avLst>
          </a:prstGeom>
          <a:solidFill>
            <a:srgbClr val="A32829"/>
          </a:solidFill>
          <a:ln w="19050">
            <a:solidFill>
              <a:srgbClr val="A32829"/>
            </a:solidFill>
            <a:miter lim="800000"/>
            <a:headEnd/>
            <a:tailEnd/>
          </a:ln>
        </p:spPr>
        <p:txBody>
          <a:bodyPr wrap="none" lIns="54000" tIns="36000" rIns="54000" bIns="3600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kern="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00</a:t>
            </a:r>
            <a:endParaRPr lang="ko-KR" altLang="ko-KR" sz="1400" b="1" kern="0" dirty="0">
              <a:solidFill>
                <a:srgbClr val="FFFFF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25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</TotalTime>
  <Words>594</Words>
  <Application>Microsoft Office PowerPoint</Application>
  <PresentationFormat>와이드스크린</PresentationFormat>
  <Paragraphs>116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나눔스퀘어 ExtraBold</vt:lpstr>
      <vt:lpstr>Arial</vt:lpstr>
      <vt:lpstr>Cambria Math</vt:lpstr>
      <vt:lpstr>Wingdings</vt:lpstr>
      <vt:lpstr>나눔스퀘어_ac Bold</vt:lpstr>
      <vt:lpstr>나눔스퀘어_ac ExtraBold</vt:lpstr>
      <vt:lpstr>맑은 고딕</vt:lpstr>
      <vt:lpstr>Office 테마</vt:lpstr>
      <vt:lpstr>PowerPoint 프레젠테이션</vt:lpstr>
      <vt:lpstr>Part Ⅰ. 추진 배경</vt:lpstr>
      <vt:lpstr>PowerPoint 프레젠테이션</vt:lpstr>
      <vt:lpstr>Part Ⅱ. 과제 추가 탐색</vt:lpstr>
      <vt:lpstr>PowerPoint 프레젠테이션</vt:lpstr>
      <vt:lpstr>PowerPoint 프레젠테이션</vt:lpstr>
      <vt:lpstr>PowerPoint 프레젠테이션</vt:lpstr>
      <vt:lpstr>Part Ⅲ. -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PCN Project 1  “공공민간 통합 데이터지도 구축을 위한  웹 솔루션 - 데이터 스토리 분석”</dc:title>
  <dc:creator>김지현</dc:creator>
  <cp:lastModifiedBy>Kim Jihyun</cp:lastModifiedBy>
  <cp:revision>207</cp:revision>
  <dcterms:created xsi:type="dcterms:W3CDTF">2020-10-10T08:55:53Z</dcterms:created>
  <dcterms:modified xsi:type="dcterms:W3CDTF">2021-05-26T12:59:20Z</dcterms:modified>
</cp:coreProperties>
</file>