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3" r:id="rId2"/>
    <p:sldId id="2362" r:id="rId3"/>
    <p:sldId id="2574" r:id="rId4"/>
    <p:sldId id="2554" r:id="rId5"/>
    <p:sldId id="2684" r:id="rId6"/>
    <p:sldId id="2685" r:id="rId7"/>
    <p:sldId id="26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4C25D1B-F71B-4267-B377-0FCB9694FBDF}">
          <p14:sldIdLst>
            <p14:sldId id="2563"/>
          </p14:sldIdLst>
        </p14:section>
        <p14:section name="추진배경" id="{396F02D0-AAAB-491C-99DB-EDD88ADA385C}">
          <p14:sldIdLst>
            <p14:sldId id="2362"/>
            <p14:sldId id="2574"/>
          </p14:sldIdLst>
        </p14:section>
        <p14:section name="분석" id="{E11CE462-2B10-4B64-97C4-BDE5A2A68425}">
          <p14:sldIdLst>
            <p14:sldId id="2554"/>
            <p14:sldId id="2684"/>
            <p14:sldId id="2685"/>
            <p14:sldId id="268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orient="horz" pos="1457" userDrawn="1">
          <p15:clr>
            <a:srgbClr val="A4A3A4"/>
          </p15:clr>
        </p15:guide>
        <p15:guide id="5" orient="horz" pos="4178" userDrawn="1">
          <p15:clr>
            <a:srgbClr val="A4A3A4"/>
          </p15:clr>
        </p15:guide>
        <p15:guide id="6" orient="horz" pos="96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1253" userDrawn="1">
          <p15:clr>
            <a:srgbClr val="A4A3A4"/>
          </p15:clr>
        </p15:guide>
        <p15:guide id="9" orient="horz" pos="504" userDrawn="1">
          <p15:clr>
            <a:srgbClr val="A4A3A4"/>
          </p15:clr>
        </p15:guide>
        <p15:guide id="10" pos="529" userDrawn="1">
          <p15:clr>
            <a:srgbClr val="A4A3A4"/>
          </p15:clr>
        </p15:guide>
        <p15:guide id="11" pos="7151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3795" userDrawn="1">
          <p15:clr>
            <a:srgbClr val="A4A3A4"/>
          </p15:clr>
        </p15:guide>
        <p15:guide id="14" orient="horz" pos="2296" userDrawn="1">
          <p15:clr>
            <a:srgbClr val="A4A3A4"/>
          </p15:clr>
        </p15:guide>
        <p15:guide id="15" orient="horz" pos="3793" userDrawn="1">
          <p15:clr>
            <a:srgbClr val="A4A3A4"/>
          </p15:clr>
        </p15:guide>
        <p15:guide id="16" orient="horz" pos="3113" userDrawn="1">
          <p15:clr>
            <a:srgbClr val="A4A3A4"/>
          </p15:clr>
        </p15:guide>
        <p15:guide id="17" orient="horz" pos="3271" userDrawn="1">
          <p15:clr>
            <a:srgbClr val="A4A3A4"/>
          </p15:clr>
        </p15:guide>
        <p15:guide id="18" orient="horz" pos="1774" userDrawn="1">
          <p15:clr>
            <a:srgbClr val="A4A3A4"/>
          </p15:clr>
        </p15:guide>
        <p15:guide id="19" pos="710" userDrawn="1">
          <p15:clr>
            <a:srgbClr val="A4A3A4"/>
          </p15:clr>
        </p15:guide>
        <p15:guide id="20" pos="23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262626"/>
    <a:srgbClr val="FFFFFF"/>
    <a:srgbClr val="A32829"/>
    <a:srgbClr val="ECECEC"/>
    <a:srgbClr val="F1F0F0"/>
    <a:srgbClr val="D96565"/>
    <a:srgbClr val="D55353"/>
    <a:srgbClr val="FEEFDE"/>
    <a:srgbClr val="F6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1058" autoAdjust="0"/>
  </p:normalViewPr>
  <p:slideViewPr>
    <p:cSldViewPr snapToGrid="0">
      <p:cViewPr varScale="1">
        <p:scale>
          <a:sx n="82" d="100"/>
          <a:sy n="82" d="100"/>
        </p:scale>
        <p:origin x="898" y="67"/>
      </p:cViewPr>
      <p:guideLst>
        <p:guide pos="3840"/>
        <p:guide pos="7287"/>
        <p:guide pos="393"/>
        <p:guide orient="horz" pos="1457"/>
        <p:guide orient="horz" pos="4178"/>
        <p:guide orient="horz" pos="96"/>
        <p:guide orient="horz" pos="981"/>
        <p:guide orient="horz" pos="1253"/>
        <p:guide orient="horz" pos="504"/>
        <p:guide pos="529"/>
        <p:guide pos="7151"/>
        <p:guide pos="3885"/>
        <p:guide pos="3795"/>
        <p:guide orient="horz" pos="2296"/>
        <p:guide orient="horz" pos="3793"/>
        <p:guide orient="horz" pos="3113"/>
        <p:guide orient="horz" pos="3271"/>
        <p:guide orient="horz" pos="1774"/>
        <p:guide pos="710"/>
        <p:guide pos="23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tte\Desktop\AI%20Bigdata%20Academy\&#52397;&#45380;%20AI&#183;Big%20Data%20&#50500;&#52852;&#45936;&#48120;%20&#54532;&#47196;&#51229;&#53944;%20&#54788;&#54889;(21.04.3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수출액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53-4377-BCFA-1E4B4AD6C92F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53-4377-BCFA-1E4B4AD6C92F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53-4377-BCFA-1E4B4AD6C92F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53-4377-BCFA-1E4B4AD6C92F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53-4377-BCFA-1E4B4AD6C92F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853-4377-BCFA-1E4B4AD6C92F}"/>
              </c:ext>
            </c:extLst>
          </c:dPt>
          <c:dLbls>
            <c:dLbl>
              <c:idx val="0"/>
              <c:layout>
                <c:manualLayout>
                  <c:x val="-0.1508147419072616"/>
                  <c:y val="4.84390492855059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53-4377-BCFA-1E4B4AD6C92F}"/>
                </c:ext>
              </c:extLst>
            </c:dLbl>
            <c:dLbl>
              <c:idx val="1"/>
              <c:layout>
                <c:manualLayout>
                  <c:x val="9.0493000874890636E-2"/>
                  <c:y val="-0.168659959171770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53-4377-BCFA-1E4B4AD6C92F}"/>
                </c:ext>
              </c:extLst>
            </c:dLbl>
            <c:dLbl>
              <c:idx val="2"/>
              <c:layout>
                <c:manualLayout>
                  <c:x val="0.13841458880139981"/>
                  <c:y val="9.21369203849518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853-4377-BCFA-1E4B4AD6C92F}"/>
                </c:ext>
              </c:extLst>
            </c:dLbl>
            <c:dLbl>
              <c:idx val="3"/>
              <c:layout>
                <c:manualLayout>
                  <c:x val="0.11751355909092175"/>
                  <c:y val="0.1290108943740228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620217446354975"/>
                      <c:h val="0.12459067207670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853-4377-BCFA-1E4B4AD6C9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중국</c:v>
                </c:pt>
                <c:pt idx="1">
                  <c:v>홍콩</c:v>
                </c:pt>
                <c:pt idx="2">
                  <c:v>베트남</c:v>
                </c:pt>
                <c:pt idx="3">
                  <c:v>미국</c:v>
                </c:pt>
                <c:pt idx="4">
                  <c:v>대만</c:v>
                </c:pt>
                <c:pt idx="5">
                  <c:v>필리핀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0.41099999999999998</c:v>
                </c:pt>
                <c:pt idx="1">
                  <c:v>0.20799999999999999</c:v>
                </c:pt>
                <c:pt idx="2">
                  <c:v>0.11600000000000001</c:v>
                </c:pt>
                <c:pt idx="3">
                  <c:v>7.6999999999999999E-2</c:v>
                </c:pt>
                <c:pt idx="4">
                  <c:v>5.1999999999999998E-2</c:v>
                </c:pt>
                <c:pt idx="5" formatCode="0%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853-4377-BCFA-1E4B4AD6C9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17775643234898E-2"/>
          <c:y val="0.77053034069265214"/>
          <c:w val="0.8996444871353021"/>
          <c:h val="9.55910288245962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S사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68-4E87-8DEE-6AB036586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T사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</c:v>
                </c:pt>
                <c:pt idx="1">
                  <c:v>10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68-4E87-8DEE-6AB0365869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자사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</c:v>
                </c:pt>
                <c:pt idx="1">
                  <c:v>13</c:v>
                </c:pt>
                <c:pt idx="2">
                  <c:v>11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68-4E87-8DEE-6AB036586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602672"/>
        <c:axId val="1554841296"/>
      </c:lineChart>
      <c:catAx>
        <c:axId val="155460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841296"/>
        <c:crosses val="autoZero"/>
        <c:auto val="1"/>
        <c:lblAlgn val="ctr"/>
        <c:lblOffset val="100"/>
        <c:noMultiLvlLbl val="0"/>
      </c:catAx>
      <c:valAx>
        <c:axId val="1554841296"/>
        <c:scaling>
          <c:orientation val="minMax"/>
          <c:max val="15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6026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S사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8F-4442-9E29-670BD03EEA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T사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8F-4442-9E29-670BD03EEA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자사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8F-4442-9E29-670BD03EE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602672"/>
        <c:axId val="1554841296"/>
      </c:lineChart>
      <c:catAx>
        <c:axId val="155460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841296"/>
        <c:crosses val="autoZero"/>
        <c:auto val="1"/>
        <c:lblAlgn val="ctr"/>
        <c:lblOffset val="100"/>
        <c:noMultiLvlLbl val="0"/>
      </c:catAx>
      <c:valAx>
        <c:axId val="1554841296"/>
        <c:scaling>
          <c:orientation val="minMax"/>
          <c:max val="10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60267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Sheet1!$A$2:$A$100</c:f>
              <c:numCache>
                <c:formatCode>General</c:formatCode>
                <c:ptCount val="9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</c:numCache>
            </c:numRef>
          </c:cat>
          <c:val>
            <c:numRef>
              <c:f>Sheet1!$B$2:$B$100</c:f>
              <c:numCache>
                <c:formatCode>General</c:formatCode>
                <c:ptCount val="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8E-4A0B-8232-71D24DED0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602672"/>
        <c:axId val="1554841296"/>
      </c:lineChart>
      <c:catAx>
        <c:axId val="155460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841296"/>
        <c:crosses val="autoZero"/>
        <c:auto val="1"/>
        <c:lblAlgn val="ctr"/>
        <c:lblOffset val="100"/>
        <c:noMultiLvlLbl val="0"/>
      </c:catAx>
      <c:valAx>
        <c:axId val="1554841296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6026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2017년</cx:pt>
          <cx:pt idx="1">2018년</cx:pt>
          <cx:pt idx="2">2019년</cx:pt>
        </cx:lvl>
      </cx:strDim>
      <cx:numDim type="val">
        <cx:f>Sheet1!$B$2:$B$51</cx:f>
        <cx:lvl ptCount="50" formatCode="G/표준">
          <cx:pt idx="0">412221</cx:pt>
          <cx:pt idx="1">468774</cx:pt>
          <cx:pt idx="2">412086</cx:pt>
        </cx:lvl>
      </cx:numDim>
    </cx:data>
  </cx:chartData>
  <cx:chart>
    <cx:plotArea>
      <cx:plotAreaRegion>
        <cx:series layoutId="clusteredColumn" uniqueId="{BC5229B2-335F-44E2-8346-806FF6BDA06D}" formatIdx="0">
          <cx:tx>
            <cx:txData>
              <cx:f>Sheet1!$B$1</cx:f>
              <cx:v>계열1</cx:v>
            </cx:txData>
          </cx:tx>
          <cx:spPr>
            <a:solidFill>
              <a:schemeClr val="accent1">
                <a:lumMod val="50000"/>
              </a:schemeClr>
            </a:solidFill>
            <a:ln>
              <a:noFill/>
            </a:ln>
          </cx:spPr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050" b="0" i="0">
                    <a:solidFill>
                      <a:srgbClr val="59595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" panose="020B0503020000020004" pitchFamily="50" charset="-127"/>
                  </a:defRPr>
                </a:pPr>
                <a:endParaRPr lang="ko-KR" altLang="en-US" sz="1050"/>
              </a:p>
            </cx:txPr>
            <cx:visibility seriesName="0" categoryName="0" value="1"/>
          </cx:dataLabels>
          <cx:dataId val="0"/>
          <cx:layoutPr>
            <cx:aggregation/>
          </cx:layoutPr>
        </cx:series>
      </cx:plotAreaRegion>
      <cx:axis id="0">
        <cx:catScaling gapWidth="2.58999991"/>
        <cx:tickLabels/>
        <cx:txPr>
          <a:bodyPr vertOverflow="overflow" horzOverflow="overflow" wrap="square" lIns="0" tIns="0" rIns="0" bIns="0"/>
          <a:lstStyle/>
          <a:p>
            <a:pPr algn="ctr" rtl="0">
              <a:defRPr sz="1050" b="0" i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pPr>
            <a:endParaRPr lang="ko-KR" altLang="en-US" sz="1050"/>
          </a:p>
        </cx:txPr>
      </cx:axis>
      <cx:axis id="1">
        <cx:valScaling max="500000" min="360000"/>
        <cx:tickLabels/>
        <cx:txPr>
          <a:bodyPr vertOverflow="overflow" horzOverflow="overflow" wrap="square" lIns="0" tIns="0" rIns="0" bIns="0"/>
          <a:lstStyle/>
          <a:p>
            <a:pPr algn="ctr" rtl="0">
              <a:defRPr sz="1050" b="0" i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pPr>
            <a:endParaRPr lang="ko-KR" altLang="en-US" sz="1050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078C210-F5F4-4D10-AEFC-460A7B4F92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09446E-CE9F-4CC0-82BC-8FAC144642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9BFF-C506-46A2-AFB6-05B22BE21AA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BC258E-6C2F-4CDB-A538-B3A2921EA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2A139-1B20-439E-AA92-513EFBD062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DBFE0-5694-4BB7-B2A2-CC4807C03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73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6:54:14.43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1743 24575,'6'0'0,"1"0"0,0 0 0,-1 0 0,4 0 0,-3 0 0,11 0 0,-6 0 0,12 0 0,6 0 0,7 0 0,1 0 0,-3 0 0,9 0 0,-19 0 0,19 0 0,-24 0 0,0 0 0,4 0 0,5 0 0,-6 0 0,10 0 0,-18 0 0,9 0 0,-9 0 0,9 0 0,-10 0 0,10 0 0,6 0 0,-2 0 0,1 0 0,-5 0 0,-4 0 0,-3 0 0,7 0 0,-16 0 0,16-5 0,-13 4 0,23-4 0,-17 5 0,17 0 0,-22 0 0,5 0 0,-9 0 0,4 0 0,-4-3 0,4 2 0,-4-3 0,4 4 0,4 0 0,4 0 0,6 0 0,-6 0 0,4 0 0,-12-3 0,11 2 0,-14-3 0,9 4 0,-11 0 0,11 0 0,-6-4 0,6 3 0,-7-2 0,1 3 0,-1-4 0,-1 3 0,-1-2 0,-2-1 0,0 3 0,-1-2 0,1 3 0,0 0 0,-1 0 0,1 0 0,0 0 0,2 0 0,-1 0 0,4 0 0,-2 0 0,4 0 0,-1 0 0,0 0 0,-3 0 0,0 0 0,-3 0 0,-1 0 0,1 0 0,3 0 0,-3 0 0,2 0 0,1 0 0,0-4 0,4 3 0,4-3 0,2 4 0,-3-3 0,7 2 0,-7-3 0,0 4 0,6 0 0,-14 0 0,6 0 0,-9 0 0,9 0 0,-6 0 0,14 0 0,-14 0 0,6 0 0,0 0 0,-4 0 0,13 0 0,-12 0 0,3 0 0,-8 0 0,-1 0 0,1 0 0,0 0 0,-1-3 0,9 2 0,-3-3 0,6 0 0,-4 3 0,-1-2 0,0 3 0,-2-4 0,1 3 0,-2-2 0,9 3 0,-4 0 0,3 0 0,1 0 0,1-5 0,0 4 0,-1-4 0,-6 5 0,-3 0 0,3-3 0,-3 2 0,3-3 0,6 4 0,1-5 0,0 4 0,14-3 0,-12-1 0,23 4 0,-17-4 0,7 5 0,-15 0 0,-2-3 0,-7 2 0,-2-3 0,1 4 0,-3 0 0,3 0 0,-4 0 0,4 0 0,-3 0 0,6-4 0,-6 4 0,3-4 0,-1 4 0,2-4 0,2 3 0,6-2 0,1-2 0,-1 4 0,6-4 0,4-1 0,-9 4 0,22-4 0,-22 1 0,9 4 0,5-4 0,-11 5 0,6-3 0,-5 2 0,-12-3 0,6 4 0,-11-3 0,6 2 0,-6-3 0,6 4 0,-6 0 0,11 0 0,-9-4 0,9 4 0,7-4 0,-8 0 0,36 3 0,-33-6 0,18 6 0,-25-2 0,0 3 0,0 0 0,-2 0 0,1-4 0,-1 3 0,-1-3 0,-1 4 0,12-4 0,-8 3 0,12-4 0,-15 5 0,3 0 0,-6-4 0,3 3 0,-4-2 0,1 3 0,3-4 0,-3 3 0,6-2 0,-6 3 0,5-4 0,-4 3 0,4-3 0,-4 4 0,4-3 0,-4 2 0,4-3 0,-2 1 0,1 2 0,7-3 0,-10 4 0,10-3 0,-10 2 0,4-3 0,-2 0 0,10 3 0,-9-2 0,8-1 0,-9 3 0,3-2 0,6 3 0,-4 0 0,9-5 0,-4 4 0,-3-4 0,6 1 0,-6 2 0,3-6 0,4 7 0,-12-2 0,6 3 0,-11-4 0,3 3 0,-4-3 0,1 4 0,2 0 0,7 0 0,-1-3 0,3 2 0,-4-3 0,-1 1 0,0 2 0,-3-3 0,0 4 0,0 0 0,6-3 0,-1 2 0,1-3 0,-7 4 0,1-4 0,-3 3 0,6-2 0,-6 3 0,3-4 0,-4 3 0,4-2 0,-3 3 0,6 0 0,3-5 0,4 4 0,0-7 0,4 7 0,-10-7 0,10 8 0,-4-9 0,0 8 0,-1-4 0,-1 1 0,2 3 0,6-4 0,-6 1 0,4 4 0,-10-4 0,5 4 0,-6 0 0,3-4 0,-2 0 0,0-1 0,-2 2 0,-1-1 0,7 3 0,2-7 0,6 7 0,-1-9 0,-5 9 0,-1-7 0,-9 7 0,-1-3 0,-2 4 0,0-3 0,-1 2 0,1-3 0,3 4 0,-3 0 0,5 0 0,-4-3 0,4 2 0,-4-3 0,1 4 0,-2 0 0,3 0 0,0-4 0,0 4 0,3-4 0,-3 4 0,15-5 0,-12 4 0,10-3 0,-15 4 0,1 0 0,-5-4 0,2 3 0,-2-3 0,2 4 0,1-3 0,3 2 0,0-3 0,3 4 0,15-6 0,-13 4 0,18-4 0,-22 6 0,5 0 0,2-5 0,-10 4 0,10-4 0,-7 5 0,2-3 0,-3 2 0,3-3 0,-6 4 0,6-4 0,-6 4 0,6-4 0,-6 4 0,5-4 0,-4 3 0,4-2 0,-1 3 0,-1 0 0,18-7 0,-17 6 0,16-6 0,-1 7 0,-12-3 0,13 2 0,-19-3 0,10 4 0,-10 0 0,7-4 0,-8 3 0,8-2 0,-6 3 0,6 0 0,-9 0 0,1-4 0,3 3 0,-3-2 0,2-1 0,1 3 0,-3-6 0,6 2 0,-3 1 0,4 0 0,-1 1 0,8-3 0,-5-2 0,5 2 0,-7 2 0,-1 1 0,0 2 0,-3-6 0,0 6 0,0-3 0,-3 0 0,3 4 0,-4-4 0,1 4 0,-4-4 0,6 3 0,-4-2 0,4 3 0,-5-4 0,2 3 0,-2-2 0,2-1 0,4 3 0,-3-3 0,6 1 0,-6 2 0,3-3 0,-1 1 0,2 2 0,-1-3 0,-1 4 0,-2 0 0,0-4 0,-1 4 0,4-4 0,-3 0 0,3 3 0,-1-2 0,2-1 0,2 3 0,-3-2 0,8 3 0,-9 0 0,9-4 0,-2 3 0,-2-3 0,5 4 0,9 0 0,-5-4 0,3 3 0,-11-4 0,-8 5 0,-1 0 0,1 0 0,0 0 0,-1-4 0,4 3 0,-3-2 0,6 3 0,-3 0 0,3-4 0,1 3 0,-4-2 0,3 3 0,-3-4 0,3 3 0,0-2 0,1-1 0,-1 3 0,6-3 0,-5 1 0,5 2 0,-1-3 0,-3 1 0,4 2 0,-9-7 0,3 7 0,-6-2 0,3 3 0,-4 0 0,4 0 0,0 0 0,3 0 0,1 0 0,-4-4 0,8 3 0,-4-6 0,3 6 0,-5-2 0,-2-1 0,0 3 0,4-6 0,-1 6 0,-3-6 0,3 6 0,2-3 0,0 0 0,4 3 0,-6-6 0,0 6 0,0-6 0,6 6 0,1-7 0,-3 7 0,6-4 0,-6 0 0,0 4 0,7-3 0,-7-1 0,0 4 0,6-4 0,-14 2 0,9 2 0,-11-3 0,5 0 0,-4 4 0,10-9 0,-10 8 0,16-8 0,-13 4 0,13-5 0,-9 5 0,1-3 0,2 2 0,-7 2 0,5-5 0,2 8 0,-6-6 0,12 2 0,-10 0 0,10-4 0,-4 7 0,15-9 0,3 3 0,9-6 0,-10 1 0,-2 1 0,-15 2 0,-4 5 0,-3-2 0,-3 2 0,3-3 0,-2 3 0,6-3 0,-5 3 0,7-4 0,-9 5 0,3-4 0,-6 7 0,3-2 0,-4-1 0,4 3 0,0-6 0,0 6 0,8-7 0,-9 7 0,9-8 0,-2 9 0,4-9 0,0 4 0,4 0 0,-13-2 0,7 6 0,-10-6 0,4 6 0,-5-3 0,3 0 0,-3 0 0,-1-1 0,4 2 0,-3-1 0,6 3 0,-6-6 0,3 6 0,-4-6 0,1 6 0,3-6 0,-3 6 0,2-3 0,-2 4 0,0-4 0,-1 3 0,1-2 0,-3-1 0,2 3 0,-3-2 0,4-1 0,0 3 0,2-6 0,-2 6 0,11-12 0,-6 11 0,7-11 0,-6 8 0,0-3 0,-2 0 0,-2 0 0,-2 3 0,-1-2 0,1 6 0,0-6 0,-1 2 0,1 1 0,3-4 0,15 1 0,-11-2 0,14-2 0,-13 2 0,0 1 0,1-1 0,-4 4 0,4-3 0,-5 3 0,4-4 0,-8 4 0,3-2 0,-3 6 0,3-6 0,-4 6 0,-2-6 0,2 6 0,-3-3 0,1 0 0,2 4 0,-2-4 0,2 0 0,1 3 0,0-6 0,-1 6 0,1-2 0,0-1 0,-1 3 0,1-6 0,-1 6 0,1-6 0,3 6 0,-3-7 0,6 4 0,-6-1 0,2 2 0,-2-1 0,0 0 0,-1-1 0,1 1 0,0 1 0,-1 2 0,1-6 0,0 6 0,-1-3 0,1 0 0,-1 4 0,1-8 0,0 7 0,-1-6 0,1 6 0,3-2 0,-3-1 0,2 3 0,-2-6 0,0 6 0,-1-3 0,1 4 0,3 0 0,-3-3 0,3 2 0,-4-3 0,1 4 0,-1 0 0,1-4 0,0 4 0,-1-4 0,1 4 0,0-4 0,-1 3 0,1-2 0,0 3 0,-1-4 0,1 3 0,-1-6 0,1 6 0,0-3 0,-1 1 0,1 2 0,-3-3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3FC0-975F-40FB-9AE2-4A05D362078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3CEB8-10DF-42CA-B2AD-1B29490A5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03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D7605-432B-457A-8C96-5AF80B53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470156-2C38-47C3-866D-441BE75F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F41FA-5459-4328-BAF7-87F465CD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D1566-0E7D-4F05-93DF-F1BBC57E927B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C87BF-7615-4020-8D86-13FCE69E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F6988-6FDC-4D21-9A94-4FFC2E3D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8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68D6-9361-4C81-9A2B-213D0E5B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B2758-5AE9-4013-B457-920463D4E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94A7E-7DA4-40A7-872B-54F0EB77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1D066-4BD0-4646-8783-E573317C7BCA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4E3A0-3AE7-4789-B905-FB2F1479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41B1-BDD1-4B2A-80A9-FD0794EB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9B545-4116-4027-8C24-FCD668505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3CFAA-ADB3-4D15-9EC2-3FEA4CE65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C0C74-0380-4EC7-BAC6-EACB1F22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59D8D-8F0B-4BC8-BA19-426E600E2BE1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9E6C8-CDFC-4387-A13A-761F293F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E7E25-3E46-4761-8C9F-6E3FD72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2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6096728" y="2292615"/>
            <a:ext cx="4360167" cy="384721"/>
          </a:xfrm>
          <a:prstGeom prst="rect">
            <a:avLst/>
          </a:prstGeom>
        </p:spPr>
        <p:txBody>
          <a:bodyPr/>
          <a:lstStyle>
            <a:lvl1pPr>
              <a:def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5976229" y="3163428"/>
            <a:ext cx="6183922" cy="830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115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endParaRPr lang="ko-KR" altLang="en-US" sz="1300" dirty="0">
              <a:solidFill>
                <a:srgbClr val="FFFFFF"/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텍스트 개체 틀 2"/>
          <p:cNvSpPr>
            <a:spLocks noGrp="1"/>
          </p:cNvSpPr>
          <p:nvPr userDrawn="1">
            <p:ph type="body" sz="quarter" idx="11"/>
          </p:nvPr>
        </p:nvSpPr>
        <p:spPr>
          <a:xfrm>
            <a:off x="6415133" y="2944274"/>
            <a:ext cx="5174438" cy="17835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>
                  <a:lumMod val="75000"/>
                </a:schemeClr>
              </a:buClr>
              <a:buSzPct val="120000"/>
              <a:buFont typeface="Arial" pitchFamily="34" charset="0"/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339725" indent="0">
              <a:buFont typeface="Wingdings" pitchFamily="2" charset="2"/>
              <a:buNone/>
              <a:defRPr sz="1200">
                <a:latin typeface="맑은 고딕" pitchFamily="50" charset="-127"/>
                <a:ea typeface="맑은 고딕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6094784" y="2780928"/>
            <a:ext cx="5761154" cy="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34191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0F06-D69B-4134-B060-C95DC783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884BB-9883-4C6C-A87E-99AFDDC4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079AA-79B8-4228-8742-11275EF3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024CD1-AB58-471D-A7C4-2F72E7B9AAE4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DCE5E-AF59-4D23-B131-99408D4F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E940B-F96E-41E3-BEB4-D062B495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874C9-D1FE-4C87-BE2F-CB7EE79A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AA32B-111D-4279-927C-5150FE7D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BA5C-C8AB-42CA-91BC-A3C05633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30738B-BC8E-4AB0-BAEF-47F717886DC8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DD2FD-65C8-4C08-A437-1B9214FB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C305B-0691-4DA4-8B58-0F26D8D9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9B277-A708-4B2C-9175-7E1F0883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4385A-95D8-448A-91ED-792585EE7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80D1B-F0DA-4772-81EC-82ACD136D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3F03B-4C60-489C-B533-2530C94C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D0A7C3-84DB-4503-A520-61046360CE10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54876-4753-41F1-98E7-082F93AF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E6331-4845-4C7F-AABA-9D428D72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E3458-A0BE-4565-935E-FBD7AE63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3F893-AC92-4DED-BF91-BE5B4B9E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A1DF5-E5AC-4672-9B53-292E67BF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44C6C8-9FE6-4DBB-AD3B-BC8EAB268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E10503-AA39-4151-8397-DD7EA9897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860183-7DD4-416F-8688-5278E5B3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DB92A1-221E-4396-A2C9-47B6734F7BF5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A327CD-A654-466D-96AB-72E41752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CD360-794E-4B8F-AC4A-0BBF668E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3A8B-9C24-415D-A107-532018D9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D64B1-C6D6-430D-B2F7-CD7F0E50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1DAD1-09E0-47CC-9514-83E24667A17E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7CE188-010B-4B97-92F0-CDD925C8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45FCFC-4DFF-489B-B908-48CA58DE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380C8A-4F42-440C-94EF-2A2EA89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-&lt;#&gt;-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65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5D64E-13FF-42E1-8C86-2753206E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57CBE-3D62-44B4-9A36-9AABA0CB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3FF6D-E27D-4E50-B020-4ADF489F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668B0-6B40-4D89-AD7F-72963DF3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BB2F8-D3A3-462A-A043-654DFF80E870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DC3B7-9590-40B8-8A74-B7D77A34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B57F0-23DA-4D7B-8211-E75035CD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81E7A-12C5-4112-8396-48B0DC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6779BC-1433-4CE1-B20D-5A5195B2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B51A0-FC07-403A-9A74-0516ADFE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1E643-7D2A-4442-877F-D0E6C916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C96F8A-65CC-4464-B277-A7B0BCA43821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6D177-E6ED-4A06-BF82-BE8A9D7D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5317F-F845-45DC-95DC-A7A5ADF6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28863-B5D6-4BFB-8B29-B623D885F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90EA7-CEDA-4D36-8C60-BBEC9F9A8D21}"/>
              </a:ext>
            </a:extLst>
          </p:cNvPr>
          <p:cNvSpPr txBox="1"/>
          <p:nvPr/>
        </p:nvSpPr>
        <p:spPr>
          <a:xfrm>
            <a:off x="4786118" y="5396640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B2</a:t>
            </a:r>
            <a:r>
              <a:rPr lang="en-US" altLang="ko-KR" b="1" dirty="0"/>
              <a:t> </a:t>
            </a:r>
            <a:r>
              <a:rPr lang="ko-KR" altLang="en-US" b="1" dirty="0"/>
              <a:t>김지현 김대호 </a:t>
            </a:r>
            <a:r>
              <a:rPr lang="ko-KR" altLang="en-US" b="1" dirty="0" err="1"/>
              <a:t>김윤슬</a:t>
            </a:r>
            <a:r>
              <a:rPr lang="ko-KR" altLang="en-US" b="1" dirty="0"/>
              <a:t> </a:t>
            </a:r>
            <a:r>
              <a:rPr lang="ko-KR" altLang="en-US" b="1" dirty="0" err="1"/>
              <a:t>김효림</a:t>
            </a:r>
            <a:r>
              <a:rPr lang="ko-KR" altLang="en-US" b="1" dirty="0"/>
              <a:t> </a:t>
            </a:r>
            <a:r>
              <a:rPr lang="ko-KR" altLang="en-US" b="1" dirty="0" err="1"/>
              <a:t>이경찬</a:t>
            </a:r>
            <a:r>
              <a:rPr lang="ko-KR" altLang="en-US" b="1" dirty="0"/>
              <a:t> 이정용 </a:t>
            </a:r>
            <a:r>
              <a:rPr lang="ko-KR" altLang="en-US" b="1" dirty="0" err="1"/>
              <a:t>황나희</a:t>
            </a:r>
            <a:endParaRPr lang="ko-KR" altLang="en-US" b="1" dirty="0"/>
          </a:p>
        </p:txBody>
      </p:sp>
      <p:pic>
        <p:nvPicPr>
          <p:cNvPr id="1028" name="Picture 4" descr="1,000배속 반도체-오감 느끼는 로봇'…삼성미래기술 지원과제 – Samsung Newsroom Korea">
            <a:extLst>
              <a:ext uri="{FF2B5EF4-FFF2-40B4-BE49-F238E27FC236}">
                <a16:creationId xmlns:a16="http://schemas.microsoft.com/office/drawing/2014/main" id="{E4976D0A-D79C-44DC-B6E4-FAD0EEF0A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1"/>
          <a:stretch/>
        </p:blipFill>
        <p:spPr bwMode="auto">
          <a:xfrm>
            <a:off x="0" y="0"/>
            <a:ext cx="12192000" cy="42291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EDE868F-AA23-4F0A-B220-6789C3F57793}"/>
              </a:ext>
            </a:extLst>
          </p:cNvPr>
          <p:cNvSpPr/>
          <p:nvPr/>
        </p:nvSpPr>
        <p:spPr>
          <a:xfrm>
            <a:off x="0" y="0"/>
            <a:ext cx="12192000" cy="4229100"/>
          </a:xfrm>
          <a:prstGeom prst="rect">
            <a:avLst/>
          </a:prstGeom>
          <a:solidFill>
            <a:schemeClr val="accent1">
              <a:lumMod val="5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B70C1-7797-43C0-B4C8-3B952934FB32}"/>
              </a:ext>
            </a:extLst>
          </p:cNvPr>
          <p:cNvSpPr txBox="1"/>
          <p:nvPr/>
        </p:nvSpPr>
        <p:spPr>
          <a:xfrm>
            <a:off x="0" y="109202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실시간 모니터링을 통한 공정 운전 조건 </a:t>
            </a:r>
            <a:br>
              <a:rPr lang="en-US" altLang="ko-KR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</a:br>
            <a:r>
              <a:rPr lang="ko-KR" altLang="en-US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최적화로 반도체 불량률 제로 달성</a:t>
            </a:r>
          </a:p>
        </p:txBody>
      </p:sp>
      <p:pic>
        <p:nvPicPr>
          <p:cNvPr id="9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D3143EA4-6B99-4FA0-AEFD-59C7D837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62" y="5765972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592" y="2929112"/>
            <a:ext cx="5717872" cy="38472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Part Ⅰ.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추진 배경</a:t>
            </a:r>
          </a:p>
        </p:txBody>
      </p:sp>
    </p:spTree>
    <p:extLst>
      <p:ext uri="{BB962C8B-B14F-4D97-AF65-F5344CB8AC3E}">
        <p14:creationId xmlns:p14="http://schemas.microsoft.com/office/powerpoint/2010/main" val="25286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89FB0E43-69FD-449E-9F18-8D2823B2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22" y="1655966"/>
            <a:ext cx="2839703" cy="201633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EB1ED42-7FC2-41FD-B87E-9757262189A9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6420964C-3E54-43F0-B2A2-809EFD530352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42A10B74-BAB5-4579-96AD-A6F79BC8BC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6BE01F20-7BD6-45E3-AD5F-2015DCC2915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6125E43-51E4-4BCC-8C8C-4C36B413EC8C}"/>
              </a:ext>
            </a:extLst>
          </p:cNvPr>
          <p:cNvSpPr txBox="1"/>
          <p:nvPr/>
        </p:nvSpPr>
        <p:spPr>
          <a:xfrm>
            <a:off x="734008" y="786226"/>
            <a:ext cx="1097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세계 반도체 시장 축소 및 자사 매출 성장률 하락에 따라 경영 최적화 필요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C5389-48CD-4E88-9AFC-A3BA64B0A91D}"/>
              </a:ext>
            </a:extLst>
          </p:cNvPr>
          <p:cNvSpPr txBox="1"/>
          <p:nvPr/>
        </p:nvSpPr>
        <p:spPr>
          <a:xfrm>
            <a:off x="734006" y="3791583"/>
            <a:ext cx="893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주요 수출국인 중국의 자급률 증가로 인해</a:t>
            </a:r>
            <a:r>
              <a:rPr lang="en-US" altLang="ko-KR" b="1" dirty="0"/>
              <a:t> </a:t>
            </a:r>
            <a:r>
              <a:rPr lang="ko-KR" altLang="en-US" b="1" dirty="0"/>
              <a:t>공정흐름 효율화를 통한 경쟁력 확보 필요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A172AB-0A27-4137-B267-FE9347F7DE72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C0A13B-7E5D-4724-9659-0D82404F2AE2}"/>
              </a:ext>
            </a:extLst>
          </p:cNvPr>
          <p:cNvCxnSpPr>
            <a:cxnSpLocks/>
          </p:cNvCxnSpPr>
          <p:nvPr/>
        </p:nvCxnSpPr>
        <p:spPr>
          <a:xfrm>
            <a:off x="663282" y="3820086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4319539-B06B-4C0A-B8D3-9DCAE13D25D3}"/>
              </a:ext>
            </a:extLst>
          </p:cNvPr>
          <p:cNvGrpSpPr/>
          <p:nvPr/>
        </p:nvGrpSpPr>
        <p:grpSpPr>
          <a:xfrm>
            <a:off x="1465799" y="1704457"/>
            <a:ext cx="4205970" cy="1808514"/>
            <a:chOff x="1778142" y="1281839"/>
            <a:chExt cx="4361820" cy="180851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B9712B7-42DB-452B-9B2D-90F2F7BED601}"/>
                </a:ext>
              </a:extLst>
            </p:cNvPr>
            <p:cNvGrpSpPr/>
            <p:nvPr/>
          </p:nvGrpSpPr>
          <p:grpSpPr>
            <a:xfrm>
              <a:off x="1778142" y="1281839"/>
              <a:ext cx="3958708" cy="1808514"/>
              <a:chOff x="1787396" y="1441657"/>
              <a:chExt cx="3682482" cy="1948437"/>
            </a:xfrm>
          </p:grpSpPr>
          <mc:AlternateContent xmlns:mc="http://schemas.openxmlformats.org/markup-compatibility/2006" xmlns:cx1="http://schemas.microsoft.com/office/drawing/2015/9/8/chartex">
            <mc:Choice Requires="cx1">
              <p:graphicFrame>
                <p:nvGraphicFramePr>
                  <p:cNvPr id="16" name="차트 15">
                    <a:extLst>
                      <a:ext uri="{FF2B5EF4-FFF2-40B4-BE49-F238E27FC236}">
                        <a16:creationId xmlns:a16="http://schemas.microsoft.com/office/drawing/2014/main" id="{62BDA1F6-A282-4E02-B604-6799114804F4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629081644"/>
                      </p:ext>
                    </p:extLst>
                  </p:nvPr>
                </p:nvGraphicFramePr>
                <p:xfrm>
                  <a:off x="1787396" y="1441657"/>
                  <a:ext cx="3682482" cy="1948437"/>
                </p:xfrm>
                <a:graphic>
                  <a:graphicData uri="http://schemas.microsoft.com/office/drawing/2014/chartex">
                    <cx:chart xmlns:cx="http://schemas.microsoft.com/office/drawing/2014/chartex" xmlns:r="http://schemas.openxmlformats.org/officeDocument/2006/relationships" r:id="rId3"/>
                  </a:graphicData>
                </a:graphic>
              </p:graphicFrame>
            </mc:Choice>
            <mc:Fallback xmlns="">
              <p:pic>
                <p:nvPicPr>
                  <p:cNvPr id="16" name="차트 15">
                    <a:extLst>
                      <a:ext uri="{FF2B5EF4-FFF2-40B4-BE49-F238E27FC236}">
                        <a16:creationId xmlns:a16="http://schemas.microsoft.com/office/drawing/2014/main" id="{62BDA1F6-A282-4E02-B604-6799114804F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465799" y="1704457"/>
                    <a:ext cx="3817261" cy="1808514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C958C71-C344-4E27-B99A-3C7547618731}"/>
                  </a:ext>
                </a:extLst>
              </p:cNvPr>
              <p:cNvSpPr/>
              <p:nvPr/>
            </p:nvSpPr>
            <p:spPr>
              <a:xfrm>
                <a:off x="4681649" y="2743200"/>
                <a:ext cx="703151" cy="377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E6B2C96-E0E5-4B7F-960E-FB978D9F9D18}"/>
                </a:ext>
              </a:extLst>
            </p:cNvPr>
            <p:cNvSpPr/>
            <p:nvPr/>
          </p:nvSpPr>
          <p:spPr>
            <a:xfrm>
              <a:off x="2688853" y="1390526"/>
              <a:ext cx="87708" cy="93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5B0A0CC-11D4-452B-8C0F-F672DC372CAE}"/>
                </a:ext>
              </a:extLst>
            </p:cNvPr>
            <p:cNvSpPr/>
            <p:nvPr/>
          </p:nvSpPr>
          <p:spPr>
            <a:xfrm>
              <a:off x="3568318" y="1836543"/>
              <a:ext cx="87708" cy="93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57180F-8D20-4230-816E-0473046B0E5B}"/>
                </a:ext>
              </a:extLst>
            </p:cNvPr>
            <p:cNvSpPr/>
            <p:nvPr/>
          </p:nvSpPr>
          <p:spPr>
            <a:xfrm>
              <a:off x="4365234" y="2397128"/>
              <a:ext cx="87708" cy="93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D88EEA6-4652-4454-A4EC-391D74EF5E6A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>
              <a:off x="2776561" y="1437257"/>
              <a:ext cx="791757" cy="446017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077F765-D8EA-463F-889E-7B8AD28578A8}"/>
                </a:ext>
              </a:extLst>
            </p:cNvPr>
            <p:cNvCxnSpPr>
              <a:cxnSpLocks/>
              <a:stCxn id="34" idx="2"/>
              <a:endCxn id="33" idx="5"/>
            </p:cNvCxnSpPr>
            <p:nvPr/>
          </p:nvCxnSpPr>
          <p:spPr>
            <a:xfrm flipH="1" flipV="1">
              <a:off x="3643181" y="1916318"/>
              <a:ext cx="722053" cy="52754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720206C-E00F-4A62-8051-AFF1D2D53FC4}"/>
                </a:ext>
              </a:extLst>
            </p:cNvPr>
            <p:cNvSpPr/>
            <p:nvPr/>
          </p:nvSpPr>
          <p:spPr>
            <a:xfrm>
              <a:off x="4682490" y="1374438"/>
              <a:ext cx="220841" cy="118324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1DE0FA-B654-4F1E-A74A-B3E29582FBE2}"/>
                </a:ext>
              </a:extLst>
            </p:cNvPr>
            <p:cNvSpPr txBox="1"/>
            <p:nvPr/>
          </p:nvSpPr>
          <p:spPr>
            <a:xfrm>
              <a:off x="4895711" y="1303422"/>
              <a:ext cx="12442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Total Market(M$)</a:t>
              </a:r>
              <a:endParaRPr lang="ko-KR" altLang="en-US" sz="10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689C38-53F1-4B74-82F0-3239CA96CAEA}"/>
                </a:ext>
              </a:extLst>
            </p:cNvPr>
            <p:cNvSpPr txBox="1"/>
            <p:nvPr/>
          </p:nvSpPr>
          <p:spPr>
            <a:xfrm>
              <a:off x="4903331" y="1569397"/>
              <a:ext cx="6110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YoY(%)</a:t>
              </a:r>
              <a:endParaRPr lang="ko-KR" altLang="en-US" sz="105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8C2310A-21FF-4CFB-AA39-32FF264CA938}"/>
                </a:ext>
              </a:extLst>
            </p:cNvPr>
            <p:cNvSpPr/>
            <p:nvPr/>
          </p:nvSpPr>
          <p:spPr>
            <a:xfrm>
              <a:off x="4757869" y="1644959"/>
              <a:ext cx="87708" cy="93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30F06F5-06A7-43F0-BECE-5AC09ACA7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35" y="1691275"/>
              <a:ext cx="2036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68" name="차트 67">
            <a:extLst>
              <a:ext uri="{FF2B5EF4-FFF2-40B4-BE49-F238E27FC236}">
                <a16:creationId xmlns:a16="http://schemas.microsoft.com/office/drawing/2014/main" id="{B8E208CC-377E-4600-A565-224ACD0FA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215369"/>
              </p:ext>
            </p:extLst>
          </p:nvPr>
        </p:nvGraphicFramePr>
        <p:xfrm>
          <a:off x="1538265" y="4553402"/>
          <a:ext cx="3229419" cy="237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0D5A57-A377-403E-A19B-C09D810A5430}"/>
              </a:ext>
            </a:extLst>
          </p:cNvPr>
          <p:cNvCxnSpPr>
            <a:cxnSpLocks/>
          </p:cNvCxnSpPr>
          <p:nvPr/>
        </p:nvCxnSpPr>
        <p:spPr>
          <a:xfrm>
            <a:off x="8032683" y="2239401"/>
            <a:ext cx="1730773" cy="713436"/>
          </a:xfrm>
          <a:prstGeom prst="straightConnector1">
            <a:avLst/>
          </a:prstGeom>
          <a:ln w="28575">
            <a:solidFill>
              <a:srgbClr val="2626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뉴스핌 - 중국 반도체산업의 3대 강점, 4대 과제와 3대 기회">
            <a:extLst>
              <a:ext uri="{FF2B5EF4-FFF2-40B4-BE49-F238E27FC236}">
                <a16:creationId xmlns:a16="http://schemas.microsoft.com/office/drawing/2014/main" id="{DAA72458-E06A-421D-B8FA-59FCA614F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7" b="1600"/>
          <a:stretch/>
        </p:blipFill>
        <p:spPr bwMode="auto">
          <a:xfrm>
            <a:off x="6652263" y="4687085"/>
            <a:ext cx="4271028" cy="19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CF66923-7C9D-40CD-B9EF-566FE5C40136}"/>
              </a:ext>
            </a:extLst>
          </p:cNvPr>
          <p:cNvSpPr txBox="1"/>
          <p:nvPr/>
        </p:nvSpPr>
        <p:spPr bwMode="auto">
          <a:xfrm flipH="1">
            <a:off x="623888" y="1196185"/>
            <a:ext cx="5400674" cy="361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세계 반도체 시장 성장 추이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7B24A6-01F2-466C-86EC-D230061DD917}"/>
              </a:ext>
            </a:extLst>
          </p:cNvPr>
          <p:cNvSpPr txBox="1"/>
          <p:nvPr/>
        </p:nvSpPr>
        <p:spPr bwMode="auto">
          <a:xfrm flipH="1">
            <a:off x="6167966" y="1196185"/>
            <a:ext cx="5400145" cy="361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자사 매출 상승률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6EE99-C47C-4793-9AF8-1D11EF05B35E}"/>
              </a:ext>
            </a:extLst>
          </p:cNvPr>
          <p:cNvSpPr txBox="1"/>
          <p:nvPr/>
        </p:nvSpPr>
        <p:spPr bwMode="auto">
          <a:xfrm flipH="1">
            <a:off x="623889" y="4207623"/>
            <a:ext cx="5400674" cy="361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한국의 국가 별 주요 반도체 수출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AEFB0B-EB0A-46FE-8958-DF20B138D141}"/>
              </a:ext>
            </a:extLst>
          </p:cNvPr>
          <p:cNvSpPr txBox="1"/>
          <p:nvPr/>
        </p:nvSpPr>
        <p:spPr bwMode="auto">
          <a:xfrm flipH="1">
            <a:off x="6167966" y="4207623"/>
            <a:ext cx="5400674" cy="361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중국의 시장 규모 및 자급률 추이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54BC8D-6A48-43CC-8C1B-37924720123E}"/>
              </a:ext>
            </a:extLst>
          </p:cNvPr>
          <p:cNvSpPr/>
          <p:nvPr/>
        </p:nvSpPr>
        <p:spPr>
          <a:xfrm>
            <a:off x="6167437" y="1623340"/>
            <a:ext cx="5400674" cy="2021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D2645EE-0459-41EC-A2D0-A605054B8187}"/>
              </a:ext>
            </a:extLst>
          </p:cNvPr>
          <p:cNvSpPr/>
          <p:nvPr/>
        </p:nvSpPr>
        <p:spPr>
          <a:xfrm>
            <a:off x="623889" y="4613184"/>
            <a:ext cx="5400674" cy="2026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8287F24-6937-4978-B3BD-E4B80C5383AC}"/>
              </a:ext>
            </a:extLst>
          </p:cNvPr>
          <p:cNvSpPr/>
          <p:nvPr/>
        </p:nvSpPr>
        <p:spPr>
          <a:xfrm>
            <a:off x="6167437" y="4642238"/>
            <a:ext cx="5400674" cy="19977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23B925-3DF5-489C-824B-B0322530D70F}"/>
              </a:ext>
            </a:extLst>
          </p:cNvPr>
          <p:cNvSpPr/>
          <p:nvPr/>
        </p:nvSpPr>
        <p:spPr>
          <a:xfrm>
            <a:off x="623889" y="1618051"/>
            <a:ext cx="5400674" cy="2026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3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D026F70C-F208-4170-805D-E9505617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2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592" y="2929112"/>
            <a:ext cx="4042490" cy="38472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Part Ⅱ. </a:t>
            </a:r>
            <a:r>
              <a:rPr lang="ko-KR" altLang="en-US" dirty="0"/>
              <a:t>현상파악</a:t>
            </a:r>
          </a:p>
        </p:txBody>
      </p:sp>
    </p:spTree>
    <p:extLst>
      <p:ext uri="{BB962C8B-B14F-4D97-AF65-F5344CB8AC3E}">
        <p14:creationId xmlns:p14="http://schemas.microsoft.com/office/powerpoint/2010/main" val="414470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E89-3936-48BB-8571-65E7E0B7EDCD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개선기회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77ECDD7E-500E-4391-947B-E3D8372D2888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A8856B91-A5E2-4920-8A4B-5474700B4BA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EBF7964F-9201-41EB-A0BE-2EC2A391ABF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9141AD-2D4C-480F-8B84-B0D904B0880E}"/>
              </a:ext>
            </a:extLst>
          </p:cNvPr>
          <p:cNvSpPr txBox="1"/>
          <p:nvPr/>
        </p:nvSpPr>
        <p:spPr>
          <a:xfrm>
            <a:off x="734008" y="786226"/>
            <a:ext cx="1097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반도체 공정의 불량률은 자사의 경쟁력에 직결되어 있음에도 당사의 불량률은 타사 대비 </a:t>
            </a:r>
            <a:r>
              <a:rPr lang="en-US" altLang="ko-KR" b="1" dirty="0"/>
              <a:t>5~10% </a:t>
            </a:r>
            <a:r>
              <a:rPr lang="ko-KR" altLang="en-US" b="1" dirty="0"/>
              <a:t>높음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8A4BB-4257-4891-BCE9-D2912D8E1D67}"/>
              </a:ext>
            </a:extLst>
          </p:cNvPr>
          <p:cNvSpPr txBox="1"/>
          <p:nvPr/>
        </p:nvSpPr>
        <p:spPr>
          <a:xfrm>
            <a:off x="734006" y="3811903"/>
            <a:ext cx="86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반도체 수요의 급증으로 자사의 공정 장비 가동률이 급격히 상승하며 불량률 증가</a:t>
            </a:r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202E44-9084-44EB-9374-EBB0B01CBA60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EE808D-21C7-46CC-9F4B-F1D20C0F7224}"/>
              </a:ext>
            </a:extLst>
          </p:cNvPr>
          <p:cNvCxnSpPr>
            <a:cxnSpLocks/>
          </p:cNvCxnSpPr>
          <p:nvPr/>
        </p:nvCxnSpPr>
        <p:spPr>
          <a:xfrm>
            <a:off x="663282" y="3840406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E2C9C2-D10F-4AE1-93AE-E3E20809267A}"/>
              </a:ext>
            </a:extLst>
          </p:cNvPr>
          <p:cNvSpPr txBox="1"/>
          <p:nvPr/>
        </p:nvSpPr>
        <p:spPr bwMode="auto">
          <a:xfrm flipH="1">
            <a:off x="623888" y="1196185"/>
            <a:ext cx="5400674" cy="361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업계 불량률 추이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5704C-D87D-4EEA-9008-B43CF60B9FA5}"/>
              </a:ext>
            </a:extLst>
          </p:cNvPr>
          <p:cNvSpPr txBox="1"/>
          <p:nvPr/>
        </p:nvSpPr>
        <p:spPr bwMode="auto">
          <a:xfrm flipH="1">
            <a:off x="6167966" y="1196185"/>
            <a:ext cx="5400145" cy="361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시장 점유율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490D4-4AD1-490E-849E-15E5615CE290}"/>
              </a:ext>
            </a:extLst>
          </p:cNvPr>
          <p:cNvSpPr txBox="1"/>
          <p:nvPr/>
        </p:nvSpPr>
        <p:spPr bwMode="auto">
          <a:xfrm flipH="1">
            <a:off x="623889" y="4227943"/>
            <a:ext cx="5400147" cy="36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생산량에 따른 불량률 변화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95FD1-947E-419B-8AC2-8477FD5F7B29}"/>
              </a:ext>
            </a:extLst>
          </p:cNvPr>
          <p:cNvSpPr txBox="1"/>
          <p:nvPr/>
        </p:nvSpPr>
        <p:spPr bwMode="auto">
          <a:xfrm flipH="1">
            <a:off x="6167966" y="4227943"/>
            <a:ext cx="5400147" cy="36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불량률에 따른 제조원가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7BBF57-F833-4BCF-9A48-EEBB496242F1}"/>
              </a:ext>
            </a:extLst>
          </p:cNvPr>
          <p:cNvSpPr/>
          <p:nvPr/>
        </p:nvSpPr>
        <p:spPr>
          <a:xfrm>
            <a:off x="6167437" y="1623341"/>
            <a:ext cx="5400674" cy="157857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90999-8C8D-4B47-A05F-4956AB6C3C87}"/>
              </a:ext>
            </a:extLst>
          </p:cNvPr>
          <p:cNvSpPr/>
          <p:nvPr/>
        </p:nvSpPr>
        <p:spPr>
          <a:xfrm>
            <a:off x="623889" y="4633504"/>
            <a:ext cx="5400147" cy="16185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545B0A-E838-4512-B140-749E2DA432A5}"/>
              </a:ext>
            </a:extLst>
          </p:cNvPr>
          <p:cNvSpPr/>
          <p:nvPr/>
        </p:nvSpPr>
        <p:spPr>
          <a:xfrm>
            <a:off x="6167437" y="4662559"/>
            <a:ext cx="5400147" cy="15953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21E470-1BB8-4B6F-975F-9AE2441628E4}"/>
              </a:ext>
            </a:extLst>
          </p:cNvPr>
          <p:cNvSpPr/>
          <p:nvPr/>
        </p:nvSpPr>
        <p:spPr>
          <a:xfrm>
            <a:off x="623889" y="1618051"/>
            <a:ext cx="5400674" cy="15827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3592F762-34C8-4CD7-82BA-73D3DD540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658497"/>
              </p:ext>
            </p:extLst>
          </p:nvPr>
        </p:nvGraphicFramePr>
        <p:xfrm>
          <a:off x="915987" y="1652498"/>
          <a:ext cx="4816475" cy="1634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B971E53F-072D-41E3-9BC3-777284034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998531"/>
              </p:ext>
            </p:extLst>
          </p:nvPr>
        </p:nvGraphicFramePr>
        <p:xfrm>
          <a:off x="6444797" y="1704021"/>
          <a:ext cx="4907416" cy="158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718CDA-66BE-4D7C-ABF4-88960E856949}"/>
              </a:ext>
            </a:extLst>
          </p:cNvPr>
          <p:cNvSpPr txBox="1"/>
          <p:nvPr/>
        </p:nvSpPr>
        <p:spPr bwMode="auto">
          <a:xfrm>
            <a:off x="2138095" y="3254670"/>
            <a:ext cx="9430018" cy="3166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936000" tIns="0" rIns="43200" bIns="7200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반도체 공정의 신뢰도는 경쟁력과 직결되므로 불량률을 감소시키는 </a:t>
            </a:r>
            <a:r>
              <a:rPr kumimoji="1" lang="ko-KR" altLang="en-US" sz="1400" b="1" dirty="0">
                <a:solidFill>
                  <a:srgbClr val="203864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공정의 최적화 연구 필요</a:t>
            </a:r>
            <a:endParaRPr kumimoji="1" lang="ko-Kore-KR" altLang="en-US" sz="1400" b="1" dirty="0">
              <a:solidFill>
                <a:srgbClr val="203864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3" name="AutoShape 448">
            <a:extLst>
              <a:ext uri="{FF2B5EF4-FFF2-40B4-BE49-F238E27FC236}">
                <a16:creationId xmlns:a16="http://schemas.microsoft.com/office/drawing/2014/main" id="{7732358A-C7B4-43DD-B86F-FB5DA514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19" y="3254597"/>
            <a:ext cx="2260675" cy="312069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4C979-C212-4751-BFCD-89B82F3728B6}"/>
              </a:ext>
            </a:extLst>
          </p:cNvPr>
          <p:cNvSpPr txBox="1"/>
          <p:nvPr/>
        </p:nvSpPr>
        <p:spPr bwMode="auto">
          <a:xfrm>
            <a:off x="2138095" y="6296040"/>
            <a:ext cx="9430018" cy="3430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936000" tIns="0" rIns="43200" bIns="7200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불량률은 제조원가효율 감소로 이어지므로 이를 개선하기 위해 </a:t>
            </a:r>
            <a:r>
              <a:rPr kumimoji="1" lang="ko-KR" altLang="en-US" sz="1400" b="1" dirty="0">
                <a:solidFill>
                  <a:srgbClr val="203864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장비의 최적 운전에 대한 연구 필요</a:t>
            </a:r>
            <a:endParaRPr kumimoji="1" lang="ko-Kore-KR" altLang="en-US" sz="1400" b="1" dirty="0">
              <a:solidFill>
                <a:srgbClr val="203864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5" name="AutoShape 448">
            <a:extLst>
              <a:ext uri="{FF2B5EF4-FFF2-40B4-BE49-F238E27FC236}">
                <a16:creationId xmlns:a16="http://schemas.microsoft.com/office/drawing/2014/main" id="{1128A2F4-468F-42DB-9B72-2822F160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19" y="6295618"/>
            <a:ext cx="2260675" cy="338096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E734032-3F4B-4CC6-AA2E-733AE8AB7CE7}"/>
              </a:ext>
            </a:extLst>
          </p:cNvPr>
          <p:cNvGrpSpPr/>
          <p:nvPr/>
        </p:nvGrpSpPr>
        <p:grpSpPr>
          <a:xfrm>
            <a:off x="1382175" y="4669835"/>
            <a:ext cx="3883573" cy="1567841"/>
            <a:chOff x="1992994" y="5039699"/>
            <a:chExt cx="3883573" cy="1567841"/>
          </a:xfrm>
        </p:grpSpPr>
        <p:graphicFrame>
          <p:nvGraphicFramePr>
            <p:cNvPr id="28" name="차트 27">
              <a:extLst>
                <a:ext uri="{FF2B5EF4-FFF2-40B4-BE49-F238E27FC236}">
                  <a16:creationId xmlns:a16="http://schemas.microsoft.com/office/drawing/2014/main" id="{39532000-52E0-4FCB-B0E1-322C216BDD2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04019290"/>
                </p:ext>
              </p:extLst>
            </p:nvPr>
          </p:nvGraphicFramePr>
          <p:xfrm>
            <a:off x="2049781" y="5178199"/>
            <a:ext cx="3816111" cy="12366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6BBE815-75EE-40BE-8B4D-D22961149F44}"/>
                    </a:ext>
                  </a:extLst>
                </p14:cNvPr>
                <p14:cNvContentPartPr/>
                <p14:nvPr/>
              </p14:nvContentPartPr>
              <p14:xfrm>
                <a:off x="2518839" y="5354838"/>
                <a:ext cx="3195242" cy="627888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6BBE815-75EE-40BE-8B4D-D22961149F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9839" y="5345837"/>
                  <a:ext cx="3212881" cy="64552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C4C15-ACC0-4205-93BC-2BF7155D3143}"/>
                </a:ext>
              </a:extLst>
            </p:cNvPr>
            <p:cNvSpPr txBox="1"/>
            <p:nvPr/>
          </p:nvSpPr>
          <p:spPr>
            <a:xfrm>
              <a:off x="5121232" y="6330541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(</a:t>
              </a:r>
              <a:r>
                <a:rPr kumimoji="1" lang="ko-Kore-KR" altLang="en-US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생산량</a:t>
              </a:r>
              <a:r>
                <a:rPr kumimoji="1" lang="en-US" altLang="ko-Kore-KR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)</a:t>
              </a:r>
              <a:endParaRPr kumimoji="1" lang="ko-Kore-KR" altLang="en-US" sz="12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BFC4FD-423D-4051-B2BE-D14F4B436563}"/>
                </a:ext>
              </a:extLst>
            </p:cNvPr>
            <p:cNvSpPr txBox="1"/>
            <p:nvPr/>
          </p:nvSpPr>
          <p:spPr>
            <a:xfrm>
              <a:off x="1992994" y="5039699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(</a:t>
              </a:r>
              <a:r>
                <a:rPr kumimoji="1" lang="ko-Kore-KR" altLang="en-US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불량률</a:t>
              </a:r>
              <a:r>
                <a:rPr kumimoji="1" lang="en-US" altLang="ko-KR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)</a:t>
              </a:r>
              <a:endParaRPr kumimoji="1" lang="ko-Kore-KR" altLang="en-US" sz="12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pic>
        <p:nvPicPr>
          <p:cNvPr id="36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FDF2C4E5-5536-4F9F-AE57-0B9831C7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D6DECDA4-A3DE-4742-88A8-82B345B95148}"/>
              </a:ext>
            </a:extLst>
          </p:cNvPr>
          <p:cNvSpPr/>
          <p:nvPr/>
        </p:nvSpPr>
        <p:spPr>
          <a:xfrm>
            <a:off x="6795594" y="4849295"/>
            <a:ext cx="1452944" cy="11906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  <a:latin typeface="+mj-lt"/>
                <a:ea typeface="Apple SD Gothic Neo SemiBold" panose="02000300000000000000" pitchFamily="2" charset="-127"/>
              </a:rPr>
              <a:t>불량률</a:t>
            </a:r>
            <a:r>
              <a:rPr kumimoji="1" lang="ko-KR" altLang="en-US" b="1" dirty="0">
                <a:solidFill>
                  <a:schemeClr val="tx1"/>
                </a:solidFill>
                <a:latin typeface="+mj-lt"/>
                <a:ea typeface="Apple SD Gothic Neo SemiBold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+mj-lt"/>
                <a:ea typeface="Apple SD Gothic Neo SemiBold" panose="02000300000000000000" pitchFamily="2" charset="-127"/>
              </a:rPr>
              <a:t>0.1%</a:t>
            </a:r>
            <a:r>
              <a:rPr kumimoji="1" lang="ko-KR" altLang="en-US" b="1" dirty="0">
                <a:solidFill>
                  <a:schemeClr val="tx1"/>
                </a:solidFill>
                <a:latin typeface="+mj-lt"/>
                <a:ea typeface="Apple SD Gothic Neo SemiBold" panose="02000300000000000000" pitchFamily="2" charset="-127"/>
              </a:rPr>
              <a:t>↓</a:t>
            </a:r>
            <a:endParaRPr kumimoji="1" lang="ko-Kore-KR" altLang="en-US" b="1" dirty="0">
              <a:solidFill>
                <a:schemeClr val="tx1"/>
              </a:solidFill>
              <a:latin typeface="+mj-lt"/>
              <a:ea typeface="Apple SD Gothic Neo SemiBold" panose="02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E0A868-8AAB-47E3-8D4B-A34A92194061}"/>
              </a:ext>
            </a:extLst>
          </p:cNvPr>
          <p:cNvSpPr txBox="1"/>
          <p:nvPr/>
        </p:nvSpPr>
        <p:spPr>
          <a:xfrm>
            <a:off x="8586552" y="498405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lt"/>
                <a:ea typeface="Apple SD Gothic Neo SemiBold" panose="02000300000000000000" pitchFamily="2" charset="-127"/>
              </a:rPr>
              <a:t>☞ </a:t>
            </a:r>
            <a:r>
              <a:rPr kumimoji="1" lang="ko-KR" altLang="en-US" sz="1600" b="1" dirty="0">
                <a:latin typeface="+mj-lt"/>
                <a:ea typeface="Apple SD Gothic Neo SemiBold" panose="02000300000000000000" pitchFamily="2" charset="-127"/>
              </a:rPr>
              <a:t>제조 원가 효율 상승</a:t>
            </a:r>
            <a:endParaRPr kumimoji="1" lang="ko-Kore-KR" altLang="en-US" b="1" dirty="0">
              <a:latin typeface="+mj-lt"/>
              <a:ea typeface="Apple SD Gothic Neo SemiBold" panose="02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087896-ABE7-4294-9406-477D8E02CA40}"/>
              </a:ext>
            </a:extLst>
          </p:cNvPr>
          <p:cNvSpPr txBox="1"/>
          <p:nvPr/>
        </p:nvSpPr>
        <p:spPr>
          <a:xfrm>
            <a:off x="8586552" y="553973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lt"/>
                <a:ea typeface="Apple SD Gothic Neo SemiBold" panose="02000300000000000000" pitchFamily="2" charset="-127"/>
              </a:rPr>
              <a:t>☞ </a:t>
            </a:r>
            <a:r>
              <a:rPr kumimoji="1" lang="ko-KR" altLang="en-US" sz="1600" b="1" dirty="0">
                <a:latin typeface="+mj-lt"/>
                <a:ea typeface="Apple SD Gothic Neo SemiBold" panose="02000300000000000000" pitchFamily="2" charset="-127"/>
              </a:rPr>
              <a:t>시간당 생산량 증가</a:t>
            </a:r>
            <a:endParaRPr kumimoji="1" lang="ko-Kore-KR" altLang="en-US" b="1" dirty="0">
              <a:latin typeface="+mj-lt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5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6A6F-7FD3-4D2A-8E4E-EDAC7A33AE57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 선정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8545FC55-6237-4E1F-A5CD-2B27055A9339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AEA7B707-F4AC-4DBA-8150-2D7BBDED78F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5133A9F8-B945-426B-BC35-01505762A3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994F7E-CDBC-4421-BA0B-5C06DEBF2092}"/>
              </a:ext>
            </a:extLst>
          </p:cNvPr>
          <p:cNvSpPr txBox="1"/>
          <p:nvPr/>
        </p:nvSpPr>
        <p:spPr>
          <a:xfrm>
            <a:off x="734008" y="786226"/>
            <a:ext cx="1106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반도체 불량률에 영향을 미치는 잠재원인을 중요도의 분석가능성 측면에서 </a:t>
            </a:r>
            <a:r>
              <a:rPr lang="ko-KR" altLang="en-US" b="1" dirty="0" err="1"/>
              <a:t>우선순위화하여</a:t>
            </a:r>
            <a:r>
              <a:rPr lang="ko-KR" altLang="en-US" b="1" dirty="0"/>
              <a:t> 잠재원인</a:t>
            </a:r>
            <a:r>
              <a:rPr lang="en-US" altLang="ko-KR" b="1" dirty="0"/>
              <a:t> </a:t>
            </a:r>
            <a:r>
              <a:rPr lang="ko-KR" altLang="en-US" b="1" dirty="0"/>
              <a:t>선정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4D7619-5B13-40C0-BD32-FDCA9E23188C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13">
            <a:extLst>
              <a:ext uri="{FF2B5EF4-FFF2-40B4-BE49-F238E27FC236}">
                <a16:creationId xmlns:a16="http://schemas.microsoft.com/office/drawing/2014/main" id="{FAA038B7-C0F1-4492-8220-F0FC88B48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55139"/>
              </p:ext>
            </p:extLst>
          </p:nvPr>
        </p:nvGraphicFramePr>
        <p:xfrm>
          <a:off x="623888" y="1557335"/>
          <a:ext cx="11339913" cy="507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632">
                  <a:extLst>
                    <a:ext uri="{9D8B030D-6E8A-4147-A177-3AD203B41FA5}">
                      <a16:colId xmlns:a16="http://schemas.microsoft.com/office/drawing/2014/main" val="1888640523"/>
                    </a:ext>
                  </a:extLst>
                </a:gridCol>
                <a:gridCol w="1949822">
                  <a:extLst>
                    <a:ext uri="{9D8B030D-6E8A-4147-A177-3AD203B41FA5}">
                      <a16:colId xmlns:a16="http://schemas.microsoft.com/office/drawing/2014/main" val="472811242"/>
                    </a:ext>
                  </a:extLst>
                </a:gridCol>
                <a:gridCol w="2061662">
                  <a:extLst>
                    <a:ext uri="{9D8B030D-6E8A-4147-A177-3AD203B41FA5}">
                      <a16:colId xmlns:a16="http://schemas.microsoft.com/office/drawing/2014/main" val="3291890876"/>
                    </a:ext>
                  </a:extLst>
                </a:gridCol>
                <a:gridCol w="2134906">
                  <a:extLst>
                    <a:ext uri="{9D8B030D-6E8A-4147-A177-3AD203B41FA5}">
                      <a16:colId xmlns:a16="http://schemas.microsoft.com/office/drawing/2014/main" val="218406698"/>
                    </a:ext>
                  </a:extLst>
                </a:gridCol>
                <a:gridCol w="2037891">
                  <a:extLst>
                    <a:ext uri="{9D8B030D-6E8A-4147-A177-3AD203B41FA5}">
                      <a16:colId xmlns:a16="http://schemas.microsoft.com/office/drawing/2014/main" val="1385207065"/>
                    </a:ext>
                  </a:extLst>
                </a:gridCol>
              </a:tblGrid>
              <a:tr h="4229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분석가능성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66838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공정별 </a:t>
                      </a:r>
                      <a:r>
                        <a:rPr lang="en-US" altLang="ko-KR" dirty="0"/>
                        <a:t>chamber </a:t>
                      </a:r>
                      <a:r>
                        <a:rPr lang="ko-KR" altLang="en-US" dirty="0"/>
                        <a:t>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16784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공정별 엔지니어 숙련도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77227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공정별 장비 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585269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Oxidation_</a:t>
                      </a:r>
                      <a:r>
                        <a:rPr lang="ko-KR" altLang="en-US"/>
                        <a:t>온도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29849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Oxidation_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92161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Photo_bake </a:t>
                      </a:r>
                      <a:r>
                        <a:rPr lang="ko-KR" altLang="en-US"/>
                        <a:t>온도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8110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Photo_bake 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50054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Photo_</a:t>
                      </a:r>
                      <a:r>
                        <a:rPr lang="ko-KR" altLang="en-US"/>
                        <a:t>노광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01152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Photo_</a:t>
                      </a:r>
                      <a:r>
                        <a:rPr lang="ko-KR" altLang="en-US"/>
                        <a:t>노광 </a:t>
                      </a:r>
                      <a:r>
                        <a:rPr lang="en-US" altLang="ko-KR"/>
                        <a:t>power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2643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Photo_develop 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20126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Photo_alignment </a:t>
                      </a:r>
                      <a:r>
                        <a:rPr lang="ko-KR" altLang="en-US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27059"/>
                  </a:ext>
                </a:extLst>
              </a:tr>
            </a:tbl>
          </a:graphicData>
        </a:graphic>
      </p:graphicFrame>
      <p:pic>
        <p:nvPicPr>
          <p:cNvPr id="9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5D7A68EA-B780-4665-AB70-7DEF11A0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2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6A6F-7FD3-4D2A-8E4E-EDAC7A33AE57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 선정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8545FC55-6237-4E1F-A5CD-2B27055A9339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AEA7B707-F4AC-4DBA-8150-2D7BBDED78F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5133A9F8-B945-426B-BC35-01505762A3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994F7E-CDBC-4421-BA0B-5C06DEBF2092}"/>
              </a:ext>
            </a:extLst>
          </p:cNvPr>
          <p:cNvSpPr txBox="1"/>
          <p:nvPr/>
        </p:nvSpPr>
        <p:spPr>
          <a:xfrm>
            <a:off x="734008" y="786226"/>
            <a:ext cx="111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반도체 불량률에 영향을 미치는 잠재원인을 중요도의 분석가능성 측면에서 </a:t>
            </a:r>
            <a:r>
              <a:rPr lang="ko-KR" altLang="en-US" b="1" dirty="0" err="1"/>
              <a:t>우선순위화하여</a:t>
            </a:r>
            <a:r>
              <a:rPr lang="ko-KR" altLang="en-US" b="1" dirty="0"/>
              <a:t> 잠재원인</a:t>
            </a:r>
            <a:r>
              <a:rPr lang="en-US" altLang="ko-KR" b="1" dirty="0"/>
              <a:t> </a:t>
            </a:r>
            <a:r>
              <a:rPr lang="ko-KR" altLang="en-US" b="1" dirty="0"/>
              <a:t>선정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4D7619-5B13-40C0-BD32-FDCA9E23188C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23E03050-4D75-43A9-BA7C-1F0C8CEB9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52849"/>
              </p:ext>
            </p:extLst>
          </p:nvPr>
        </p:nvGraphicFramePr>
        <p:xfrm>
          <a:off x="623888" y="1557341"/>
          <a:ext cx="11339913" cy="507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10">
                  <a:extLst>
                    <a:ext uri="{9D8B030D-6E8A-4147-A177-3AD203B41FA5}">
                      <a16:colId xmlns:a16="http://schemas.microsoft.com/office/drawing/2014/main" val="1888640523"/>
                    </a:ext>
                  </a:extLst>
                </a:gridCol>
                <a:gridCol w="1938944">
                  <a:extLst>
                    <a:ext uri="{9D8B030D-6E8A-4147-A177-3AD203B41FA5}">
                      <a16:colId xmlns:a16="http://schemas.microsoft.com/office/drawing/2014/main" val="472811242"/>
                    </a:ext>
                  </a:extLst>
                </a:gridCol>
                <a:gridCol w="2061662">
                  <a:extLst>
                    <a:ext uri="{9D8B030D-6E8A-4147-A177-3AD203B41FA5}">
                      <a16:colId xmlns:a16="http://schemas.microsoft.com/office/drawing/2014/main" val="3291890876"/>
                    </a:ext>
                  </a:extLst>
                </a:gridCol>
                <a:gridCol w="2134906">
                  <a:extLst>
                    <a:ext uri="{9D8B030D-6E8A-4147-A177-3AD203B41FA5}">
                      <a16:colId xmlns:a16="http://schemas.microsoft.com/office/drawing/2014/main" val="218406698"/>
                    </a:ext>
                  </a:extLst>
                </a:gridCol>
                <a:gridCol w="2037891">
                  <a:extLst>
                    <a:ext uri="{9D8B030D-6E8A-4147-A177-3AD203B41FA5}">
                      <a16:colId xmlns:a16="http://schemas.microsoft.com/office/drawing/2014/main" val="1385207065"/>
                    </a:ext>
                  </a:extLst>
                </a:gridCol>
              </a:tblGrid>
              <a:tr h="46138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중요도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분석가능성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선정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66838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Photo_spin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16784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Photo_spin rpm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77227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Etching_etching rate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92161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Etching_etch uniformity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53391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Etching_etch selectivity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267658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Etching_</a:t>
                      </a:r>
                      <a:r>
                        <a:rPr lang="ko-KR" altLang="en-US" dirty="0"/>
                        <a:t>진공도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8110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Implantation_ion</a:t>
                      </a:r>
                      <a:r>
                        <a:rPr lang="ko-KR" altLang="en-US"/>
                        <a:t>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20126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Implantation_annealing </a:t>
                      </a:r>
                      <a:r>
                        <a:rPr lang="ko-KR" altLang="en-US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85969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Implantation_ion </a:t>
                      </a:r>
                      <a:r>
                        <a:rPr lang="ko-KR" altLang="en-US"/>
                        <a:t>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59875"/>
                  </a:ext>
                </a:extLst>
              </a:tr>
              <a:tr h="46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Implantation_</a:t>
                      </a:r>
                      <a:r>
                        <a:rPr lang="ko-KR" altLang="en-US" dirty="0"/>
                        <a:t>에너지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41218"/>
                  </a:ext>
                </a:extLst>
              </a:tr>
            </a:tbl>
          </a:graphicData>
        </a:graphic>
      </p:graphicFrame>
      <p:pic>
        <p:nvPicPr>
          <p:cNvPr id="10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36822582-9C54-4BB6-B754-169ED61F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6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360</Words>
  <Application>Microsoft Office PowerPoint</Application>
  <PresentationFormat>와이드스크린</PresentationFormat>
  <Paragraphs>129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Apple SD Gothic Neo SemiBold</vt:lpstr>
      <vt:lpstr>나눔고딕</vt:lpstr>
      <vt:lpstr>맑은 고딕</vt:lpstr>
      <vt:lpstr>Arial</vt:lpstr>
      <vt:lpstr>Wingdings</vt:lpstr>
      <vt:lpstr>Office 테마</vt:lpstr>
      <vt:lpstr>PowerPoint 프레젠테이션</vt:lpstr>
      <vt:lpstr>Part Ⅰ. 추진 배경</vt:lpstr>
      <vt:lpstr>PowerPoint 프레젠테이션</vt:lpstr>
      <vt:lpstr>Part Ⅱ. 현상파악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PCN Project 1  “공공민간 통합 데이터지도 구축을 위한  웹 솔루션 - 데이터 스토리 분석”</dc:title>
  <dc:creator>김지현</dc:creator>
  <cp:lastModifiedBy>Kim Jihyun</cp:lastModifiedBy>
  <cp:revision>253</cp:revision>
  <dcterms:created xsi:type="dcterms:W3CDTF">2020-10-10T08:55:53Z</dcterms:created>
  <dcterms:modified xsi:type="dcterms:W3CDTF">2021-05-28T00:35:15Z</dcterms:modified>
</cp:coreProperties>
</file>