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3" r:id="rId2"/>
    <p:sldId id="2362" r:id="rId3"/>
    <p:sldId id="2699" r:id="rId4"/>
    <p:sldId id="2554" r:id="rId5"/>
    <p:sldId id="2684" r:id="rId6"/>
    <p:sldId id="2685" r:id="rId7"/>
    <p:sldId id="2686" r:id="rId8"/>
    <p:sldId id="2689" r:id="rId9"/>
    <p:sldId id="2691" r:id="rId10"/>
    <p:sldId id="2692" r:id="rId11"/>
    <p:sldId id="2693" r:id="rId12"/>
    <p:sldId id="2690" r:id="rId13"/>
    <p:sldId id="2700" r:id="rId14"/>
    <p:sldId id="2702" r:id="rId15"/>
    <p:sldId id="2694" r:id="rId16"/>
    <p:sldId id="2703" r:id="rId17"/>
    <p:sldId id="2706" r:id="rId18"/>
    <p:sldId id="2695" r:id="rId19"/>
    <p:sldId id="2712" r:id="rId20"/>
    <p:sldId id="2713" r:id="rId21"/>
    <p:sldId id="2714" r:id="rId22"/>
    <p:sldId id="2707" r:id="rId23"/>
    <p:sldId id="2715" r:id="rId24"/>
    <p:sldId id="2716" r:id="rId25"/>
    <p:sldId id="2701" r:id="rId26"/>
    <p:sldId id="2696" r:id="rId27"/>
    <p:sldId id="2697" r:id="rId28"/>
    <p:sldId id="269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F4C25D1B-F71B-4267-B377-0FCB9694FBDF}">
          <p14:sldIdLst>
            <p14:sldId id="2563"/>
          </p14:sldIdLst>
        </p14:section>
        <p14:section name="추진배경" id="{396F02D0-AAAB-491C-99DB-EDD88ADA385C}">
          <p14:sldIdLst>
            <p14:sldId id="2362"/>
            <p14:sldId id="2699"/>
          </p14:sldIdLst>
        </p14:section>
        <p14:section name="현상 파악" id="{E11CE462-2B10-4B64-97C4-BDE5A2A68425}">
          <p14:sldIdLst>
            <p14:sldId id="2554"/>
            <p14:sldId id="2684"/>
            <p14:sldId id="2685"/>
            <p14:sldId id="2686"/>
            <p14:sldId id="2689"/>
            <p14:sldId id="2691"/>
            <p14:sldId id="2692"/>
            <p14:sldId id="2693"/>
            <p14:sldId id="2690"/>
          </p14:sldIdLst>
        </p14:section>
        <p14:section name="3. 분석" id="{359D6940-EB15-47DB-A1CF-DD613647EBC4}">
          <p14:sldIdLst>
            <p14:sldId id="2700"/>
            <p14:sldId id="2702"/>
            <p14:sldId id="2694"/>
            <p14:sldId id="2703"/>
            <p14:sldId id="2706"/>
            <p14:sldId id="2695"/>
            <p14:sldId id="2712"/>
            <p14:sldId id="2713"/>
            <p14:sldId id="2714"/>
            <p14:sldId id="2707"/>
            <p14:sldId id="2715"/>
            <p14:sldId id="2716"/>
            <p14:sldId id="2701"/>
            <p14:sldId id="2696"/>
            <p14:sldId id="2697"/>
            <p14:sldId id="2698"/>
          </p14:sldIdLst>
        </p14:section>
      </p14:sectionLst>
    </p:ext>
    <p:ext uri="{EFAFB233-063F-42B5-8137-9DF3F51BA10A}">
      <p15:sldGuideLst xmlns:p15="http://schemas.microsoft.com/office/powerpoint/2012/main">
        <p15:guide id="2" pos="731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orient="horz" pos="1457" userDrawn="1">
          <p15:clr>
            <a:srgbClr val="A4A3A4"/>
          </p15:clr>
        </p15:guide>
        <p15:guide id="5" orient="horz" pos="4178" userDrawn="1">
          <p15:clr>
            <a:srgbClr val="A4A3A4"/>
          </p15:clr>
        </p15:guide>
        <p15:guide id="6" orient="horz" pos="96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  <p15:guide id="9" orient="horz" pos="459" userDrawn="1">
          <p15:clr>
            <a:srgbClr val="A4A3A4"/>
          </p15:clr>
        </p15:guide>
        <p15:guide id="13" pos="3500" userDrawn="1">
          <p15:clr>
            <a:srgbClr val="A4A3A4"/>
          </p15:clr>
        </p15:guide>
        <p15:guide id="15" orient="horz" pos="3793" userDrawn="1">
          <p15:clr>
            <a:srgbClr val="A4A3A4"/>
          </p15:clr>
        </p15:guide>
        <p15:guide id="16" orient="horz" pos="3113" userDrawn="1">
          <p15:clr>
            <a:srgbClr val="A4A3A4"/>
          </p15:clr>
        </p15:guide>
        <p15:guide id="17" orient="horz" pos="3271" userDrawn="1">
          <p15:clr>
            <a:srgbClr val="A4A3A4"/>
          </p15:clr>
        </p15:guide>
        <p15:guide id="18" orient="horz" pos="1774" userDrawn="1">
          <p15:clr>
            <a:srgbClr val="A4A3A4"/>
          </p15:clr>
        </p15:guide>
        <p15:guide id="19" pos="415" userDrawn="1">
          <p15:clr>
            <a:srgbClr val="A4A3A4"/>
          </p15:clr>
        </p15:guide>
        <p15:guide id="20" pos="733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2" pos="6947" userDrawn="1">
          <p15:clr>
            <a:srgbClr val="A4A3A4"/>
          </p15:clr>
        </p15:guide>
        <p15:guide id="23" pos="4180" userDrawn="1">
          <p15:clr>
            <a:srgbClr val="A4A3A4"/>
          </p15:clr>
        </p15:guide>
        <p15:guide id="24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ihyun" initials="KJ" lastIdx="2" clrIdx="0">
    <p:extLst>
      <p:ext uri="{19B8F6BF-5375-455C-9EA6-DF929625EA0E}">
        <p15:presenceInfo xmlns:p15="http://schemas.microsoft.com/office/powerpoint/2012/main" userId="4f0e59c10a1c66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8DE"/>
    <a:srgbClr val="2A4677"/>
    <a:srgbClr val="E9EBF5"/>
    <a:srgbClr val="CFD5EA"/>
    <a:srgbClr val="203864"/>
    <a:srgbClr val="262626"/>
    <a:srgbClr val="FFFFFF"/>
    <a:srgbClr val="A32829"/>
    <a:srgbClr val="ECECEC"/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91058" autoAdjust="0"/>
  </p:normalViewPr>
  <p:slideViewPr>
    <p:cSldViewPr snapToGrid="0">
      <p:cViewPr varScale="1">
        <p:scale>
          <a:sx n="82" d="100"/>
          <a:sy n="82" d="100"/>
        </p:scale>
        <p:origin x="163" y="67"/>
      </p:cViewPr>
      <p:guideLst>
        <p:guide pos="7310"/>
        <p:guide pos="370"/>
        <p:guide orient="horz" pos="1457"/>
        <p:guide orient="horz" pos="4178"/>
        <p:guide orient="horz" pos="96"/>
        <p:guide orient="horz" pos="981"/>
        <p:guide orient="horz" pos="1207"/>
        <p:guide orient="horz" pos="459"/>
        <p:guide pos="3500"/>
        <p:guide orient="horz" pos="3793"/>
        <p:guide orient="horz" pos="3113"/>
        <p:guide orient="horz" pos="3271"/>
        <p:guide orient="horz" pos="1774"/>
        <p:guide pos="415"/>
        <p:guide pos="733"/>
        <p:guide pos="3840"/>
        <p:guide pos="6947"/>
        <p:guide pos="4180"/>
        <p:guide pos="72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tte\Desktop\AI%20Bigdata%20Academy\&#52397;&#45380;%20AI&#183;Big%20Data%20&#50500;&#52852;&#45936;&#48120;%20&#54532;&#47196;&#51229;&#53944;%20&#54788;&#54889;(21.04.3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수출액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53-4377-BCFA-1E4B4AD6C92F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53-4377-BCFA-1E4B4AD6C92F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53-4377-BCFA-1E4B4AD6C92F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53-4377-BCFA-1E4B4AD6C92F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53-4377-BCFA-1E4B4AD6C92F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53-4377-BCFA-1E4B4AD6C92F}"/>
              </c:ext>
            </c:extLst>
          </c:dPt>
          <c:dLbls>
            <c:dLbl>
              <c:idx val="0"/>
              <c:layout>
                <c:manualLayout>
                  <c:x val="-0.20193849110319845"/>
                  <c:y val="5.37943312203701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53-4377-BCFA-1E4B4AD6C92F}"/>
                </c:ext>
              </c:extLst>
            </c:dLbl>
            <c:dLbl>
              <c:idx val="1"/>
              <c:layout>
                <c:manualLayout>
                  <c:x val="0.1219538251307743"/>
                  <c:y val="-0.190080668726921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53-4377-BCFA-1E4B4AD6C92F}"/>
                </c:ext>
              </c:extLst>
            </c:dLbl>
            <c:dLbl>
              <c:idx val="2"/>
              <c:layout>
                <c:manualLayout>
                  <c:x val="0.19740361966037853"/>
                  <c:y val="9.213801432058597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853-4377-BCFA-1E4B4AD6C92F}"/>
                </c:ext>
              </c:extLst>
            </c:dLbl>
            <c:dLbl>
              <c:idx val="3"/>
              <c:layout>
                <c:manualLayout>
                  <c:x val="0.1548732962365349"/>
                  <c:y val="0.1290108663429614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092164875477602"/>
                      <c:h val="0.124590616014582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853-4377-BCFA-1E4B4AD6C92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853-4377-BCFA-1E4B4AD6C92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853-4377-BCFA-1E4B4AD6C9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중국</c:v>
                </c:pt>
                <c:pt idx="1">
                  <c:v>홍콩</c:v>
                </c:pt>
                <c:pt idx="2">
                  <c:v>베트남</c:v>
                </c:pt>
                <c:pt idx="3">
                  <c:v>미국</c:v>
                </c:pt>
                <c:pt idx="4">
                  <c:v>대만</c:v>
                </c:pt>
                <c:pt idx="5">
                  <c:v>필리핀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0.41099999999999998</c:v>
                </c:pt>
                <c:pt idx="1">
                  <c:v>0.20799999999999999</c:v>
                </c:pt>
                <c:pt idx="2">
                  <c:v>0.11600000000000001</c:v>
                </c:pt>
                <c:pt idx="3">
                  <c:v>7.6999999999999999E-2</c:v>
                </c:pt>
                <c:pt idx="4">
                  <c:v>5.1999999999999998E-2</c:v>
                </c:pt>
                <c:pt idx="5" formatCode="0%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853-4377-BCFA-1E4B4AD6C9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17775643234898E-2"/>
          <c:y val="0.77053034069265214"/>
          <c:w val="0.8996444871353021"/>
          <c:h val="9.55910288245962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A58-43E2-8DD6-07517F89EC7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8-43E2-8DD6-07517F89EC7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A58-43E2-8DD6-07517F89EC79}"/>
              </c:ext>
            </c:extLst>
          </c:dPt>
          <c:cat>
            <c:strRef>
              <c:f>Sheet1!$A$2:$A$4</c:f>
              <c:strCache>
                <c:ptCount val="3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412221</c:v>
                </c:pt>
                <c:pt idx="1">
                  <c:v>468774</c:v>
                </c:pt>
                <c:pt idx="2">
                  <c:v>412068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8-43E2-8DD6-07517F89E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9927568"/>
        <c:axId val="689925600"/>
      </c:barChart>
      <c:catAx>
        <c:axId val="68992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9925600"/>
        <c:crosses val="autoZero"/>
        <c:auto val="1"/>
        <c:lblAlgn val="ctr"/>
        <c:lblOffset val="100"/>
        <c:noMultiLvlLbl val="0"/>
      </c:catAx>
      <c:valAx>
        <c:axId val="68992560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992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S사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68-4E87-8DEE-6AB036586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T사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</c:v>
                </c:pt>
                <c:pt idx="1">
                  <c:v>10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68-4E87-8DEE-6AB036586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자사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</c:v>
                </c:pt>
                <c:pt idx="1">
                  <c:v>13</c:v>
                </c:pt>
                <c:pt idx="2">
                  <c:v>11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68-4E87-8DEE-6AB036586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602672"/>
        <c:axId val="1554841296"/>
      </c:lineChart>
      <c:catAx>
        <c:axId val="15546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841296"/>
        <c:crosses val="autoZero"/>
        <c:auto val="1"/>
        <c:lblAlgn val="ctr"/>
        <c:lblOffset val="100"/>
        <c:noMultiLvlLbl val="0"/>
      </c:catAx>
      <c:valAx>
        <c:axId val="1554841296"/>
        <c:scaling>
          <c:orientation val="minMax"/>
          <c:max val="15"/>
          <c:min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6026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S사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8F-4442-9E29-670BD03EEA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T사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8F-4442-9E29-670BD03EEA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자사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8F-4442-9E29-670BD03EE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602672"/>
        <c:axId val="1554841296"/>
      </c:lineChart>
      <c:catAx>
        <c:axId val="15546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841296"/>
        <c:crosses val="autoZero"/>
        <c:auto val="1"/>
        <c:lblAlgn val="ctr"/>
        <c:lblOffset val="100"/>
        <c:noMultiLvlLbl val="0"/>
      </c:catAx>
      <c:valAx>
        <c:axId val="1554841296"/>
        <c:scaling>
          <c:orientation val="minMax"/>
          <c:max val="10"/>
          <c:min val="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60267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Sheet1!$A$2:$A$100</c:f>
              <c:numCache>
                <c:formatCode>General</c:formatCode>
                <c:ptCount val="9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</c:numCache>
            </c:numRef>
          </c:cat>
          <c:val>
            <c:numRef>
              <c:f>Sheet1!$B$2:$B$100</c:f>
              <c:numCache>
                <c:formatCode>General</c:formatCode>
                <c:ptCount val="9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8E-4A0B-8232-71D24DED0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602672"/>
        <c:axId val="1554841296"/>
      </c:lineChart>
      <c:catAx>
        <c:axId val="155460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841296"/>
        <c:crosses val="autoZero"/>
        <c:auto val="1"/>
        <c:lblAlgn val="ctr"/>
        <c:lblOffset val="100"/>
        <c:noMultiLvlLbl val="0"/>
      </c:catAx>
      <c:valAx>
        <c:axId val="1554841296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60267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9T15:39:29.299" idx="1">
    <p:pos x="10" y="10"/>
    <p:text>공정레시피를 왜 해야하는지 내용이 없다          / 왜 모니터링을 해야하는지 배경이 없다.</p:text>
    <p:extLst>
      <p:ext uri="{C676402C-5697-4E1C-873F-D02D1690AC5C}">
        <p15:threadingInfo xmlns:p15="http://schemas.microsoft.com/office/powerpoint/2012/main" timeZoneBias="-540"/>
      </p:ext>
    </p:extLst>
  </p:cm>
  <p:cm authorId="1" dt="2021-05-29T15:41:28.878" idx="2">
    <p:pos x="10" y="146"/>
    <p:text>part0 사전지식 제공. part1 배경현황: 외부 상황/ 내부상황 설명 part2 개선 - 공정 모니터링해서 파라미터 변수를 제어하여 불량율을 개선하겠다.  //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078C210-F5F4-4D10-AEFC-460A7B4F92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09446E-CE9F-4CC0-82BC-8FAC144642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9BFF-C506-46A2-AFB6-05B22BE21AA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BC258E-6C2F-4CDB-A538-B3A2921EA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2A139-1B20-439E-AA92-513EFBD062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DBFE0-5694-4BB7-B2A2-CC4807C03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73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6:54:14.433"/>
    </inkml:context>
    <inkml:brush xml:id="br0">
      <inkml:brushProperty name="width" value="0.05" units="cm"/>
      <inkml:brushProperty name="height" value="0.05" units="cm"/>
      <inkml:brushProperty name="color" value="#4472C4"/>
    </inkml:brush>
  </inkml:definitions>
  <inkml:trace contextRef="#ctx0" brushRef="#br0">1 1743 24575,'6'0'0,"1"0"0,0 0 0,-1 0 0,4 0 0,-3 0 0,11 0 0,-6 0 0,12 0 0,6 0 0,7 0 0,1 0 0,-3 0 0,9 0 0,-19 0 0,19 0 0,-24 0 0,0 0 0,4 0 0,5 0 0,-6 0 0,10 0 0,-18 0 0,9 0 0,-9 0 0,9 0 0,-10 0 0,10 0 0,6 0 0,-2 0 0,1 0 0,-5 0 0,-4 0 0,-3 0 0,7 0 0,-16 0 0,16-5 0,-13 4 0,23-4 0,-17 5 0,17 0 0,-22 0 0,5 0 0,-9 0 0,4 0 0,-4-3 0,4 2 0,-4-3 0,4 4 0,4 0 0,4 0 0,6 0 0,-6 0 0,4 0 0,-12-3 0,11 2 0,-14-3 0,9 4 0,-11 0 0,11 0 0,-6-4 0,6 3 0,-7-2 0,1 3 0,-1-4 0,-1 3 0,-1-2 0,-2-1 0,0 3 0,-1-2 0,1 3 0,0 0 0,-1 0 0,1 0 0,0 0 0,2 0 0,-1 0 0,4 0 0,-2 0 0,4 0 0,-1 0 0,0 0 0,-3 0 0,0 0 0,-3 0 0,-1 0 0,1 0 0,3 0 0,-3 0 0,2 0 0,1 0 0,0-4 0,4 3 0,4-3 0,2 4 0,-3-3 0,7 2 0,-7-3 0,0 4 0,6 0 0,-14 0 0,6 0 0,-9 0 0,9 0 0,-6 0 0,14 0 0,-14 0 0,6 0 0,0 0 0,-4 0 0,13 0 0,-12 0 0,3 0 0,-8 0 0,-1 0 0,1 0 0,0 0 0,-1-3 0,9 2 0,-3-3 0,6 0 0,-4 3 0,-1-2 0,0 3 0,-2-4 0,1 3 0,-2-2 0,9 3 0,-4 0 0,3 0 0,1 0 0,1-5 0,0 4 0,-1-4 0,-6 5 0,-3 0 0,3-3 0,-3 2 0,3-3 0,6 4 0,1-5 0,0 4 0,14-3 0,-12-1 0,23 4 0,-17-4 0,7 5 0,-15 0 0,-2-3 0,-7 2 0,-2-3 0,1 4 0,-3 0 0,3 0 0,-4 0 0,4 0 0,-3 0 0,6-4 0,-6 4 0,3-4 0,-1 4 0,2-4 0,2 3 0,6-2 0,1-2 0,-1 4 0,6-4 0,4-1 0,-9 4 0,22-4 0,-22 1 0,9 4 0,5-4 0,-11 5 0,6-3 0,-5 2 0,-12-3 0,6 4 0,-11-3 0,6 2 0,-6-3 0,6 4 0,-6 0 0,11 0 0,-9-4 0,9 4 0,7-4 0,-8 0 0,36 3 0,-33-6 0,18 6 0,-25-2 0,0 3 0,0 0 0,-2 0 0,1-4 0,-1 3 0,-1-3 0,-1 4 0,12-4 0,-8 3 0,12-4 0,-15 5 0,3 0 0,-6-4 0,3 3 0,-4-2 0,1 3 0,3-4 0,-3 3 0,6-2 0,-6 3 0,5-4 0,-4 3 0,4-3 0,-4 4 0,4-3 0,-4 2 0,4-3 0,-2 1 0,1 2 0,7-3 0,-10 4 0,10-3 0,-10 2 0,4-3 0,-2 0 0,10 3 0,-9-2 0,8-1 0,-9 3 0,3-2 0,6 3 0,-4 0 0,9-5 0,-4 4 0,-3-4 0,6 1 0,-6 2 0,3-6 0,4 7 0,-12-2 0,6 3 0,-11-4 0,3 3 0,-4-3 0,1 4 0,2 0 0,7 0 0,-1-3 0,3 2 0,-4-3 0,-1 1 0,0 2 0,-3-3 0,0 4 0,0 0 0,6-3 0,-1 2 0,1-3 0,-7 4 0,1-4 0,-3 3 0,6-2 0,-6 3 0,3-4 0,-4 3 0,4-2 0,-3 3 0,6 0 0,3-5 0,4 4 0,0-7 0,4 7 0,-10-7 0,10 8 0,-4-9 0,0 8 0,-1-4 0,-1 1 0,2 3 0,6-4 0,-6 1 0,4 4 0,-10-4 0,5 4 0,-6 0 0,3-4 0,-2 0 0,0-1 0,-2 2 0,-1-1 0,7 3 0,2-7 0,6 7 0,-1-9 0,-5 9 0,-1-7 0,-9 7 0,-1-3 0,-2 4 0,0-3 0,-1 2 0,1-3 0,3 4 0,-3 0 0,5 0 0,-4-3 0,4 2 0,-4-3 0,1 4 0,-2 0 0,3 0 0,0-4 0,0 4 0,3-4 0,-3 4 0,15-5 0,-12 4 0,10-3 0,-15 4 0,1 0 0,-5-4 0,2 3 0,-2-3 0,2 4 0,1-3 0,3 2 0,0-3 0,3 4 0,15-6 0,-13 4 0,18-4 0,-22 6 0,5 0 0,2-5 0,-10 4 0,10-4 0,-7 5 0,2-3 0,-3 2 0,3-3 0,-6 4 0,6-4 0,-6 4 0,6-4 0,-6 4 0,5-4 0,-4 3 0,4-2 0,-1 3 0,-1 0 0,18-7 0,-17 6 0,16-6 0,-1 7 0,-12-3 0,13 2 0,-19-3 0,10 4 0,-10 0 0,7-4 0,-8 3 0,8-2 0,-6 3 0,6 0 0,-9 0 0,1-4 0,3 3 0,-3-2 0,2-1 0,1 3 0,-3-6 0,6 2 0,-3 1 0,4 0 0,-1 1 0,8-3 0,-5-2 0,5 2 0,-7 2 0,-1 1 0,0 2 0,-3-6 0,0 6 0,0-3 0,-3 0 0,3 4 0,-4-4 0,1 4 0,-4-4 0,6 3 0,-4-2 0,4 3 0,-5-4 0,2 3 0,-2-2 0,2-1 0,4 3 0,-3-3 0,6 1 0,-6 2 0,3-3 0,-1 1 0,2 2 0,-1-3 0,-1 4 0,-2 0 0,0-4 0,-1 4 0,4-4 0,-3 0 0,3 3 0,-1-2 0,2-1 0,2 3 0,-3-2 0,8 3 0,-9 0 0,9-4 0,-2 3 0,-2-3 0,5 4 0,9 0 0,-5-4 0,3 3 0,-11-4 0,-8 5 0,-1 0 0,1 0 0,0 0 0,-1-4 0,4 3 0,-3-2 0,6 3 0,-3 0 0,3-4 0,1 3 0,-4-2 0,3 3 0,-3-4 0,3 3 0,0-2 0,1-1 0,-1 3 0,6-3 0,-5 1 0,5 2 0,-1-3 0,-3 1 0,4 2 0,-9-7 0,3 7 0,-6-2 0,3 3 0,-4 0 0,4 0 0,0 0 0,3 0 0,1 0 0,-4-4 0,8 3 0,-4-6 0,3 6 0,-5-2 0,-2-1 0,0 3 0,4-6 0,-1 6 0,-3-6 0,3 6 0,2-3 0,0 0 0,4 3 0,-6-6 0,0 6 0,0-6 0,6 6 0,1-7 0,-3 7 0,6-4 0,-6 0 0,0 4 0,7-3 0,-7-1 0,0 4 0,6-4 0,-14 2 0,9 2 0,-11-3 0,5 0 0,-4 4 0,10-9 0,-10 8 0,16-8 0,-13 4 0,13-5 0,-9 5 0,1-3 0,2 2 0,-7 2 0,5-5 0,2 8 0,-6-6 0,12 2 0,-10 0 0,10-4 0,-4 7 0,15-9 0,3 3 0,9-6 0,-10 1 0,-2 1 0,-15 2 0,-4 5 0,-3-2 0,-3 2 0,3-3 0,-2 3 0,6-3 0,-5 3 0,7-4 0,-9 5 0,3-4 0,-6 7 0,3-2 0,-4-1 0,4 3 0,0-6 0,0 6 0,8-7 0,-9 7 0,9-8 0,-2 9 0,4-9 0,0 4 0,4 0 0,-13-2 0,7 6 0,-10-6 0,4 6 0,-5-3 0,3 0 0,-3 0 0,-1-1 0,4 2 0,-3-1 0,6 3 0,-6-6 0,3 6 0,-4-6 0,1 6 0,3-6 0,-3 6 0,2-3 0,-2 4 0,0-4 0,-1 3 0,1-2 0,-3-1 0,2 3 0,-3-2 0,4-1 0,0 3 0,2-6 0,-2 6 0,11-12 0,-6 11 0,7-11 0,-6 8 0,0-3 0,-2 0 0,-2 0 0,-2 3 0,-1-2 0,1 6 0,0-6 0,-1 2 0,1 1 0,3-4 0,15 1 0,-11-2 0,14-2 0,-13 2 0,0 1 0,1-1 0,-4 4 0,4-3 0,-5 3 0,4-4 0,-8 4 0,3-2 0,-3 6 0,3-6 0,-4 6 0,-2-6 0,2 6 0,-3-3 0,1 0 0,2 4 0,-2-4 0,2 0 0,1 3 0,0-6 0,-1 6 0,1-2 0,0-1 0,-1 3 0,1-6 0,-1 6 0,1-6 0,3 6 0,-3-7 0,6 4 0,-6-1 0,2 2 0,-2-1 0,0 0 0,-1-1 0,1 1 0,0 1 0,-1 2 0,1-6 0,0 6 0,-1-3 0,1 0 0,-1 4 0,1-8 0,0 7 0,-1-6 0,1 6 0,3-2 0,-3-1 0,2 3 0,-2-6 0,0 6 0,-1-3 0,1 4 0,3 0 0,-3-3 0,3 2 0,-4-3 0,1 4 0,-1 0 0,1-4 0,0 4 0,-1-4 0,1 4 0,0-4 0,-1 3 0,1-2 0,0 3 0,-1-4 0,1 3 0,-1-6 0,1 6 0,0-3 0,-1 1 0,1 2 0,-3-3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3FC0-975F-40FB-9AE2-4A05D362078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3CEB8-10DF-42CA-B2AD-1B29490A5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03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D7605-432B-457A-8C96-5AF80B53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470156-2C38-47C3-866D-441BE75F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F41FA-5459-4328-BAF7-87F465CD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1D1566-0E7D-4F05-93DF-F1BBC57E927B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C87BF-7615-4020-8D86-13FCE69E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F6988-6FDC-4D21-9A94-4FFC2E3D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8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68D6-9361-4C81-9A2B-213D0E5B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B2758-5AE9-4013-B457-920463D4E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94A7E-7DA4-40A7-872B-54F0EB77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1D066-4BD0-4646-8783-E573317C7BCA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4E3A0-3AE7-4789-B905-FB2F1479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41B1-BDD1-4B2A-80A9-FD0794EB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9B545-4116-4027-8C24-FCD668505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3CFAA-ADB3-4D15-9EC2-3FEA4CE65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C0C74-0380-4EC7-BAC6-EACB1F22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59D8D-8F0B-4BC8-BA19-426E600E2BE1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9E6C8-CDFC-4387-A13A-761F293F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E7E25-3E46-4761-8C9F-6E3FD72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2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6096728" y="2292615"/>
            <a:ext cx="4360167" cy="384721"/>
          </a:xfrm>
          <a:prstGeom prst="rect">
            <a:avLst/>
          </a:prstGeom>
        </p:spPr>
        <p:txBody>
          <a:bodyPr/>
          <a:lstStyle>
            <a:lvl1pPr>
              <a:defRPr lang="ko-KR" altLang="en-US" sz="25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5976229" y="3163428"/>
            <a:ext cx="6183922" cy="830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>
              <a:lnSpc>
                <a:spcPct val="115000"/>
              </a:lnSpc>
              <a:spcBef>
                <a:spcPct val="50000"/>
              </a:spcBef>
              <a:buClr>
                <a:srgbClr val="333399"/>
              </a:buClr>
              <a:buFont typeface="Wingdings" pitchFamily="2" charset="2"/>
              <a:buNone/>
            </a:pPr>
            <a:endParaRPr lang="ko-KR" altLang="en-US" sz="1300" dirty="0">
              <a:solidFill>
                <a:srgbClr val="FFFFFF"/>
              </a:solidFill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텍스트 개체 틀 2"/>
          <p:cNvSpPr>
            <a:spLocks noGrp="1"/>
          </p:cNvSpPr>
          <p:nvPr userDrawn="1">
            <p:ph type="body" sz="quarter" idx="11"/>
          </p:nvPr>
        </p:nvSpPr>
        <p:spPr>
          <a:xfrm>
            <a:off x="6415133" y="2944274"/>
            <a:ext cx="5174438" cy="17835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>
                  <a:lumMod val="75000"/>
                </a:schemeClr>
              </a:buClr>
              <a:buSzPct val="120000"/>
              <a:buFont typeface="Arial" pitchFamily="34" charset="0"/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339725" indent="0">
              <a:buFont typeface="Wingdings" pitchFamily="2" charset="2"/>
              <a:buNone/>
              <a:defRPr sz="1200">
                <a:latin typeface="맑은 고딕" pitchFamily="50" charset="-127"/>
                <a:ea typeface="맑은 고딕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6094784" y="2780928"/>
            <a:ext cx="5761154" cy="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34191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0F06-D69B-4134-B060-C95DC783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884BB-9883-4C6C-A87E-99AFDDC4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079AA-79B8-4228-8742-11275EF3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024CD1-AB58-471D-A7C4-2F72E7B9AAE4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DCE5E-AF59-4D23-B131-99408D4F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E940B-F96E-41E3-BEB4-D062B495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874C9-D1FE-4C87-BE2F-CB7EE79A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AA32B-111D-4279-927C-5150FE7D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BA5C-C8AB-42CA-91BC-A3C05633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0738B-BC8E-4AB0-BAEF-47F717886DC8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DD2FD-65C8-4C08-A437-1B9214FB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C305B-0691-4DA4-8B58-0F26D8D9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9B277-A708-4B2C-9175-7E1F0883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4385A-95D8-448A-91ED-792585EE7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80D1B-F0DA-4772-81EC-82ACD136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3F03B-4C60-489C-B533-2530C94C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D0A7C3-84DB-4503-A520-61046360CE10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54876-4753-41F1-98E7-082F93AF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E6331-4845-4C7F-AABA-9D428D72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E3458-A0BE-4565-935E-FBD7AE63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3F893-AC92-4DED-BF91-BE5B4B9E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A1DF5-E5AC-4672-9B53-292E67BF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4C6C8-9FE6-4DBB-AD3B-BC8EAB268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E10503-AA39-4151-8397-DD7EA9897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860183-7DD4-416F-8688-5278E5B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DB92A1-221E-4396-A2C9-47B6734F7BF5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A327CD-A654-466D-96AB-72E41752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CD360-794E-4B8F-AC4A-0BBF668E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3A8B-9C24-415D-A107-532018D9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D64B1-C6D6-430D-B2F7-CD7F0E50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1DAD1-09E0-47CC-9514-83E24667A17E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7CE188-010B-4B97-92F0-CDD925C8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45FCFC-4DFF-489B-B908-48CA58DE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380C8A-4F42-440C-94EF-2A2EA89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-&lt;#&gt;-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5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5D64E-13FF-42E1-8C86-2753206E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57CBE-3D62-44B4-9A36-9AABA0CB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3FF6D-E27D-4E50-B020-4ADF489F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668B0-6B40-4D89-AD7F-72963DF3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BB2F8-D3A3-462A-A043-654DFF80E870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DC3B7-9590-40B8-8A74-B7D77A3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B57F0-23DA-4D7B-8211-E75035CD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81E7A-12C5-4112-8396-48B0DC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6779BC-1433-4CE1-B20D-5A5195B2C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B51A0-FC07-403A-9A74-0516ADFE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1E643-7D2A-4442-877F-D0E6C916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C96F8A-65CC-4464-B277-A7B0BCA43821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6D177-E6ED-4A06-BF82-BE8A9D7D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5317F-F845-45DC-95DC-A7A5ADF6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28863-B5D6-4BFB-8B29-B623D885F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8B89-D3B6-4DC8-9C4A-6DD5DC3C1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90EA7-CEDA-4D36-8C60-BBEC9F9A8D21}"/>
              </a:ext>
            </a:extLst>
          </p:cNvPr>
          <p:cNvSpPr txBox="1"/>
          <p:nvPr/>
        </p:nvSpPr>
        <p:spPr>
          <a:xfrm>
            <a:off x="4786118" y="5396640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B2</a:t>
            </a:r>
            <a:r>
              <a:rPr lang="en-US" altLang="ko-KR" b="1" dirty="0"/>
              <a:t> </a:t>
            </a:r>
            <a:r>
              <a:rPr lang="ko-KR" altLang="en-US" b="1" dirty="0"/>
              <a:t>김지현 김대호 </a:t>
            </a:r>
            <a:r>
              <a:rPr lang="ko-KR" altLang="en-US" b="1" dirty="0" err="1"/>
              <a:t>김윤슬</a:t>
            </a:r>
            <a:r>
              <a:rPr lang="ko-KR" altLang="en-US" b="1" dirty="0"/>
              <a:t> </a:t>
            </a:r>
            <a:r>
              <a:rPr lang="ko-KR" altLang="en-US" b="1" dirty="0" err="1"/>
              <a:t>김효림</a:t>
            </a:r>
            <a:r>
              <a:rPr lang="ko-KR" altLang="en-US" b="1" dirty="0"/>
              <a:t> </a:t>
            </a:r>
            <a:r>
              <a:rPr lang="ko-KR" altLang="en-US" b="1" dirty="0" err="1"/>
              <a:t>이경찬</a:t>
            </a:r>
            <a:r>
              <a:rPr lang="ko-KR" altLang="en-US" b="1" dirty="0"/>
              <a:t> 이정용 </a:t>
            </a:r>
            <a:r>
              <a:rPr lang="ko-KR" altLang="en-US" b="1" dirty="0" err="1"/>
              <a:t>황나희</a:t>
            </a:r>
            <a:endParaRPr lang="ko-KR" altLang="en-US" b="1" dirty="0"/>
          </a:p>
        </p:txBody>
      </p:sp>
      <p:pic>
        <p:nvPicPr>
          <p:cNvPr id="1028" name="Picture 4" descr="1,000배속 반도체-오감 느끼는 로봇'…삼성미래기술 지원과제 – Samsung Newsroom Korea">
            <a:extLst>
              <a:ext uri="{FF2B5EF4-FFF2-40B4-BE49-F238E27FC236}">
                <a16:creationId xmlns:a16="http://schemas.microsoft.com/office/drawing/2014/main" id="{E4976D0A-D79C-44DC-B6E4-FAD0EEF0A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 bwMode="auto">
          <a:xfrm>
            <a:off x="0" y="0"/>
            <a:ext cx="12192000" cy="42291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EDE868F-AA23-4F0A-B220-6789C3F57793}"/>
              </a:ext>
            </a:extLst>
          </p:cNvPr>
          <p:cNvSpPr/>
          <p:nvPr/>
        </p:nvSpPr>
        <p:spPr>
          <a:xfrm>
            <a:off x="0" y="0"/>
            <a:ext cx="12192000" cy="4229100"/>
          </a:xfrm>
          <a:prstGeom prst="rect">
            <a:avLst/>
          </a:prstGeom>
          <a:solidFill>
            <a:schemeClr val="accent1">
              <a:lumMod val="5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B70C1-7797-43C0-B4C8-3B952934FB32}"/>
              </a:ext>
            </a:extLst>
          </p:cNvPr>
          <p:cNvSpPr txBox="1"/>
          <p:nvPr/>
        </p:nvSpPr>
        <p:spPr>
          <a:xfrm>
            <a:off x="0" y="120430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실시간 모니터링을 통한 공정 레시피 </a:t>
            </a:r>
            <a:br>
              <a:rPr lang="en-US" altLang="ko-KR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</a:br>
            <a:r>
              <a:rPr lang="ko-KR" altLang="en-US" sz="4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최적화로 반도체 불량률 제로 달성</a:t>
            </a:r>
          </a:p>
        </p:txBody>
      </p:sp>
      <p:pic>
        <p:nvPicPr>
          <p:cNvPr id="9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D3143EA4-6B99-4FA0-AEFD-59C7D837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862" y="5765972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7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CB7AC395-6994-4FF4-968F-EF18FD77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82575D6-3B47-47A1-AEF8-EAB93E1A4AC3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데이터수집계획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82FA1-7131-41D5-B72B-3FA774E94942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36707D1-E415-47C5-B890-8342AD5E5D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5E9EB7F-4907-4713-8741-0CDB94DADD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7B0FB7-8062-44E9-81AE-B0A43E24809A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3">
            <a:extLst>
              <a:ext uri="{FF2B5EF4-FFF2-40B4-BE49-F238E27FC236}">
                <a16:creationId xmlns:a16="http://schemas.microsoft.com/office/drawing/2014/main" id="{5D9826C3-F653-42A6-9AE7-06B8724C4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66570"/>
              </p:ext>
            </p:extLst>
          </p:nvPr>
        </p:nvGraphicFramePr>
        <p:xfrm>
          <a:off x="623888" y="1557338"/>
          <a:ext cx="10944224" cy="507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812">
                  <a:extLst>
                    <a:ext uri="{9D8B030D-6E8A-4147-A177-3AD203B41FA5}">
                      <a16:colId xmlns:a16="http://schemas.microsoft.com/office/drawing/2014/main" val="1448573622"/>
                    </a:ext>
                  </a:extLst>
                </a:gridCol>
                <a:gridCol w="1793737">
                  <a:extLst>
                    <a:ext uri="{9D8B030D-6E8A-4147-A177-3AD203B41FA5}">
                      <a16:colId xmlns:a16="http://schemas.microsoft.com/office/drawing/2014/main" val="1888640523"/>
                    </a:ext>
                  </a:extLst>
                </a:gridCol>
                <a:gridCol w="1433704">
                  <a:extLst>
                    <a:ext uri="{9D8B030D-6E8A-4147-A177-3AD203B41FA5}">
                      <a16:colId xmlns:a16="http://schemas.microsoft.com/office/drawing/2014/main" val="472811242"/>
                    </a:ext>
                  </a:extLst>
                </a:gridCol>
                <a:gridCol w="1026914">
                  <a:extLst>
                    <a:ext uri="{9D8B030D-6E8A-4147-A177-3AD203B41FA5}">
                      <a16:colId xmlns:a16="http://schemas.microsoft.com/office/drawing/2014/main" val="2104594156"/>
                    </a:ext>
                  </a:extLst>
                </a:gridCol>
                <a:gridCol w="619406">
                  <a:extLst>
                    <a:ext uri="{9D8B030D-6E8A-4147-A177-3AD203B41FA5}">
                      <a16:colId xmlns:a16="http://schemas.microsoft.com/office/drawing/2014/main" val="3291890876"/>
                    </a:ext>
                  </a:extLst>
                </a:gridCol>
                <a:gridCol w="998823">
                  <a:extLst>
                    <a:ext uri="{9D8B030D-6E8A-4147-A177-3AD203B41FA5}">
                      <a16:colId xmlns:a16="http://schemas.microsoft.com/office/drawing/2014/main" val="3549130652"/>
                    </a:ext>
                  </a:extLst>
                </a:gridCol>
                <a:gridCol w="1635914">
                  <a:extLst>
                    <a:ext uri="{9D8B030D-6E8A-4147-A177-3AD203B41FA5}">
                      <a16:colId xmlns:a16="http://schemas.microsoft.com/office/drawing/2014/main" val="218406698"/>
                    </a:ext>
                  </a:extLst>
                </a:gridCol>
                <a:gridCol w="1635914">
                  <a:extLst>
                    <a:ext uri="{9D8B030D-6E8A-4147-A177-3AD203B41FA5}">
                      <a16:colId xmlns:a16="http://schemas.microsoft.com/office/drawing/2014/main" val="2849899796"/>
                    </a:ext>
                  </a:extLst>
                </a:gridCol>
              </a:tblGrid>
              <a:tr h="369751"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dirty="0"/>
                        <a:t>잠재원인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잠재원인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데이터수집계획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분석가능성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66838"/>
                  </a:ext>
                </a:extLst>
              </a:tr>
              <a:tr h="352117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Photo_spin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데이터명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속성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수집방법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수집가능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특성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16784"/>
                  </a:ext>
                </a:extLst>
              </a:tr>
              <a:tr h="53619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Etching </a:t>
                      </a:r>
                      <a:r>
                        <a:rPr lang="ko-KR" altLang="en-US" sz="1600" b="1" dirty="0"/>
                        <a:t>공정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/>
                        <a:t>etching rate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Etch_Rate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공정</a:t>
                      </a:r>
                      <a:r>
                        <a:rPr lang="en-US" altLang="ko-KR" sz="1600" dirty="0"/>
                        <a:t>DB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92161"/>
                  </a:ext>
                </a:extLst>
              </a:tr>
              <a:tr h="5361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uniformity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Etch_Unif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53391"/>
                  </a:ext>
                </a:extLst>
              </a:tr>
              <a:tr h="53619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selectivity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Etch_Select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267658"/>
                  </a:ext>
                </a:extLst>
              </a:tr>
              <a:tr h="53619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진공도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Etch_Vac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8110"/>
                  </a:ext>
                </a:extLst>
              </a:tr>
              <a:tr h="53619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Implatation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공정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Ion</a:t>
                      </a:r>
                      <a:r>
                        <a:rPr lang="ko-KR" altLang="en-US" sz="1600" dirty="0"/>
                        <a:t>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Imp_Ion_kind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명목형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20126"/>
                  </a:ext>
                </a:extLst>
              </a:tr>
              <a:tr h="5361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annealing </a:t>
                      </a:r>
                      <a:r>
                        <a:rPr lang="ko-KR" altLang="en-US" sz="1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Imp_anneal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85969"/>
                  </a:ext>
                </a:extLst>
              </a:tr>
              <a:tr h="5361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ion quantity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Imp_Ion_num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59875"/>
                  </a:ext>
                </a:extLst>
              </a:tr>
              <a:tr h="5999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Ion Energy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Imp_Energy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412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E9999A3-D88F-4957-A744-0CBA3268F391}"/>
              </a:ext>
            </a:extLst>
          </p:cNvPr>
          <p:cNvSpPr txBox="1"/>
          <p:nvPr/>
        </p:nvSpPr>
        <p:spPr>
          <a:xfrm>
            <a:off x="734008" y="745586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불량 발생 원인을 파악하기 위해 필요한 데이터의 수집 계획 수립</a:t>
            </a:r>
          </a:p>
        </p:txBody>
      </p:sp>
    </p:spTree>
    <p:extLst>
      <p:ext uri="{BB962C8B-B14F-4D97-AF65-F5344CB8AC3E}">
        <p14:creationId xmlns:p14="http://schemas.microsoft.com/office/powerpoint/2010/main" val="15005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CB7AC395-6994-4FF4-968F-EF18FD77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82575D6-3B47-47A1-AEF8-EAB93E1A4AC3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데이터수집계획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82FA1-7131-41D5-B72B-3FA774E94942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36707D1-E415-47C5-B890-8342AD5E5D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5E9EB7F-4907-4713-8741-0CDB94DADD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7B0FB7-8062-44E9-81AE-B0A43E24809A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6082BA25-E03C-4DA3-917E-621C120E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29014"/>
              </p:ext>
            </p:extLst>
          </p:nvPr>
        </p:nvGraphicFramePr>
        <p:xfrm>
          <a:off x="623889" y="1557337"/>
          <a:ext cx="10944227" cy="5093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461">
                  <a:extLst>
                    <a:ext uri="{9D8B030D-6E8A-4147-A177-3AD203B41FA5}">
                      <a16:colId xmlns:a16="http://schemas.microsoft.com/office/drawing/2014/main" val="3996670945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380303448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3002624822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3422936938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1242844816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2159170970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1671483277"/>
                    </a:ext>
                  </a:extLst>
                </a:gridCol>
              </a:tblGrid>
              <a:tr h="435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잠재 원인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수집 계획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97697"/>
                  </a:ext>
                </a:extLst>
              </a:tr>
              <a:tr h="4355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데이터명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속성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발생주기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담당자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수집가능성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주요특성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70448"/>
                  </a:ext>
                </a:extLst>
              </a:tr>
              <a:tr h="106911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원자재 종류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원자재 종류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(PR, </a:t>
                      </a:r>
                      <a:r>
                        <a:rPr lang="ko-KR" altLang="en-US" sz="1600" dirty="0"/>
                        <a:t>불화수소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웨이퍼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생산 당시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주문 혹은 물류 들일 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자동 정보 저장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070128"/>
                  </a:ext>
                </a:extLst>
              </a:tr>
              <a:tr h="10691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작업시간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생산 당시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해당 원자재 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제조 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수동 지정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881190"/>
                  </a:ext>
                </a:extLst>
              </a:tr>
              <a:tr h="10691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동료평가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생산 당시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해당 원자재 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제조 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수동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94164"/>
                  </a:ext>
                </a:extLst>
              </a:tr>
              <a:tr h="435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FAB </a:t>
                      </a:r>
                      <a:r>
                        <a:rPr lang="ko-KR" altLang="en-US" sz="1600" b="1" dirty="0"/>
                        <a:t>설비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설비 가동시간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자동 측정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915427"/>
                  </a:ext>
                </a:extLst>
              </a:tr>
              <a:tr h="5644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설비 노후화 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정도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이산형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수작업 측정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27509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3F7BFD4-853F-4891-974A-B58319865ED0}"/>
              </a:ext>
            </a:extLst>
          </p:cNvPr>
          <p:cNvSpPr txBox="1"/>
          <p:nvPr/>
        </p:nvSpPr>
        <p:spPr>
          <a:xfrm>
            <a:off x="734008" y="745586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불량 발생 원인을 파악하기 위해 필요한 데이터의 수집 계획 수립</a:t>
            </a:r>
          </a:p>
        </p:txBody>
      </p:sp>
    </p:spTree>
    <p:extLst>
      <p:ext uri="{BB962C8B-B14F-4D97-AF65-F5344CB8AC3E}">
        <p14:creationId xmlns:p14="http://schemas.microsoft.com/office/powerpoint/2010/main" val="287912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F3883F9-5259-41FB-AB0E-CCC0D62EB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6261"/>
              </p:ext>
            </p:extLst>
          </p:nvPr>
        </p:nvGraphicFramePr>
        <p:xfrm>
          <a:off x="623887" y="1557338"/>
          <a:ext cx="10944227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461">
                  <a:extLst>
                    <a:ext uri="{9D8B030D-6E8A-4147-A177-3AD203B41FA5}">
                      <a16:colId xmlns:a16="http://schemas.microsoft.com/office/drawing/2014/main" val="3996670945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380303448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3002624822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3422936938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1242844816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2159170970"/>
                    </a:ext>
                  </a:extLst>
                </a:gridCol>
                <a:gridCol w="1563461">
                  <a:extLst>
                    <a:ext uri="{9D8B030D-6E8A-4147-A177-3AD203B41FA5}">
                      <a16:colId xmlns:a16="http://schemas.microsoft.com/office/drawing/2014/main" val="1671483277"/>
                    </a:ext>
                  </a:extLst>
                </a:gridCol>
              </a:tblGrid>
              <a:tr h="239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잠재 원인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수집 계획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97697"/>
                  </a:ext>
                </a:extLst>
              </a:tr>
              <a:tr h="2392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데이터명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속성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발생주기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담당자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수집가능성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주요특성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70448"/>
                  </a:ext>
                </a:extLst>
              </a:tr>
              <a:tr h="23923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엔지니어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숙련도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근속연수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자동측정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070128"/>
                  </a:ext>
                </a:extLst>
              </a:tr>
              <a:tr h="2392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작업시간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자동측정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881190"/>
                  </a:ext>
                </a:extLst>
              </a:tr>
              <a:tr h="2392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동료평가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수작업측정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94164"/>
                  </a:ext>
                </a:extLst>
              </a:tr>
              <a:tr h="2392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안전교육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수료여부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김효림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자동측정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906039"/>
                  </a:ext>
                </a:extLst>
              </a:tr>
            </a:tbl>
          </a:graphicData>
        </a:graphic>
      </p:graphicFrame>
      <p:pic>
        <p:nvPicPr>
          <p:cNvPr id="8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CB7AC395-6994-4FF4-968F-EF18FD77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82575D6-3B47-47A1-AEF8-EAB93E1A4AC3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데이터수집계획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82FA1-7131-41D5-B72B-3FA774E94942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36707D1-E415-47C5-B890-8342AD5E5D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5E9EB7F-4907-4713-8741-0CDB94DADD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063FEE-846B-4428-A7CF-0CA4B67D9578}"/>
              </a:ext>
            </a:extLst>
          </p:cNvPr>
          <p:cNvSpPr txBox="1"/>
          <p:nvPr/>
        </p:nvSpPr>
        <p:spPr>
          <a:xfrm>
            <a:off x="734008" y="745586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불량 발생 원인을 파악하기 위해 필요한 데이터의 수집 계획 수립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7B0FB7-8062-44E9-81AE-B0A43E24809A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592" y="2929112"/>
            <a:ext cx="4042490" cy="38472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Part Ⅲ. </a:t>
            </a:r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420021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항목의 의미와 유형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5BDEEC-61C9-40BF-9208-AEA8A322B000}"/>
              </a:ext>
            </a:extLst>
          </p:cNvPr>
          <p:cNvSpPr txBox="1"/>
          <p:nvPr/>
        </p:nvSpPr>
        <p:spPr>
          <a:xfrm>
            <a:off x="734008" y="745586"/>
            <a:ext cx="1083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반도체 불량률 최소화 과제 수행과 관련하여 필요한 데이터셋은 총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개이며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아래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데이터셋의 항목을 확인한 </a:t>
            </a:r>
            <a:br>
              <a:rPr lang="en-US" altLang="ko-KR" sz="1600" b="1" dirty="0"/>
            </a:br>
            <a:r>
              <a:rPr lang="ko-KR" altLang="en-US" sz="1600" b="1" dirty="0"/>
              <a:t>결과 연속형 데이터 </a:t>
            </a:r>
            <a:r>
              <a:rPr lang="en-US" altLang="ko-KR" sz="1600" b="1" dirty="0"/>
              <a:t>22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범주형 데이터 </a:t>
            </a:r>
            <a:r>
              <a:rPr lang="en-US" altLang="ko-KR" sz="1600" b="1" dirty="0"/>
              <a:t>7</a:t>
            </a:r>
            <a:r>
              <a:rPr lang="ko-KR" altLang="en-US" sz="1600" b="1" dirty="0"/>
              <a:t>개로 구성됨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8EC72C-F006-4A9C-8FAD-323014EE80CC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CE78837-3D4E-4BE3-BE55-06A08951965C}"/>
              </a:ext>
            </a:extLst>
          </p:cNvPr>
          <p:cNvGraphicFramePr>
            <a:graphicFrameLocks noGrp="1"/>
          </p:cNvGraphicFramePr>
          <p:nvPr/>
        </p:nvGraphicFramePr>
        <p:xfrm>
          <a:off x="623890" y="1962768"/>
          <a:ext cx="5400674" cy="467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36">
                  <a:extLst>
                    <a:ext uri="{9D8B030D-6E8A-4147-A177-3AD203B41FA5}">
                      <a16:colId xmlns:a16="http://schemas.microsoft.com/office/drawing/2014/main" val="3937070921"/>
                    </a:ext>
                  </a:extLst>
                </a:gridCol>
                <a:gridCol w="3582954">
                  <a:extLst>
                    <a:ext uri="{9D8B030D-6E8A-4147-A177-3AD203B41FA5}">
                      <a16:colId xmlns:a16="http://schemas.microsoft.com/office/drawing/2014/main" val="66634649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680970573"/>
                    </a:ext>
                  </a:extLst>
                </a:gridCol>
              </a:tblGrid>
              <a:tr h="29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50794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No_Die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들어가는 하나의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26455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Lot_Num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생산 단위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단위에 같은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08872"/>
                  </a:ext>
                </a:extLst>
              </a:tr>
              <a:tr h="465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Wafer_Num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Wafer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74763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Ox_Chamber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 Number,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899270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Process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진행되고 있는 공정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71999"/>
                  </a:ext>
                </a:extLst>
              </a:tr>
              <a:tr h="465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Type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Type, Dry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Wet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 존재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07549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Datetime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공정이 시작된 날짜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68131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Temp_Oxid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평균 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단위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8643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Vapor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투여되는 합성물 성분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69857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ppm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투여되는 합성물의 양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(ppm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75062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Pressure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공정에 가해지는 압력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(Torr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38158"/>
                  </a:ext>
                </a:extLst>
              </a:tr>
              <a:tr h="27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Oxid_Time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산화공정이 진행된 시간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단위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225751"/>
                  </a:ext>
                </a:extLst>
              </a:tr>
              <a:tr h="651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Thinkness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+mn-ea"/>
                        </a:rPr>
                        <a:t>성장한 산화물의 두께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(nm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+mn-ea"/>
                        </a:rPr>
                        <a:t>단위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+mn-ea"/>
                        </a:rPr>
                        <a:t>이론상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700nm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+mn-ea"/>
                        </a:rPr>
                        <a:t>이상 되어야 다음 공정을 정상적으로 진행 할 수 있음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824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C1D8C9-F626-49FD-9200-A85B9D1D8633}"/>
              </a:ext>
            </a:extLst>
          </p:cNvPr>
          <p:cNvSpPr txBox="1"/>
          <p:nvPr/>
        </p:nvSpPr>
        <p:spPr bwMode="auto">
          <a:xfrm flipH="1">
            <a:off x="623887" y="1555591"/>
            <a:ext cx="5400676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명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Oxidation.csv</a:t>
            </a:r>
            <a:endParaRPr lang="ko-KR" altLang="en-US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41BAA-4BE5-4D54-B24E-C1C8F5158626}"/>
              </a:ext>
            </a:extLst>
          </p:cNvPr>
          <p:cNvSpPr txBox="1"/>
          <p:nvPr/>
        </p:nvSpPr>
        <p:spPr bwMode="auto">
          <a:xfrm flipH="1">
            <a:off x="6167439" y="1555591"/>
            <a:ext cx="5400676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명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Photo_softbake.csv</a:t>
            </a:r>
            <a:endParaRPr lang="ko-KR" altLang="en-US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1BEF56A8-21B9-4628-AFE7-D3021A528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64856"/>
              </p:ext>
            </p:extLst>
          </p:nvPr>
        </p:nvGraphicFramePr>
        <p:xfrm>
          <a:off x="6183085" y="1962768"/>
          <a:ext cx="5400674" cy="473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15">
                  <a:extLst>
                    <a:ext uri="{9D8B030D-6E8A-4147-A177-3AD203B41FA5}">
                      <a16:colId xmlns:a16="http://schemas.microsoft.com/office/drawing/2014/main" val="3937070921"/>
                    </a:ext>
                  </a:extLst>
                </a:gridCol>
                <a:gridCol w="3419375">
                  <a:extLst>
                    <a:ext uri="{9D8B030D-6E8A-4147-A177-3AD203B41FA5}">
                      <a16:colId xmlns:a16="http://schemas.microsoft.com/office/drawing/2014/main" val="66634649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680970573"/>
                    </a:ext>
                  </a:extLst>
                </a:gridCol>
              </a:tblGrid>
              <a:tr h="29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50794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Wafer_Num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하나의 </a:t>
                      </a:r>
                      <a:r>
                        <a:rPr lang="en-US" altLang="ko-KR" sz="1050" dirty="0"/>
                        <a:t>Lot </a:t>
                      </a:r>
                      <a:r>
                        <a:rPr lang="ko-KR" altLang="en-US" sz="1050" dirty="0"/>
                        <a:t>내 </a:t>
                      </a:r>
                      <a:r>
                        <a:rPr lang="en-US" altLang="ko-KR" sz="1050" dirty="0"/>
                        <a:t>Wafer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번호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74763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Chamber_Num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Process</a:t>
                      </a:r>
                      <a:r>
                        <a:rPr lang="ko-KR" altLang="en-US" sz="1050" dirty="0"/>
                        <a:t>별 </a:t>
                      </a:r>
                      <a:r>
                        <a:rPr lang="en-US" altLang="ko-KR" sz="1050" dirty="0"/>
                        <a:t>Chamber</a:t>
                      </a:r>
                      <a:r>
                        <a:rPr lang="en-US" altLang="ko-KR" sz="1050" baseline="0" dirty="0"/>
                        <a:t> Number , </a:t>
                      </a:r>
                      <a:r>
                        <a:rPr lang="ko-KR" altLang="en-US" sz="1050" baseline="0" dirty="0"/>
                        <a:t>총 </a:t>
                      </a:r>
                      <a:r>
                        <a:rPr lang="en-US" altLang="ko-KR" sz="1050" baseline="0" dirty="0"/>
                        <a:t>3</a:t>
                      </a:r>
                      <a:r>
                        <a:rPr lang="ko-KR" altLang="en-US" sz="1050" baseline="0" dirty="0"/>
                        <a:t>개 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899270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Process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현재 진행되고 있는 공정 </a:t>
                      </a:r>
                      <a:r>
                        <a:rPr lang="en-US" altLang="ko-KR" sz="1050" dirty="0"/>
                        <a:t>Process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범주형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71999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Datetime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공정이 시작된 날짜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범주형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07549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N2_HMDS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N2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질소 </a:t>
                      </a:r>
                      <a:r>
                        <a:rPr lang="ko-KR" altLang="en-US" sz="1050" baseline="0" dirty="0" err="1"/>
                        <a:t>투여량</a:t>
                      </a:r>
                      <a:r>
                        <a:rPr lang="ko-KR" altLang="en-US" sz="1050" baseline="0" dirty="0"/>
                        <a:t> </a:t>
                      </a:r>
                      <a:r>
                        <a:rPr lang="en-US" altLang="ko-KR" sz="1050" baseline="0" dirty="0"/>
                        <a:t>(</a:t>
                      </a:r>
                      <a:r>
                        <a:rPr lang="en-US" altLang="ko-KR" sz="1050" baseline="0" dirty="0" err="1"/>
                        <a:t>ppm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단위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범주형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68131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Pressure</a:t>
                      </a:r>
                      <a:r>
                        <a:rPr lang="en-US" altLang="ko-KR" sz="1050" b="1" baseline="0" dirty="0" err="1"/>
                        <a:t>_HMDS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aseline="0" dirty="0"/>
                        <a:t>N2 </a:t>
                      </a:r>
                      <a:r>
                        <a:rPr lang="ko-KR" altLang="en-US" sz="1050" baseline="0" dirty="0"/>
                        <a:t>산화물 생성시 가해지는 압력 </a:t>
                      </a:r>
                      <a:r>
                        <a:rPr lang="en-US" altLang="ko-KR" sz="1050" baseline="0" dirty="0"/>
                        <a:t>(</a:t>
                      </a:r>
                      <a:r>
                        <a:rPr lang="en-US" altLang="ko-KR" sz="1050" baseline="0" dirty="0" err="1"/>
                        <a:t>torr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단위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8643"/>
                  </a:ext>
                </a:extLst>
              </a:tr>
              <a:tr h="41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Temp_HMDS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HMDS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공정에서 </a:t>
                      </a:r>
                      <a:r>
                        <a:rPr lang="en-US" altLang="ko-KR" sz="1050" baseline="0" dirty="0"/>
                        <a:t>N2 </a:t>
                      </a:r>
                      <a:r>
                        <a:rPr lang="ko-KR" altLang="en-US" sz="1050" baseline="0" dirty="0"/>
                        <a:t>산화물 생성시 가해지는 온도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℃ 단위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 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69857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Temp_HMDS_bake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N2 </a:t>
                      </a:r>
                      <a:r>
                        <a:rPr lang="ko-KR" altLang="en-US" sz="1050" dirty="0"/>
                        <a:t>산화물 흡착</a:t>
                      </a:r>
                      <a:r>
                        <a:rPr lang="ko-KR" altLang="en-US" sz="1050" baseline="0" dirty="0"/>
                        <a:t> 시 발생하는  온도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℃ 단위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 </a:t>
                      </a:r>
                      <a:r>
                        <a:rPr lang="ko-KR" altLang="en-US" sz="1050" baseline="0" dirty="0"/>
                        <a:t> 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75062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time_HMDS_bake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N2 </a:t>
                      </a:r>
                      <a:r>
                        <a:rPr lang="ko-KR" altLang="en-US" sz="1050" dirty="0"/>
                        <a:t>산화물 흡착</a:t>
                      </a:r>
                      <a:r>
                        <a:rPr lang="ko-KR" altLang="en-US" sz="1050" baseline="0" dirty="0"/>
                        <a:t>이 </a:t>
                      </a:r>
                      <a:r>
                        <a:rPr lang="ko-KR" altLang="en-US" sz="1050" dirty="0"/>
                        <a:t>진행된 시간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baseline="0" dirty="0"/>
                        <a:t>초 단위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38158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spin1_softbake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Spin Coat </a:t>
                      </a:r>
                      <a:r>
                        <a:rPr lang="ko-KR" altLang="en-US" sz="1050" dirty="0"/>
                        <a:t>과정에서</a:t>
                      </a:r>
                      <a:r>
                        <a:rPr lang="ko-KR" altLang="en-US" sz="1050" baseline="0" dirty="0"/>
                        <a:t> 첫 번째 회전 스핀 수 </a:t>
                      </a:r>
                      <a:r>
                        <a:rPr lang="en-US" altLang="ko-KR" sz="1050" baseline="0" dirty="0"/>
                        <a:t>(rpm </a:t>
                      </a:r>
                      <a:r>
                        <a:rPr lang="ko-KR" altLang="en-US" sz="1050" baseline="0" dirty="0"/>
                        <a:t>단위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225751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spin2_softbake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Spin Coat </a:t>
                      </a:r>
                      <a:r>
                        <a:rPr lang="ko-KR" altLang="en-US" sz="1050" dirty="0"/>
                        <a:t>과정에서</a:t>
                      </a:r>
                      <a:r>
                        <a:rPr lang="ko-KR" altLang="en-US" sz="1050" baseline="0" dirty="0"/>
                        <a:t> 두 번째 회전 스핀 수 </a:t>
                      </a:r>
                      <a:r>
                        <a:rPr lang="en-US" altLang="ko-KR" sz="1050" baseline="0" dirty="0"/>
                        <a:t>(rpm </a:t>
                      </a:r>
                      <a:r>
                        <a:rPr lang="ko-KR" altLang="en-US" sz="1050" baseline="0" dirty="0"/>
                        <a:t>단위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82443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spin3_softbake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Spin Coat </a:t>
                      </a:r>
                      <a:r>
                        <a:rPr lang="ko-KR" altLang="en-US" sz="1050" dirty="0"/>
                        <a:t>과정에서</a:t>
                      </a:r>
                      <a:r>
                        <a:rPr lang="ko-KR" altLang="en-US" sz="1050" baseline="0" dirty="0"/>
                        <a:t> 세 번째 회전 스핀 수 </a:t>
                      </a:r>
                      <a:r>
                        <a:rPr lang="en-US" altLang="ko-KR" sz="1050" baseline="0" dirty="0"/>
                        <a:t>(rpm </a:t>
                      </a:r>
                      <a:r>
                        <a:rPr lang="ko-KR" altLang="en-US" sz="1050" baseline="0" dirty="0"/>
                        <a:t>단위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40346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photoresist_softbake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Spin Coating</a:t>
                      </a:r>
                      <a:r>
                        <a:rPr lang="ko-KR" altLang="en-US" sz="1050" dirty="0"/>
                        <a:t>에 투여되는 </a:t>
                      </a:r>
                      <a:r>
                        <a:rPr lang="en-US" altLang="ko-KR" sz="1050" dirty="0" err="1"/>
                        <a:t>Photoresist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량 </a:t>
                      </a:r>
                      <a:r>
                        <a:rPr lang="en-US" altLang="ko-KR" sz="1050" baseline="0" dirty="0"/>
                        <a:t>( ml </a:t>
                      </a:r>
                      <a:r>
                        <a:rPr lang="ko-KR" altLang="en-US" sz="1050" baseline="0" dirty="0"/>
                        <a:t>단위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97584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temp_softbake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투여된 </a:t>
                      </a:r>
                      <a:r>
                        <a:rPr lang="en-US" altLang="ko-KR" sz="1050" dirty="0"/>
                        <a:t>Resist</a:t>
                      </a:r>
                      <a:r>
                        <a:rPr lang="ko-KR" altLang="en-US" sz="1050" dirty="0"/>
                        <a:t>를 흡착시킬</a:t>
                      </a:r>
                      <a:r>
                        <a:rPr lang="ko-KR" altLang="en-US" sz="1050" baseline="0" dirty="0"/>
                        <a:t> 때 발생한 온도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℃ 단위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 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30473"/>
                  </a:ext>
                </a:extLst>
              </a:tr>
              <a:tr h="253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time_softbake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투여된 </a:t>
                      </a:r>
                      <a:r>
                        <a:rPr lang="en-US" altLang="ko-KR" sz="1050" dirty="0"/>
                        <a:t>Resist</a:t>
                      </a:r>
                      <a:r>
                        <a:rPr lang="ko-KR" altLang="en-US" sz="1050" dirty="0"/>
                        <a:t>를 흡착시키는 동안 시간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baseline="0" dirty="0"/>
                        <a:t>초 단위</a:t>
                      </a:r>
                      <a:r>
                        <a:rPr lang="en-US" altLang="ko-KR" sz="1050" baseline="0" dirty="0"/>
                        <a:t>)</a:t>
                      </a:r>
                      <a:endParaRPr lang="ko-KR" altLang="en-US" sz="105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07948"/>
                  </a:ext>
                </a:extLst>
              </a:tr>
              <a:tr h="414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err="1"/>
                        <a:t>resist_target</a:t>
                      </a:r>
                      <a:endParaRPr lang="ko-KR" altLang="en-US" sz="1050" b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흡착된 </a:t>
                      </a:r>
                      <a:r>
                        <a:rPr lang="en-US" altLang="ko-KR" sz="1050" dirty="0"/>
                        <a:t>Resist</a:t>
                      </a:r>
                      <a:r>
                        <a:rPr lang="ko-KR" altLang="en-US" sz="1050" dirty="0"/>
                        <a:t>의</a:t>
                      </a:r>
                      <a:r>
                        <a:rPr lang="en-US" altLang="ko-KR" sz="1050" baseline="0" dirty="0"/>
                        <a:t> </a:t>
                      </a:r>
                      <a:r>
                        <a:rPr lang="ko-KR" altLang="en-US" sz="1050" baseline="0" dirty="0"/>
                        <a:t>최종 균일도 </a:t>
                      </a:r>
                      <a:endParaRPr lang="en-US" altLang="ko-KR" sz="1050" baseline="0" dirty="0"/>
                    </a:p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ko-KR" sz="1050" baseline="0" dirty="0"/>
                        <a:t>1</a:t>
                      </a:r>
                      <a:r>
                        <a:rPr lang="ko-KR" altLang="en-US" sz="1050" baseline="0" dirty="0"/>
                        <a:t>로 갈수록 균일</a:t>
                      </a:r>
                      <a:r>
                        <a:rPr lang="en-US" altLang="ko-KR" sz="1050" baseline="0" dirty="0"/>
                        <a:t>, 1</a:t>
                      </a:r>
                      <a:r>
                        <a:rPr lang="ko-KR" altLang="en-US" sz="1050" baseline="0" dirty="0"/>
                        <a:t>이상은 오목</a:t>
                      </a:r>
                      <a:r>
                        <a:rPr lang="en-US" altLang="ko-KR" sz="1050" baseline="0" dirty="0"/>
                        <a:t>/ </a:t>
                      </a:r>
                      <a:r>
                        <a:rPr lang="ko-KR" altLang="en-US" sz="1050" baseline="0" dirty="0"/>
                        <a:t>이하는 볼록하게 분포</a:t>
                      </a:r>
                      <a:endParaRPr lang="en-US" altLang="ko-KR" sz="1050" baseline="0" dirty="0"/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연속형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3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7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항목의 의미와 유형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5BDEEC-61C9-40BF-9208-AEA8A322B000}"/>
              </a:ext>
            </a:extLst>
          </p:cNvPr>
          <p:cNvSpPr txBox="1"/>
          <p:nvPr/>
        </p:nvSpPr>
        <p:spPr>
          <a:xfrm>
            <a:off x="734008" y="745586"/>
            <a:ext cx="1083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반도체 불량률 최소화 과제 수행과 관련하여 필요한 데이터셋은 총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개이며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아래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데이터셋의 항목을 확인한 </a:t>
            </a:r>
            <a:br>
              <a:rPr lang="en-US" altLang="ko-KR" sz="1600" b="1" dirty="0"/>
            </a:br>
            <a:r>
              <a:rPr lang="ko-KR" altLang="en-US" sz="1600" b="1" dirty="0"/>
              <a:t>결과 연속형 데이터 </a:t>
            </a:r>
            <a:r>
              <a:rPr lang="en-US" altLang="ko-KR" sz="1600" b="1" dirty="0"/>
              <a:t>17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범주형 데이터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개로 구성됨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8EC72C-F006-4A9C-8FAD-323014EE80CC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CE78837-3D4E-4BE3-BE55-06A089519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79986"/>
              </p:ext>
            </p:extLst>
          </p:nvPr>
        </p:nvGraphicFramePr>
        <p:xfrm>
          <a:off x="623890" y="1962768"/>
          <a:ext cx="5400674" cy="467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90">
                  <a:extLst>
                    <a:ext uri="{9D8B030D-6E8A-4147-A177-3AD203B41FA5}">
                      <a16:colId xmlns:a16="http://schemas.microsoft.com/office/drawing/2014/main" val="3937070921"/>
                    </a:ext>
                  </a:extLst>
                </a:gridCol>
                <a:gridCol w="3468500">
                  <a:extLst>
                    <a:ext uri="{9D8B030D-6E8A-4147-A177-3AD203B41FA5}">
                      <a16:colId xmlns:a16="http://schemas.microsoft.com/office/drawing/2014/main" val="66634649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680970573"/>
                    </a:ext>
                  </a:extLst>
                </a:gridCol>
              </a:tblGrid>
              <a:tr h="309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50794"/>
                  </a:ext>
                </a:extLst>
              </a:tr>
              <a:tr h="28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No_Die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공정에 들어가는 하나의</a:t>
                      </a:r>
                      <a:r>
                        <a:rPr lang="en-US" altLang="ko-KR" sz="1100" dirty="0"/>
                        <a:t> Wafer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고유 </a:t>
                      </a:r>
                      <a:r>
                        <a:rPr lang="en-US" altLang="ko-KR" sz="1100" baseline="0" dirty="0"/>
                        <a:t>ID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26455"/>
                  </a:ext>
                </a:extLst>
              </a:tr>
              <a:tr h="28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Lot_Num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 생산 단위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하나의 단위에 같은 </a:t>
                      </a:r>
                      <a:r>
                        <a:rPr lang="en-US" altLang="ko-KR" sz="1100" baseline="0" dirty="0"/>
                        <a:t>Process</a:t>
                      </a:r>
                      <a:r>
                        <a:rPr lang="ko-KR" altLang="en-US" sz="1100" baseline="0" dirty="0"/>
                        <a:t>가 작동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08872"/>
                  </a:ext>
                </a:extLst>
              </a:tr>
              <a:tr h="4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Wafer_Num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하나의 </a:t>
                      </a:r>
                      <a:r>
                        <a:rPr lang="en-US" altLang="ko-KR" sz="1100" dirty="0"/>
                        <a:t>Lot </a:t>
                      </a:r>
                      <a:r>
                        <a:rPr lang="ko-KR" altLang="en-US" sz="1100" dirty="0"/>
                        <a:t>내 </a:t>
                      </a:r>
                      <a:r>
                        <a:rPr lang="en-US" altLang="ko-KR" sz="1100" dirty="0"/>
                        <a:t>Wafer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번호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하나의 </a:t>
                      </a:r>
                      <a:r>
                        <a:rPr lang="en-US" altLang="ko-KR" sz="1100" baseline="0" dirty="0"/>
                        <a:t>Lot</a:t>
                      </a:r>
                      <a:r>
                        <a:rPr lang="ko-KR" altLang="en-US" sz="1100" baseline="0" dirty="0"/>
                        <a:t>에 </a:t>
                      </a:r>
                      <a:r>
                        <a:rPr lang="en-US" altLang="ko-KR" sz="1100" baseline="0" dirty="0"/>
                        <a:t>27</a:t>
                      </a:r>
                      <a:r>
                        <a:rPr lang="ko-KR" altLang="en-US" sz="1100" baseline="0" dirty="0"/>
                        <a:t>개의 </a:t>
                      </a:r>
                      <a:r>
                        <a:rPr lang="en-US" altLang="ko-KR" sz="1100" baseline="0" dirty="0"/>
                        <a:t>Wafer</a:t>
                      </a:r>
                      <a:r>
                        <a:rPr lang="ko-KR" altLang="en-US" sz="1100" baseline="0" dirty="0"/>
                        <a:t> 존재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74763"/>
                  </a:ext>
                </a:extLst>
              </a:tr>
              <a:tr h="44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lithography_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Chamber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Process</a:t>
                      </a:r>
                      <a:r>
                        <a:rPr lang="ko-KR" altLang="en-US" sz="1100" dirty="0"/>
                        <a:t>별 </a:t>
                      </a:r>
                      <a:r>
                        <a:rPr lang="en-US" altLang="ko-KR" sz="1100" dirty="0"/>
                        <a:t>Chamber</a:t>
                      </a:r>
                      <a:r>
                        <a:rPr lang="en-US" altLang="ko-KR" sz="1100" baseline="0" dirty="0"/>
                        <a:t> Number , </a:t>
                      </a:r>
                      <a:r>
                        <a:rPr lang="ko-KR" altLang="en-US" sz="1100" baseline="0" dirty="0"/>
                        <a:t>현 공정에 총 </a:t>
                      </a:r>
                      <a:r>
                        <a:rPr lang="en-US" altLang="ko-KR" sz="1100" baseline="0" dirty="0"/>
                        <a:t>3</a:t>
                      </a:r>
                      <a:r>
                        <a:rPr lang="ko-KR" altLang="en-US" sz="1100" baseline="0" dirty="0"/>
                        <a:t>개의 </a:t>
                      </a:r>
                      <a:r>
                        <a:rPr lang="en-US" altLang="ko-KR" sz="1100" baseline="0" dirty="0"/>
                        <a:t>Chamber</a:t>
                      </a:r>
                      <a:r>
                        <a:rPr lang="ko-KR" altLang="en-US" sz="1100" baseline="0" dirty="0"/>
                        <a:t>가 존재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899270"/>
                  </a:ext>
                </a:extLst>
              </a:tr>
              <a:tr h="28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Process 2-1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진행되고 있는 공정 </a:t>
                      </a:r>
                      <a:r>
                        <a:rPr lang="en-US" altLang="ko-KR" sz="1100" dirty="0"/>
                        <a:t>Process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71999"/>
                  </a:ext>
                </a:extLst>
              </a:tr>
              <a:tr h="480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Datetime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공정이 시작된 날짜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07549"/>
                  </a:ext>
                </a:extLst>
              </a:tr>
              <a:tr h="44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UV_type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lithography</a:t>
                      </a:r>
                      <a:r>
                        <a:rPr lang="en-US" altLang="ko-KR" sz="1100" baseline="0" dirty="0"/>
                        <a:t> Exposure Laser UV </a:t>
                      </a:r>
                      <a:r>
                        <a:rPr lang="ko-KR" altLang="en-US" sz="1100" baseline="0" dirty="0"/>
                        <a:t>타입 </a:t>
                      </a:r>
                      <a:r>
                        <a:rPr lang="en-US" altLang="ko-KR" sz="1100" baseline="0" dirty="0"/>
                        <a:t>(G-line / H-line / I-line)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68131"/>
                  </a:ext>
                </a:extLst>
              </a:tr>
              <a:tr h="28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wavelength_uv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UV Laser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의 파장 </a:t>
                      </a:r>
                      <a:r>
                        <a:rPr lang="en-US" altLang="ko-KR" sz="1100" baseline="0" dirty="0"/>
                        <a:t>(nm </a:t>
                      </a:r>
                      <a:r>
                        <a:rPr lang="ko-KR" altLang="en-US" sz="1100" baseline="0" dirty="0"/>
                        <a:t>단위</a:t>
                      </a:r>
                      <a:r>
                        <a:rPr lang="en-US" altLang="ko-KR" sz="1100" baseline="0" dirty="0"/>
                        <a:t>)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8643"/>
                  </a:ext>
                </a:extLst>
              </a:tr>
              <a:tr h="28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resolution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해상도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69857"/>
                  </a:ext>
                </a:extLst>
              </a:tr>
              <a:tr h="28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energy_exposure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exposure Energy</a:t>
                      </a:r>
                      <a:r>
                        <a:rPr lang="en-US" altLang="ko-KR" sz="1100" baseline="0" dirty="0"/>
                        <a:t> ( </a:t>
                      </a:r>
                      <a:r>
                        <a:rPr lang="en-US" altLang="ko-KR" sz="1100" baseline="0" dirty="0" err="1"/>
                        <a:t>mJ</a:t>
                      </a:r>
                      <a:r>
                        <a:rPr lang="en-US" altLang="ko-KR" sz="1100" baseline="0" dirty="0"/>
                        <a:t>/cm^2 )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75062"/>
                  </a:ext>
                </a:extLst>
              </a:tr>
              <a:tr h="787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Line_CD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Line</a:t>
                      </a:r>
                      <a:r>
                        <a:rPr lang="en-US" altLang="ko-KR" sz="1100" baseline="0" dirty="0"/>
                        <a:t> Critical Dimension ( nm )</a:t>
                      </a:r>
                    </a:p>
                    <a:p>
                      <a:pPr latinLnBrk="1">
                        <a:buFont typeface="Arial" charset="0"/>
                        <a:buChar char="•"/>
                      </a:pPr>
                      <a:r>
                        <a:rPr lang="en-US" altLang="ko-KR" sz="1100" baseline="0" dirty="0"/>
                        <a:t> Lithography </a:t>
                      </a:r>
                      <a:r>
                        <a:rPr lang="ko-KR" altLang="en-US" sz="1100" baseline="0" dirty="0"/>
                        <a:t>의 결과로 그려진 </a:t>
                      </a:r>
                      <a:r>
                        <a:rPr lang="en-US" altLang="ko-KR" sz="1100" baseline="0" dirty="0"/>
                        <a:t>Wafer</a:t>
                      </a:r>
                      <a:r>
                        <a:rPr lang="ko-KR" altLang="en-US" sz="1100" baseline="0" dirty="0"/>
                        <a:t>의 </a:t>
                      </a:r>
                      <a:r>
                        <a:rPr lang="en-US" altLang="ko-KR" sz="1100" baseline="0" dirty="0"/>
                        <a:t>Line Pattern </a:t>
                      </a:r>
                      <a:r>
                        <a:rPr lang="ko-KR" altLang="en-US" sz="1100" baseline="0" dirty="0"/>
                        <a:t>간 거리 </a:t>
                      </a:r>
                      <a:endParaRPr lang="en-US" altLang="ko-KR" sz="1100" baseline="0" dirty="0"/>
                    </a:p>
                    <a:p>
                      <a:pPr latinLnBrk="1">
                        <a:buFont typeface="Arial" charset="0"/>
                        <a:buChar char="•"/>
                      </a:pP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적정 </a:t>
                      </a:r>
                      <a:r>
                        <a:rPr lang="en-US" altLang="ko-KR" sz="1100" dirty="0"/>
                        <a:t>nm 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en-US" altLang="ko-KR" sz="1100" dirty="0"/>
                        <a:t>25~</a:t>
                      </a:r>
                      <a:r>
                        <a:rPr lang="en-US" altLang="ko-KR" sz="1100" baseline="0" dirty="0"/>
                        <a:t> 55nm </a:t>
                      </a:r>
                      <a:r>
                        <a:rPr lang="ko-KR" altLang="en-US" sz="1100" baseline="0" dirty="0"/>
                        <a:t>사이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381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C1D8C9-F626-49FD-9200-A85B9D1D8633}"/>
              </a:ext>
            </a:extLst>
          </p:cNvPr>
          <p:cNvSpPr txBox="1"/>
          <p:nvPr/>
        </p:nvSpPr>
        <p:spPr bwMode="auto">
          <a:xfrm flipH="1">
            <a:off x="623887" y="1555591"/>
            <a:ext cx="5400676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명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Photo_lithograpy.csv</a:t>
            </a:r>
            <a:endParaRPr lang="ko-KR" altLang="en-US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41BAA-4BE5-4D54-B24E-C1C8F5158626}"/>
              </a:ext>
            </a:extLst>
          </p:cNvPr>
          <p:cNvSpPr txBox="1"/>
          <p:nvPr/>
        </p:nvSpPr>
        <p:spPr bwMode="auto">
          <a:xfrm flipH="1">
            <a:off x="6167439" y="1555591"/>
            <a:ext cx="5400676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명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Etching.csv</a:t>
            </a:r>
            <a:endParaRPr lang="ko-KR" altLang="en-US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1BEF56A8-21B9-4628-AFE7-D3021A528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78953"/>
              </p:ext>
            </p:extLst>
          </p:nvPr>
        </p:nvGraphicFramePr>
        <p:xfrm>
          <a:off x="6183085" y="1962768"/>
          <a:ext cx="5400674" cy="4669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15">
                  <a:extLst>
                    <a:ext uri="{9D8B030D-6E8A-4147-A177-3AD203B41FA5}">
                      <a16:colId xmlns:a16="http://schemas.microsoft.com/office/drawing/2014/main" val="3937070921"/>
                    </a:ext>
                  </a:extLst>
                </a:gridCol>
                <a:gridCol w="3419375">
                  <a:extLst>
                    <a:ext uri="{9D8B030D-6E8A-4147-A177-3AD203B41FA5}">
                      <a16:colId xmlns:a16="http://schemas.microsoft.com/office/drawing/2014/main" val="66634649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680970573"/>
                    </a:ext>
                  </a:extLst>
                </a:gridCol>
              </a:tblGrid>
              <a:tr h="329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50794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No_Die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공정에 들어가는 하나의</a:t>
                      </a:r>
                      <a:r>
                        <a:rPr lang="en-US" altLang="ko-KR" sz="1100" dirty="0"/>
                        <a:t> Wafer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고유 </a:t>
                      </a:r>
                      <a:r>
                        <a:rPr lang="en-US" altLang="ko-KR" sz="1100" baseline="0" dirty="0"/>
                        <a:t>ID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26455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Lot_Num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 생산 단위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하나의 단위에 같은 </a:t>
                      </a:r>
                      <a:r>
                        <a:rPr lang="en-US" altLang="ko-KR" sz="1100" baseline="0" dirty="0"/>
                        <a:t>Process</a:t>
                      </a:r>
                      <a:r>
                        <a:rPr lang="ko-KR" altLang="en-US" sz="1100" baseline="0" dirty="0"/>
                        <a:t>가 작동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08872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Wafer_Num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하나의 </a:t>
                      </a:r>
                      <a:r>
                        <a:rPr lang="en-US" altLang="ko-KR" sz="1100" dirty="0"/>
                        <a:t>Lot </a:t>
                      </a:r>
                      <a:r>
                        <a:rPr lang="ko-KR" altLang="en-US" sz="1100" dirty="0"/>
                        <a:t>내 </a:t>
                      </a:r>
                      <a:r>
                        <a:rPr lang="en-US" altLang="ko-KR" sz="1100" dirty="0"/>
                        <a:t>Wafer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번호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하나의 </a:t>
                      </a:r>
                      <a:r>
                        <a:rPr lang="en-US" altLang="ko-KR" sz="1100" baseline="0" dirty="0"/>
                        <a:t>Lot</a:t>
                      </a:r>
                      <a:r>
                        <a:rPr lang="ko-KR" altLang="en-US" sz="1100" baseline="0" dirty="0"/>
                        <a:t>에 </a:t>
                      </a:r>
                      <a:r>
                        <a:rPr lang="en-US" altLang="ko-KR" sz="1100" baseline="0" dirty="0"/>
                        <a:t>27</a:t>
                      </a:r>
                      <a:r>
                        <a:rPr lang="ko-KR" altLang="en-US" sz="1100" baseline="0" dirty="0"/>
                        <a:t>개의 </a:t>
                      </a:r>
                      <a:r>
                        <a:rPr lang="en-US" altLang="ko-KR" sz="1100" baseline="0" dirty="0"/>
                        <a:t>Wafer</a:t>
                      </a:r>
                      <a:r>
                        <a:rPr lang="ko-KR" altLang="en-US" sz="1100" baseline="0" dirty="0"/>
                        <a:t> 존재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74763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Etching_Chamber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Process</a:t>
                      </a:r>
                      <a:r>
                        <a:rPr lang="ko-KR" altLang="en-US" sz="1100" dirty="0"/>
                        <a:t>별 </a:t>
                      </a:r>
                      <a:r>
                        <a:rPr lang="en-US" altLang="ko-KR" sz="1100" dirty="0"/>
                        <a:t>Chamber</a:t>
                      </a:r>
                      <a:r>
                        <a:rPr lang="en-US" altLang="ko-KR" sz="1100" baseline="0" dirty="0"/>
                        <a:t> Number , </a:t>
                      </a:r>
                      <a:r>
                        <a:rPr lang="ko-KR" altLang="en-US" sz="1100" baseline="0" dirty="0"/>
                        <a:t>현 공정에 총 </a:t>
                      </a:r>
                      <a:r>
                        <a:rPr lang="en-US" altLang="ko-KR" sz="1100" baseline="0" dirty="0"/>
                        <a:t>3</a:t>
                      </a:r>
                      <a:r>
                        <a:rPr lang="ko-KR" altLang="en-US" sz="1100" baseline="0" dirty="0"/>
                        <a:t>개의 </a:t>
                      </a:r>
                      <a:r>
                        <a:rPr lang="en-US" altLang="ko-KR" sz="1100" baseline="0" dirty="0"/>
                        <a:t>Chamber</a:t>
                      </a:r>
                      <a:r>
                        <a:rPr lang="ko-KR" altLang="en-US" sz="1100" baseline="0" dirty="0"/>
                        <a:t>가 존재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899270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Process3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진행되고 있는 공정 </a:t>
                      </a:r>
                      <a:r>
                        <a:rPr lang="en-US" altLang="ko-KR" sz="1100" dirty="0"/>
                        <a:t>Process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71999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Datetime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공정이 시작된 날짜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07549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Source</a:t>
                      </a:r>
                      <a:r>
                        <a:rPr lang="en-US" altLang="ko-KR" sz="1100" b="1" baseline="0" dirty="0"/>
                        <a:t> Power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Dry</a:t>
                      </a:r>
                      <a:r>
                        <a:rPr lang="en-US" altLang="ko-KR" sz="1100" baseline="0" dirty="0"/>
                        <a:t> Etching Plasma Source Power [W]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68131"/>
                  </a:ext>
                </a:extLst>
              </a:tr>
              <a:tr h="478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Selectivity</a:t>
                      </a:r>
                      <a:r>
                        <a:rPr lang="en-US" altLang="ko-KR" sz="1100" b="1" baseline="0" dirty="0"/>
                        <a:t> 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Etching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중 선택된 </a:t>
                      </a:r>
                      <a:r>
                        <a:rPr lang="en-US" altLang="ko-KR" sz="1100" baseline="0" dirty="0"/>
                        <a:t>(Etching </a:t>
                      </a:r>
                      <a:r>
                        <a:rPr lang="ko-KR" altLang="en-US" sz="1100" baseline="0" dirty="0"/>
                        <a:t>하려는</a:t>
                      </a:r>
                      <a:r>
                        <a:rPr lang="en-US" altLang="ko-KR" sz="1100" baseline="0" dirty="0"/>
                        <a:t>) </a:t>
                      </a:r>
                      <a:r>
                        <a:rPr lang="ko-KR" altLang="en-US" sz="1100" baseline="0" dirty="0"/>
                        <a:t>재료만 </a:t>
                      </a:r>
                      <a:r>
                        <a:rPr lang="en-US" altLang="ko-KR" sz="1100" baseline="0" dirty="0"/>
                        <a:t>Etching</a:t>
                      </a:r>
                      <a:r>
                        <a:rPr lang="ko-KR" altLang="en-US" sz="1100" baseline="0" dirty="0"/>
                        <a:t>되는 비율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8643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Temp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Etching </a:t>
                      </a:r>
                      <a:r>
                        <a:rPr lang="ko-KR" altLang="en-US" sz="1100" dirty="0"/>
                        <a:t>공정에서</a:t>
                      </a:r>
                      <a:r>
                        <a:rPr lang="ko-KR" altLang="en-US" sz="1100" baseline="0" dirty="0"/>
                        <a:t> 사용된 온도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69857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Thin Film</a:t>
                      </a:r>
                      <a:r>
                        <a:rPr lang="en-US" altLang="ko-KR" sz="1100" b="1" baseline="0" dirty="0"/>
                        <a:t> 1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Etching </a:t>
                      </a:r>
                      <a:r>
                        <a:rPr lang="ko-KR" altLang="en-US" sz="1100" dirty="0"/>
                        <a:t>실시 </a:t>
                      </a: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분 후 </a:t>
                      </a:r>
                      <a:r>
                        <a:rPr lang="en-US" altLang="ko-KR" sz="1100" dirty="0"/>
                        <a:t>Thin Film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두께 </a:t>
                      </a:r>
                      <a:r>
                        <a:rPr lang="en-US" altLang="ko-KR" sz="1100" baseline="0" dirty="0"/>
                        <a:t>[nm]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75062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Thin Film</a:t>
                      </a:r>
                      <a:r>
                        <a:rPr lang="en-US" altLang="ko-KR" sz="1100" b="1" baseline="0" dirty="0"/>
                        <a:t> 2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Etching </a:t>
                      </a:r>
                      <a:r>
                        <a:rPr lang="ko-KR" altLang="en-US" sz="1100" dirty="0"/>
                        <a:t>실시 </a:t>
                      </a:r>
                      <a:r>
                        <a:rPr lang="en-US" altLang="ko-KR" sz="1100" dirty="0"/>
                        <a:t>20</a:t>
                      </a:r>
                      <a:r>
                        <a:rPr lang="ko-KR" altLang="en-US" sz="1100" dirty="0"/>
                        <a:t>분 후 </a:t>
                      </a:r>
                      <a:r>
                        <a:rPr lang="en-US" altLang="ko-KR" sz="1100" dirty="0"/>
                        <a:t>Thin Film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두께 </a:t>
                      </a:r>
                      <a:r>
                        <a:rPr lang="en-US" altLang="ko-KR" sz="1100" baseline="0" dirty="0"/>
                        <a:t>[nm]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38158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Thin Film</a:t>
                      </a:r>
                      <a:r>
                        <a:rPr lang="en-US" altLang="ko-KR" sz="1100" b="1" baseline="0" dirty="0"/>
                        <a:t> 3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Etching </a:t>
                      </a:r>
                      <a:r>
                        <a:rPr lang="ko-KR" altLang="en-US" sz="1100" dirty="0"/>
                        <a:t>실시 </a:t>
                      </a: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분 후 </a:t>
                      </a:r>
                      <a:r>
                        <a:rPr lang="en-US" altLang="ko-KR" sz="1100" dirty="0"/>
                        <a:t>Thin Film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두께 </a:t>
                      </a:r>
                      <a:r>
                        <a:rPr lang="en-US" altLang="ko-KR" sz="1100" baseline="0" dirty="0"/>
                        <a:t>[nm]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225751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Thin Film</a:t>
                      </a:r>
                      <a:r>
                        <a:rPr lang="en-US" altLang="ko-KR" sz="1100" b="1" baseline="0" dirty="0"/>
                        <a:t> 4</a:t>
                      </a:r>
                      <a:endParaRPr lang="ko-KR" altLang="en-US" sz="11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Etching </a:t>
                      </a:r>
                      <a:r>
                        <a:rPr lang="ko-KR" altLang="en-US" sz="1100" dirty="0"/>
                        <a:t>실시 </a:t>
                      </a:r>
                      <a:r>
                        <a:rPr lang="en-US" altLang="ko-KR" sz="1100" dirty="0"/>
                        <a:t>40</a:t>
                      </a:r>
                      <a:r>
                        <a:rPr lang="ko-KR" altLang="en-US" sz="1100" dirty="0"/>
                        <a:t>분 후 </a:t>
                      </a:r>
                      <a:r>
                        <a:rPr lang="en-US" altLang="ko-KR" sz="1100" dirty="0"/>
                        <a:t>Thin Film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두께 </a:t>
                      </a:r>
                      <a:r>
                        <a:rPr lang="en-US" altLang="ko-KR" sz="1100" baseline="0" dirty="0"/>
                        <a:t>[nm]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68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46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항목의 의미와 유형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5BDEEC-61C9-40BF-9208-AEA8A322B000}"/>
              </a:ext>
            </a:extLst>
          </p:cNvPr>
          <p:cNvSpPr txBox="1"/>
          <p:nvPr/>
        </p:nvSpPr>
        <p:spPr>
          <a:xfrm>
            <a:off x="734008" y="745586"/>
            <a:ext cx="1083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반도체 불량률 최소화 과제 수행과 관련하여 필요한 데이터셋은 총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개이며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아래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 데이터셋의 항목을 확인한 </a:t>
            </a:r>
            <a:br>
              <a:rPr lang="en-US" altLang="ko-KR" sz="1600" b="1" dirty="0"/>
            </a:br>
            <a:r>
              <a:rPr lang="ko-KR" altLang="en-US" sz="1600" b="1" dirty="0"/>
              <a:t>결과 연속형 데이터 </a:t>
            </a:r>
            <a:r>
              <a:rPr lang="en-US" altLang="ko-KR" sz="1600" b="1" dirty="0"/>
              <a:t>15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이산형 데이터 </a:t>
            </a:r>
            <a:r>
              <a:rPr lang="en-US" altLang="ko-KR" sz="1600" b="1" dirty="0"/>
              <a:t>6</a:t>
            </a:r>
            <a:r>
              <a:rPr lang="ko-KR" altLang="en-US" sz="1600" b="1" dirty="0"/>
              <a:t>개로 구성됨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8EC72C-F006-4A9C-8FAD-323014EE80CC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CE78837-3D4E-4BE3-BE55-06A089519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19816"/>
              </p:ext>
            </p:extLst>
          </p:nvPr>
        </p:nvGraphicFramePr>
        <p:xfrm>
          <a:off x="623890" y="1962769"/>
          <a:ext cx="5400674" cy="469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90">
                  <a:extLst>
                    <a:ext uri="{9D8B030D-6E8A-4147-A177-3AD203B41FA5}">
                      <a16:colId xmlns:a16="http://schemas.microsoft.com/office/drawing/2014/main" val="3937070921"/>
                    </a:ext>
                  </a:extLst>
                </a:gridCol>
                <a:gridCol w="3468500">
                  <a:extLst>
                    <a:ext uri="{9D8B030D-6E8A-4147-A177-3AD203B41FA5}">
                      <a16:colId xmlns:a16="http://schemas.microsoft.com/office/drawing/2014/main" val="666346499"/>
                    </a:ext>
                  </a:extLst>
                </a:gridCol>
                <a:gridCol w="696784">
                  <a:extLst>
                    <a:ext uri="{9D8B030D-6E8A-4147-A177-3AD203B41FA5}">
                      <a16:colId xmlns:a16="http://schemas.microsoft.com/office/drawing/2014/main" val="2680970573"/>
                    </a:ext>
                  </a:extLst>
                </a:gridCol>
              </a:tblGrid>
              <a:tr h="302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50794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No_Die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공정에 들어가는 하나의</a:t>
                      </a:r>
                      <a:r>
                        <a:rPr lang="en-US" altLang="ko-KR" sz="1100" dirty="0"/>
                        <a:t> Wafer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고유 </a:t>
                      </a:r>
                      <a:r>
                        <a:rPr lang="en-US" altLang="ko-KR" sz="1100" baseline="0" dirty="0"/>
                        <a:t>ID 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26455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Lot_Num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 생산 단위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하나의 단위에 같은 </a:t>
                      </a:r>
                      <a:r>
                        <a:rPr lang="en-US" altLang="ko-KR" sz="1100" baseline="0" dirty="0"/>
                        <a:t>Process</a:t>
                      </a:r>
                      <a:r>
                        <a:rPr lang="ko-KR" altLang="en-US" sz="1100" baseline="0" dirty="0"/>
                        <a:t>가 작동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08872"/>
                  </a:ext>
                </a:extLst>
              </a:tr>
              <a:tr h="374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Wafer_Num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하나의 </a:t>
                      </a:r>
                      <a:r>
                        <a:rPr lang="en-US" altLang="ko-KR" sz="1100" dirty="0"/>
                        <a:t>Lot </a:t>
                      </a:r>
                      <a:r>
                        <a:rPr lang="ko-KR" altLang="en-US" sz="1100" dirty="0"/>
                        <a:t>내 </a:t>
                      </a:r>
                      <a:r>
                        <a:rPr lang="en-US" altLang="ko-KR" sz="1100" dirty="0"/>
                        <a:t>Wafer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번호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하나의 </a:t>
                      </a:r>
                      <a:r>
                        <a:rPr lang="en-US" altLang="ko-KR" sz="1100" baseline="0" dirty="0"/>
                        <a:t>Lot</a:t>
                      </a:r>
                      <a:r>
                        <a:rPr lang="ko-KR" altLang="en-US" sz="1100" baseline="0" dirty="0"/>
                        <a:t>에 </a:t>
                      </a:r>
                      <a:r>
                        <a:rPr lang="en-US" altLang="ko-KR" sz="1100" baseline="0" dirty="0"/>
                        <a:t>27</a:t>
                      </a:r>
                      <a:r>
                        <a:rPr lang="ko-KR" altLang="en-US" sz="1100" baseline="0" dirty="0"/>
                        <a:t>개의 </a:t>
                      </a:r>
                      <a:r>
                        <a:rPr lang="en-US" altLang="ko-KR" sz="1100" baseline="0" dirty="0"/>
                        <a:t>Wafer</a:t>
                      </a:r>
                      <a:r>
                        <a:rPr lang="ko-KR" altLang="en-US" sz="1100" baseline="0" dirty="0"/>
                        <a:t> 존재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74763"/>
                  </a:ext>
                </a:extLst>
              </a:tr>
              <a:tr h="374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Chamber_Num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Process</a:t>
                      </a:r>
                      <a:r>
                        <a:rPr lang="ko-KR" altLang="en-US" sz="1100" dirty="0"/>
                        <a:t>별 </a:t>
                      </a:r>
                      <a:r>
                        <a:rPr lang="en-US" altLang="ko-KR" sz="1100" dirty="0"/>
                        <a:t>Chamber</a:t>
                      </a:r>
                      <a:r>
                        <a:rPr lang="en-US" altLang="ko-KR" sz="1100" baseline="0" dirty="0"/>
                        <a:t> Number , </a:t>
                      </a:r>
                      <a:r>
                        <a:rPr lang="ko-KR" altLang="en-US" sz="1100" baseline="0" dirty="0"/>
                        <a:t>현 공정에 총 </a:t>
                      </a:r>
                      <a:r>
                        <a:rPr lang="en-US" altLang="ko-KR" sz="1100" baseline="0" dirty="0"/>
                        <a:t>3</a:t>
                      </a:r>
                      <a:r>
                        <a:rPr lang="ko-KR" altLang="en-US" sz="1100" baseline="0" dirty="0"/>
                        <a:t>개의 </a:t>
                      </a:r>
                      <a:r>
                        <a:rPr lang="en-US" altLang="ko-KR" sz="1100" baseline="0" dirty="0"/>
                        <a:t>Chamber</a:t>
                      </a:r>
                      <a:r>
                        <a:rPr lang="ko-KR" altLang="en-US" sz="1100" baseline="0" dirty="0"/>
                        <a:t>가 존재 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899270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Process4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진행되고 있는 공정 </a:t>
                      </a:r>
                      <a:r>
                        <a:rPr lang="en-US" altLang="ko-KR" sz="1100" dirty="0"/>
                        <a:t>Process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71999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Datetime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공정이 시작된 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07549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Flux60s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</a:t>
                      </a:r>
                      <a:r>
                        <a:rPr lang="ko-KR" altLang="en-US" sz="1100" dirty="0"/>
                        <a:t>초 동안 주입된 이온의 양</a:t>
                      </a:r>
                      <a:endParaRPr lang="en-US" altLang="ko-KR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68131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Flux90s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90</a:t>
                      </a:r>
                      <a:r>
                        <a:rPr lang="ko-KR" altLang="en-US" sz="1100" dirty="0"/>
                        <a:t>초 동안 주입된 이온의 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8643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Flux160s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160</a:t>
                      </a:r>
                      <a:r>
                        <a:rPr lang="ko-KR" altLang="en-US" sz="1100" dirty="0"/>
                        <a:t>초 동안 주입된 이온의 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69857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Flux480s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480</a:t>
                      </a:r>
                      <a:r>
                        <a:rPr lang="ko-KR" altLang="en-US" sz="1100" dirty="0"/>
                        <a:t>초 동안 주입된 이온의 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75062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Flux840s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840</a:t>
                      </a:r>
                      <a:r>
                        <a:rPr lang="ko-KR" altLang="en-US" sz="1100" dirty="0"/>
                        <a:t>초 동안 주입된 이온의 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38158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input_Energy</a:t>
                      </a:r>
                      <a:endParaRPr lang="en-US" altLang="ko-KR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주입 시 사용된 </a:t>
                      </a:r>
                      <a:r>
                        <a:rPr lang="en-US" altLang="ko-KR" sz="1100" dirty="0"/>
                        <a:t>Plasma </a:t>
                      </a:r>
                      <a:r>
                        <a:rPr lang="ko-KR" altLang="en-US" sz="1100" dirty="0"/>
                        <a:t>에너지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96031"/>
                  </a:ext>
                </a:extLst>
              </a:tr>
              <a:tr h="405829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Temp_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implantation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</a:t>
                      </a:r>
                      <a:r>
                        <a:rPr lang="en-US" altLang="ko-KR" sz="1100" baseline="0" dirty="0"/>
                        <a:t>ydrogen Ion </a:t>
                      </a:r>
                      <a:r>
                        <a:rPr lang="ko-KR" altLang="en-US" sz="1100" baseline="0" dirty="0"/>
                        <a:t>주입 시 </a:t>
                      </a:r>
                      <a:r>
                        <a:rPr lang="en-US" altLang="ko-KR" sz="1100" baseline="0" dirty="0"/>
                        <a:t>Chamber </a:t>
                      </a:r>
                      <a:r>
                        <a:rPr lang="ko-KR" altLang="en-US" sz="1100" baseline="0" dirty="0"/>
                        <a:t>내 온도</a:t>
                      </a:r>
                      <a:endParaRPr lang="en-US" altLang="ko-KR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70917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err="1"/>
                        <a:t>Furnace_Temp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Annealing</a:t>
                      </a:r>
                      <a:r>
                        <a:rPr lang="en-US" altLang="ko-KR" sz="1100" baseline="0" dirty="0"/>
                        <a:t> Furnace </a:t>
                      </a:r>
                      <a:r>
                        <a:rPr lang="ko-KR" altLang="en-US" sz="1100" baseline="0" dirty="0"/>
                        <a:t>작업 시 </a:t>
                      </a:r>
                      <a:r>
                        <a:rPr lang="en-US" altLang="ko-KR" sz="1100" baseline="0" dirty="0"/>
                        <a:t>Chamber </a:t>
                      </a:r>
                      <a:r>
                        <a:rPr lang="ko-KR" altLang="en-US" sz="1100" baseline="0" dirty="0"/>
                        <a:t>내 온도</a:t>
                      </a:r>
                      <a:endParaRPr lang="en-US" altLang="ko-KR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187719"/>
                  </a:ext>
                </a:extLst>
              </a:tr>
              <a:tr h="243498"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/>
                        <a:t>RTA_Temp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RTA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작업 시 </a:t>
                      </a:r>
                      <a:r>
                        <a:rPr lang="en-US" altLang="ko-KR" sz="1100" baseline="0" dirty="0"/>
                        <a:t>Chamber </a:t>
                      </a:r>
                      <a:r>
                        <a:rPr lang="ko-KR" altLang="en-US" sz="1100" baseline="0" dirty="0"/>
                        <a:t>내 온도</a:t>
                      </a:r>
                      <a:endParaRPr lang="en-US" altLang="ko-KR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37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C1D8C9-F626-49FD-9200-A85B9D1D8633}"/>
              </a:ext>
            </a:extLst>
          </p:cNvPr>
          <p:cNvSpPr txBox="1"/>
          <p:nvPr/>
        </p:nvSpPr>
        <p:spPr bwMode="auto">
          <a:xfrm flipH="1">
            <a:off x="623887" y="1555591"/>
            <a:ext cx="5400676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명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Ion_Implantation.csv</a:t>
            </a:r>
            <a:endParaRPr lang="ko-KR" altLang="en-US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41BAA-4BE5-4D54-B24E-C1C8F5158626}"/>
              </a:ext>
            </a:extLst>
          </p:cNvPr>
          <p:cNvSpPr txBox="1"/>
          <p:nvPr/>
        </p:nvSpPr>
        <p:spPr bwMode="auto">
          <a:xfrm flipH="1">
            <a:off x="6167439" y="1555591"/>
            <a:ext cx="5400676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명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QualityInspection.csv</a:t>
            </a:r>
            <a:endParaRPr lang="ko-KR" altLang="en-US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1BEF56A8-21B9-4628-AFE7-D3021A528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23178"/>
              </p:ext>
            </p:extLst>
          </p:nvPr>
        </p:nvGraphicFramePr>
        <p:xfrm>
          <a:off x="6183085" y="1962766"/>
          <a:ext cx="5400674" cy="30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15">
                  <a:extLst>
                    <a:ext uri="{9D8B030D-6E8A-4147-A177-3AD203B41FA5}">
                      <a16:colId xmlns:a16="http://schemas.microsoft.com/office/drawing/2014/main" val="3937070921"/>
                    </a:ext>
                  </a:extLst>
                </a:gridCol>
                <a:gridCol w="3393440">
                  <a:extLst>
                    <a:ext uri="{9D8B030D-6E8A-4147-A177-3AD203B41FA5}">
                      <a16:colId xmlns:a16="http://schemas.microsoft.com/office/drawing/2014/main" val="666346499"/>
                    </a:ext>
                  </a:extLst>
                </a:gridCol>
                <a:gridCol w="824319">
                  <a:extLst>
                    <a:ext uri="{9D8B030D-6E8A-4147-A177-3AD203B41FA5}">
                      <a16:colId xmlns:a16="http://schemas.microsoft.com/office/drawing/2014/main" val="2680970573"/>
                    </a:ext>
                  </a:extLst>
                </a:gridCol>
              </a:tblGrid>
              <a:tr h="32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50794"/>
                  </a:ext>
                </a:extLst>
              </a:tr>
              <a:tr h="351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No_Die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공정에 들어가는 하나의</a:t>
                      </a:r>
                      <a:r>
                        <a:rPr lang="en-US" altLang="ko-KR" sz="1100" dirty="0"/>
                        <a:t> Wafer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고유 </a:t>
                      </a:r>
                      <a:r>
                        <a:rPr lang="en-US" altLang="ko-KR" sz="1100" baseline="0" dirty="0"/>
                        <a:t>ID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26455"/>
                  </a:ext>
                </a:extLst>
              </a:tr>
              <a:tr h="351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Lot_Num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 생산 단위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하나의 단위에 같은 </a:t>
                      </a:r>
                      <a:r>
                        <a:rPr lang="en-US" altLang="ko-KR" sz="1100" baseline="0" dirty="0"/>
                        <a:t>Process</a:t>
                      </a:r>
                      <a:r>
                        <a:rPr lang="ko-KR" altLang="en-US" sz="1100" baseline="0" dirty="0"/>
                        <a:t>가 작동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08872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Wafer_Num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하나의 </a:t>
                      </a:r>
                      <a:r>
                        <a:rPr lang="en-US" altLang="ko-KR" sz="1100" dirty="0"/>
                        <a:t>Lot </a:t>
                      </a:r>
                      <a:r>
                        <a:rPr lang="ko-KR" altLang="en-US" sz="1100" dirty="0"/>
                        <a:t>내 </a:t>
                      </a:r>
                      <a:r>
                        <a:rPr lang="en-US" altLang="ko-KR" sz="1100" dirty="0"/>
                        <a:t>Wafer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번호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하나의 </a:t>
                      </a:r>
                      <a:r>
                        <a:rPr lang="en-US" altLang="ko-KR" sz="1100" baseline="0" dirty="0"/>
                        <a:t>Lot</a:t>
                      </a:r>
                      <a:r>
                        <a:rPr lang="ko-KR" altLang="en-US" sz="1100" baseline="0" dirty="0"/>
                        <a:t>에 </a:t>
                      </a:r>
                      <a:r>
                        <a:rPr lang="en-US" altLang="ko-KR" sz="1100" baseline="0" dirty="0"/>
                        <a:t>27</a:t>
                      </a:r>
                      <a:r>
                        <a:rPr lang="ko-KR" altLang="en-US" sz="1100" baseline="0" dirty="0"/>
                        <a:t>개의 </a:t>
                      </a:r>
                      <a:r>
                        <a:rPr lang="en-US" altLang="ko-KR" sz="1100" baseline="0" dirty="0"/>
                        <a:t>Wafer</a:t>
                      </a:r>
                      <a:r>
                        <a:rPr lang="ko-KR" altLang="en-US" sz="1100" baseline="0" dirty="0"/>
                        <a:t> 존재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74763"/>
                  </a:ext>
                </a:extLst>
              </a:tr>
              <a:tr h="351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Datetime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품질검사일자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Datetime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899270"/>
                  </a:ext>
                </a:extLst>
              </a:tr>
              <a:tr h="351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Target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 Wafer </a:t>
                      </a:r>
                      <a:r>
                        <a:rPr lang="ko-KR" altLang="en-US" sz="1100" dirty="0"/>
                        <a:t>내 불량 </a:t>
                      </a:r>
                      <a:r>
                        <a:rPr lang="en-US" altLang="ko-KR" sz="1100" dirty="0"/>
                        <a:t>Chip </a:t>
                      </a:r>
                      <a:r>
                        <a:rPr lang="ko-KR" altLang="en-US" sz="1100" dirty="0"/>
                        <a:t>개수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전체 </a:t>
                      </a:r>
                      <a:r>
                        <a:rPr lang="en-US" altLang="ko-KR" sz="1100" dirty="0"/>
                        <a:t>2000</a:t>
                      </a:r>
                      <a:r>
                        <a:rPr lang="ko-KR" altLang="en-US" sz="1100" dirty="0"/>
                        <a:t>개 </a:t>
                      </a:r>
                      <a:r>
                        <a:rPr lang="en-US" altLang="ko-KR" sz="1100" dirty="0"/>
                        <a:t>Die) 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71999"/>
                  </a:ext>
                </a:extLst>
              </a:tr>
              <a:tr h="351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Error_message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불량 </a:t>
                      </a:r>
                      <a:r>
                        <a:rPr lang="en-US" altLang="ko-KR" sz="1100" dirty="0"/>
                        <a:t>Wafer</a:t>
                      </a:r>
                      <a:r>
                        <a:rPr lang="ko-KR" altLang="en-US" sz="1100" dirty="0"/>
                        <a:t>의 주요 오류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범주형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807549"/>
                  </a:ext>
                </a:extLst>
              </a:tr>
              <a:tr h="351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Wafer_map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오류</a:t>
                      </a:r>
                      <a:r>
                        <a:rPr lang="en-US" altLang="ko-KR" sz="1100" baseline="0" dirty="0"/>
                        <a:t> Wafer Map (</a:t>
                      </a:r>
                      <a:r>
                        <a:rPr lang="ko-KR" altLang="en-US" sz="1100" baseline="0" dirty="0"/>
                        <a:t>참고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자료</a:t>
                      </a:r>
                      <a:r>
                        <a:rPr lang="en-US" altLang="ko-KR" sz="1100" baseline="0" dirty="0"/>
                        <a:t>)</a:t>
                      </a:r>
                      <a:endParaRPr lang="ko-KR" altLang="en-US" sz="11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6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4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신뢰성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8C03B-3006-4EDE-B244-8A5AEAE9C465}"/>
              </a:ext>
            </a:extLst>
          </p:cNvPr>
          <p:cNvSpPr txBox="1"/>
          <p:nvPr/>
        </p:nvSpPr>
        <p:spPr>
          <a:xfrm>
            <a:off x="801741" y="870702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분석에 들어가기 앞서 데이터 품질을 확인을 위해 </a:t>
            </a:r>
            <a:r>
              <a:rPr lang="ko-KR" altLang="en-US" sz="1600" b="1" dirty="0" err="1"/>
              <a:t>결측치</a:t>
            </a:r>
            <a:r>
              <a:rPr lang="ko-KR" altLang="en-US" sz="1600" b="1" dirty="0"/>
              <a:t> 현황을 확인한 결과 </a:t>
            </a:r>
            <a:r>
              <a:rPr lang="en-US" altLang="ko-KR" sz="1600" b="1" dirty="0"/>
              <a:t>13</a:t>
            </a:r>
            <a:r>
              <a:rPr lang="ko-KR" altLang="en-US" sz="1600" b="1" dirty="0"/>
              <a:t>개의 칼럼에서 </a:t>
            </a:r>
            <a:r>
              <a:rPr lang="ko-KR" altLang="en-US" sz="1600" b="1" dirty="0" err="1"/>
              <a:t>결측치를</a:t>
            </a:r>
            <a:r>
              <a:rPr lang="ko-KR" altLang="en-US" sz="1600" b="1" dirty="0"/>
              <a:t> 발견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ADC537-3272-4812-85A0-DB4BF45E3864}"/>
              </a:ext>
            </a:extLst>
          </p:cNvPr>
          <p:cNvSpPr/>
          <p:nvPr/>
        </p:nvSpPr>
        <p:spPr bwMode="auto">
          <a:xfrm>
            <a:off x="658812" y="1557338"/>
            <a:ext cx="10874375" cy="361153"/>
          </a:xfrm>
          <a:prstGeom prst="rect">
            <a:avLst/>
          </a:prstGeom>
          <a:solidFill>
            <a:srgbClr val="2A4677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749425" latinLnBrk="0"/>
            <a:r>
              <a:rPr kumimoji="1" lang="ko-KR" altLang="en-US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kumimoji="1"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5C683-88E9-4496-951B-9A9ED3B9E2FB}"/>
              </a:ext>
            </a:extLst>
          </p:cNvPr>
          <p:cNvSpPr txBox="1"/>
          <p:nvPr/>
        </p:nvSpPr>
        <p:spPr bwMode="auto">
          <a:xfrm flipH="1">
            <a:off x="658813" y="1964891"/>
            <a:ext cx="3529012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Photo_lithograpy.csv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A21E5-8EF4-4F9F-A1E2-3430B0018D25}"/>
              </a:ext>
            </a:extLst>
          </p:cNvPr>
          <p:cNvSpPr txBox="1"/>
          <p:nvPr/>
        </p:nvSpPr>
        <p:spPr bwMode="auto">
          <a:xfrm flipH="1">
            <a:off x="8004174" y="1964891"/>
            <a:ext cx="3529013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Etching_csv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6FF7-0729-4E2E-8DCB-BD67D8986BE3}"/>
              </a:ext>
            </a:extLst>
          </p:cNvPr>
          <p:cNvSpPr txBox="1"/>
          <p:nvPr/>
        </p:nvSpPr>
        <p:spPr bwMode="auto">
          <a:xfrm>
            <a:off x="2128764" y="6112414"/>
            <a:ext cx="9404424" cy="5115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0" tIns="72000" rIns="43200" bIns="72000" anchor="ctr"/>
          <a:lstStyle/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 = 1107, 1161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총 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kumimoji="1" lang="ko-KR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결측치가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발견됨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이는 웨이퍼 불량이 의심되어 삭제</a:t>
            </a:r>
            <a:endParaRPr kumimoji="1"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kumimoji="1" lang="ko-KR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결측치에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대해서는 같은 공정을 겪는 다른 웨이퍼의 평균값으로 대체</a:t>
            </a:r>
            <a:endParaRPr kumimoji="1"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448">
            <a:extLst>
              <a:ext uri="{FF2B5EF4-FFF2-40B4-BE49-F238E27FC236}">
                <a16:creationId xmlns:a16="http://schemas.microsoft.com/office/drawing/2014/main" id="{527CD8D2-C942-4A10-9D1B-654B04BA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6112343"/>
            <a:ext cx="1844246" cy="50424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AB6BEB91-8131-1843-A437-E0F2DD0A1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3" y="2340599"/>
            <a:ext cx="3529012" cy="99043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317295-F8CE-1248-9B8C-64E42B249476}"/>
              </a:ext>
            </a:extLst>
          </p:cNvPr>
          <p:cNvSpPr txBox="1"/>
          <p:nvPr/>
        </p:nvSpPr>
        <p:spPr bwMode="auto">
          <a:xfrm flipH="1">
            <a:off x="4332287" y="1964890"/>
            <a:ext cx="3527425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Ion_Implantation.csv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8">
            <a:extLst>
              <a:ext uri="{FF2B5EF4-FFF2-40B4-BE49-F238E27FC236}">
                <a16:creationId xmlns:a16="http://schemas.microsoft.com/office/drawing/2014/main" id="{14E0B176-D1B3-C74F-BA80-CA7AFE5F626D}"/>
              </a:ext>
            </a:extLst>
          </p:cNvPr>
          <p:cNvCxnSpPr>
            <a:cxnSpLocks/>
          </p:cNvCxnSpPr>
          <p:nvPr/>
        </p:nvCxnSpPr>
        <p:spPr>
          <a:xfrm>
            <a:off x="685993" y="819253"/>
            <a:ext cx="0" cy="433077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621C075B-905D-214B-9F2F-5B9B1E9A5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" y="4111675"/>
            <a:ext cx="3529013" cy="830213"/>
          </a:xfrm>
          <a:prstGeom prst="rect">
            <a:avLst/>
          </a:prstGeom>
        </p:spPr>
      </p:pic>
      <p:pic>
        <p:nvPicPr>
          <p:cNvPr id="50" name="그림 49" descr="테이블이(가) 표시된 사진&#10;&#10;자동 생성된 설명">
            <a:extLst>
              <a:ext uri="{FF2B5EF4-FFF2-40B4-BE49-F238E27FC236}">
                <a16:creationId xmlns:a16="http://schemas.microsoft.com/office/drawing/2014/main" id="{49ABE6AF-C8C5-1049-A6DB-F02FD0AD4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5" y="4361829"/>
            <a:ext cx="3527425" cy="78036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2463E02-2BCA-E14E-97B5-9B830F37A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79" y="3870927"/>
            <a:ext cx="3527425" cy="78036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074B30B-19A9-9D4D-87AE-6BF5AE0C92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78" y="4694354"/>
            <a:ext cx="3527425" cy="227058"/>
          </a:xfrm>
          <a:prstGeom prst="rect">
            <a:avLst/>
          </a:prstGeom>
        </p:spPr>
      </p:pic>
      <p:pic>
        <p:nvPicPr>
          <p:cNvPr id="63" name="그림 62" descr="테이블이(가) 표시된 사진&#10;&#10;자동 생성된 설명">
            <a:extLst>
              <a:ext uri="{FF2B5EF4-FFF2-40B4-BE49-F238E27FC236}">
                <a16:creationId xmlns:a16="http://schemas.microsoft.com/office/drawing/2014/main" id="{762C8AAA-1CC3-6848-8F09-F673F2D25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78" y="4935011"/>
            <a:ext cx="3527424" cy="116893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3006E64-0A07-B042-BA5B-73E907059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04" y="5142195"/>
            <a:ext cx="3529013" cy="25131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E7929DB-5D8B-1B4D-9853-F18B18BDE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95" y="5547119"/>
            <a:ext cx="3512521" cy="227911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AF5058B0-231A-6441-A2D0-8BCFC3DB5F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51" y="5775030"/>
            <a:ext cx="3527425" cy="212693"/>
          </a:xfrm>
          <a:prstGeom prst="rect">
            <a:avLst/>
          </a:prstGeom>
        </p:spPr>
      </p:pic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161234A8-A0D0-054F-9415-B9DC284D829E}"/>
              </a:ext>
            </a:extLst>
          </p:cNvPr>
          <p:cNvSpPr/>
          <p:nvPr/>
        </p:nvSpPr>
        <p:spPr>
          <a:xfrm>
            <a:off x="685993" y="4370119"/>
            <a:ext cx="465913" cy="56939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0BD067D-4FFF-C347-9370-6DD586D31A98}"/>
              </a:ext>
            </a:extLst>
          </p:cNvPr>
          <p:cNvSpPr/>
          <p:nvPr/>
        </p:nvSpPr>
        <p:spPr>
          <a:xfrm>
            <a:off x="4330250" y="4566928"/>
            <a:ext cx="405569" cy="51157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DC56F7D1-A228-BA42-A6B3-B979D62E5859}"/>
              </a:ext>
            </a:extLst>
          </p:cNvPr>
          <p:cNvSpPr/>
          <p:nvPr/>
        </p:nvSpPr>
        <p:spPr>
          <a:xfrm>
            <a:off x="8033983" y="4087550"/>
            <a:ext cx="516248" cy="56939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83" name="표 83">
            <a:extLst>
              <a:ext uri="{FF2B5EF4-FFF2-40B4-BE49-F238E27FC236}">
                <a16:creationId xmlns:a16="http://schemas.microsoft.com/office/drawing/2014/main" id="{BA6216FF-3C1C-7F4B-BF61-678C59FE99C2}"/>
              </a:ext>
            </a:extLst>
          </p:cNvPr>
          <p:cNvGraphicFramePr>
            <a:graphicFrameLocks noGrp="1"/>
          </p:cNvGraphicFramePr>
          <p:nvPr/>
        </p:nvGraphicFramePr>
        <p:xfrm>
          <a:off x="658812" y="2391674"/>
          <a:ext cx="35439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10">
                  <a:extLst>
                    <a:ext uri="{9D8B030D-6E8A-4147-A177-3AD203B41FA5}">
                      <a16:colId xmlns:a16="http://schemas.microsoft.com/office/drawing/2014/main" val="1219784053"/>
                    </a:ext>
                  </a:extLst>
                </a:gridCol>
                <a:gridCol w="872508">
                  <a:extLst>
                    <a:ext uri="{9D8B030D-6E8A-4147-A177-3AD203B41FA5}">
                      <a16:colId xmlns:a16="http://schemas.microsoft.com/office/drawing/2014/main" val="3806907942"/>
                    </a:ext>
                  </a:extLst>
                </a:gridCol>
              </a:tblGrid>
              <a:tr h="209418">
                <a:tc>
                  <a:txBody>
                    <a:bodyPr/>
                    <a:lstStyle/>
                    <a:p>
                      <a:r>
                        <a:rPr lang="en-US" altLang="ko-Kore-KR" sz="1200" dirty="0">
                          <a:latin typeface="+mj-lt"/>
                        </a:rPr>
                        <a:t>Columns</a:t>
                      </a:r>
                      <a:endParaRPr lang="ko-Kore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+mj-lt"/>
                        </a:rPr>
                        <a:t>결측치</a:t>
                      </a:r>
                      <a:r>
                        <a:rPr lang="ko-KR" altLang="en-US" sz="1200" dirty="0">
                          <a:latin typeface="+mj-lt"/>
                        </a:rPr>
                        <a:t> </a:t>
                      </a:r>
                      <a:endParaRPr lang="ko-Kore-KR" altLang="en-US" sz="1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52231"/>
                  </a:ext>
                </a:extLst>
              </a:tr>
              <a:tr h="209418">
                <a:tc>
                  <a:txBody>
                    <a:bodyPr/>
                    <a:lstStyle/>
                    <a:p>
                      <a:r>
                        <a:rPr lang="en-US" altLang="ko-Kore-KR" sz="1200" b="1" dirty="0">
                          <a:latin typeface="+mj-lt"/>
                        </a:rPr>
                        <a:t>Resolution</a:t>
                      </a:r>
                      <a:endParaRPr lang="ko-Kore-KR" alt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latin typeface="+mj-lt"/>
                        </a:rPr>
                        <a:t>2</a:t>
                      </a:r>
                      <a:endParaRPr lang="ko-Kore-KR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153036"/>
                  </a:ext>
                </a:extLst>
              </a:tr>
              <a:tr h="209418">
                <a:tc>
                  <a:txBody>
                    <a:bodyPr/>
                    <a:lstStyle/>
                    <a:p>
                      <a:r>
                        <a:rPr lang="en-US" altLang="ko-Kore-KR" sz="1200" b="1" dirty="0" err="1">
                          <a:latin typeface="+mj-lt"/>
                        </a:rPr>
                        <a:t>Energy_Exposure</a:t>
                      </a:r>
                      <a:endParaRPr lang="ko-Kore-KR" alt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latin typeface="+mj-lt"/>
                        </a:rPr>
                        <a:t>2</a:t>
                      </a:r>
                      <a:endParaRPr lang="ko-Kore-KR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24701"/>
                  </a:ext>
                </a:extLst>
              </a:tr>
              <a:tr h="209418">
                <a:tc>
                  <a:txBody>
                    <a:bodyPr/>
                    <a:lstStyle/>
                    <a:p>
                      <a:r>
                        <a:rPr lang="en-US" altLang="ko-Kore-KR" sz="1200" b="1" dirty="0" err="1">
                          <a:latin typeface="+mj-lt"/>
                        </a:rPr>
                        <a:t>Line_CD</a:t>
                      </a:r>
                      <a:endParaRPr lang="ko-Kore-KR" alt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latin typeface="+mj-lt"/>
                        </a:rPr>
                        <a:t>2</a:t>
                      </a:r>
                      <a:endParaRPr lang="ko-Kore-KR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9538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28264388-D1D6-C946-8224-7A6EB1A43D1D}"/>
              </a:ext>
            </a:extLst>
          </p:cNvPr>
          <p:cNvGraphicFramePr>
            <a:graphicFrameLocks noGrp="1"/>
          </p:cNvGraphicFramePr>
          <p:nvPr/>
        </p:nvGraphicFramePr>
        <p:xfrm>
          <a:off x="4330698" y="2387494"/>
          <a:ext cx="354391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10">
                  <a:extLst>
                    <a:ext uri="{9D8B030D-6E8A-4147-A177-3AD203B41FA5}">
                      <a16:colId xmlns:a16="http://schemas.microsoft.com/office/drawing/2014/main" val="1219784053"/>
                    </a:ext>
                  </a:extLst>
                </a:gridCol>
                <a:gridCol w="872508">
                  <a:extLst>
                    <a:ext uri="{9D8B030D-6E8A-4147-A177-3AD203B41FA5}">
                      <a16:colId xmlns:a16="http://schemas.microsoft.com/office/drawing/2014/main" val="3806907942"/>
                    </a:ext>
                  </a:extLst>
                </a:gridCol>
              </a:tblGrid>
              <a:tr h="232346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Columns</a:t>
                      </a:r>
                      <a:endParaRPr lang="ko-Kore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결측치</a:t>
                      </a:r>
                      <a:r>
                        <a:rPr lang="ko-KR" altLang="en-US" sz="1200" dirty="0"/>
                        <a:t> 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52231"/>
                  </a:ext>
                </a:extLst>
              </a:tr>
              <a:tr h="225605">
                <a:tc>
                  <a:txBody>
                    <a:bodyPr/>
                    <a:lstStyle/>
                    <a:p>
                      <a:r>
                        <a:rPr lang="en-US" altLang="ko-KR" sz="1200" b="1" dirty="0"/>
                        <a:t>Flux60s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2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153036"/>
                  </a:ext>
                </a:extLst>
              </a:tr>
              <a:tr h="225605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Flux90s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2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24701"/>
                  </a:ext>
                </a:extLst>
              </a:tr>
              <a:tr h="225605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Flux160s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2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95381"/>
                  </a:ext>
                </a:extLst>
              </a:tr>
              <a:tr h="225605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Flux480s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84277"/>
                  </a:ext>
                </a:extLst>
              </a:tr>
              <a:tr h="225605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Flux840s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42142"/>
                  </a:ext>
                </a:extLst>
              </a:tr>
              <a:tr h="225605">
                <a:tc>
                  <a:txBody>
                    <a:bodyPr/>
                    <a:lstStyle/>
                    <a:p>
                      <a:r>
                        <a:rPr lang="en-US" altLang="ko-Kore-KR" sz="1200" b="1" dirty="0" err="1"/>
                        <a:t>Furance_Temp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2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63351"/>
                  </a:ext>
                </a:extLst>
              </a:tr>
            </a:tbl>
          </a:graphicData>
        </a:graphic>
      </p:graphicFrame>
      <p:graphicFrame>
        <p:nvGraphicFramePr>
          <p:cNvPr id="85" name="표 83">
            <a:extLst>
              <a:ext uri="{FF2B5EF4-FFF2-40B4-BE49-F238E27FC236}">
                <a16:creationId xmlns:a16="http://schemas.microsoft.com/office/drawing/2014/main" id="{ADA0F879-4EC6-E249-9431-E352735B908E}"/>
              </a:ext>
            </a:extLst>
          </p:cNvPr>
          <p:cNvGraphicFramePr>
            <a:graphicFrameLocks noGrp="1"/>
          </p:cNvGraphicFramePr>
          <p:nvPr/>
        </p:nvGraphicFramePr>
        <p:xfrm>
          <a:off x="8004174" y="2379782"/>
          <a:ext cx="35274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977">
                  <a:extLst>
                    <a:ext uri="{9D8B030D-6E8A-4147-A177-3AD203B41FA5}">
                      <a16:colId xmlns:a16="http://schemas.microsoft.com/office/drawing/2014/main" val="1219784053"/>
                    </a:ext>
                  </a:extLst>
                </a:gridCol>
                <a:gridCol w="868447">
                  <a:extLst>
                    <a:ext uri="{9D8B030D-6E8A-4147-A177-3AD203B41FA5}">
                      <a16:colId xmlns:a16="http://schemas.microsoft.com/office/drawing/2014/main" val="3806907942"/>
                    </a:ext>
                  </a:extLst>
                </a:gridCol>
              </a:tblGrid>
              <a:tr h="25766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Columns</a:t>
                      </a:r>
                      <a:endParaRPr lang="ko-Kore-KR" altLang="en-US" sz="1200" b="1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noFill/>
                    </a:lnB>
                    <a:solidFill>
                      <a:srgbClr val="2A46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err="1"/>
                        <a:t>결측치</a:t>
                      </a:r>
                      <a:r>
                        <a:rPr lang="ko-KR" altLang="en-US" sz="1200" b="1" dirty="0"/>
                        <a:t> 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4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52231"/>
                  </a:ext>
                </a:extLst>
              </a:tr>
              <a:tr h="25766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Thin F4</a:t>
                      </a:r>
                      <a:endParaRPr lang="ko-Kore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2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153036"/>
                  </a:ext>
                </a:extLst>
              </a:tr>
              <a:tr h="25766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Thin F3</a:t>
                      </a:r>
                      <a:endParaRPr lang="ko-Kore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3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24701"/>
                  </a:ext>
                </a:extLst>
              </a:tr>
              <a:tr h="25766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Thin F2</a:t>
                      </a:r>
                      <a:endParaRPr lang="ko-Kore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2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95381"/>
                  </a:ext>
                </a:extLst>
              </a:tr>
              <a:tr h="257666">
                <a:tc>
                  <a:txBody>
                    <a:bodyPr/>
                    <a:lstStyle/>
                    <a:p>
                      <a:r>
                        <a:rPr lang="en-US" altLang="ko-Kore-KR" sz="1200" b="1" dirty="0"/>
                        <a:t>Thin F1</a:t>
                      </a:r>
                      <a:endParaRPr lang="ko-Kore-KR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6</a:t>
                      </a:r>
                      <a:endParaRPr lang="ko-Kore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6610"/>
                  </a:ext>
                </a:extLst>
              </a:tr>
            </a:tbl>
          </a:graphicData>
        </a:graphic>
      </p:graphicFrame>
      <p:pic>
        <p:nvPicPr>
          <p:cNvPr id="87" name="그림 86">
            <a:extLst>
              <a:ext uri="{FF2B5EF4-FFF2-40B4-BE49-F238E27FC236}">
                <a16:creationId xmlns:a16="http://schemas.microsoft.com/office/drawing/2014/main" id="{31180E2D-5C3B-944F-B9D1-E70A993A92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95" y="5370107"/>
            <a:ext cx="3497615" cy="1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4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신뢰성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8C03B-3006-4EDE-B244-8A5AEAE9C465}"/>
              </a:ext>
            </a:extLst>
          </p:cNvPr>
          <p:cNvSpPr txBox="1"/>
          <p:nvPr/>
        </p:nvSpPr>
        <p:spPr>
          <a:xfrm>
            <a:off x="801741" y="870702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분석에 들어가기 앞서 </a:t>
            </a:r>
            <a:r>
              <a:rPr lang="en-US" altLang="ko-KR" sz="1600" b="1" dirty="0" err="1"/>
              <a:t>Oxidation.csv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데이터 이상치 판단을 위해 </a:t>
            </a:r>
            <a:r>
              <a:rPr lang="en-US" altLang="ko-KR" sz="1600" b="1" dirty="0"/>
              <a:t>Box Plot</a:t>
            </a:r>
            <a:r>
              <a:rPr lang="ko-KR" altLang="en-US" sz="1600" b="1" dirty="0"/>
              <a:t>을 이용하여 검토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ADC537-3272-4812-85A0-DB4BF45E3864}"/>
              </a:ext>
            </a:extLst>
          </p:cNvPr>
          <p:cNvSpPr/>
          <p:nvPr/>
        </p:nvSpPr>
        <p:spPr bwMode="auto">
          <a:xfrm>
            <a:off x="658812" y="1557338"/>
            <a:ext cx="10874375" cy="361153"/>
          </a:xfrm>
          <a:prstGeom prst="rect">
            <a:avLst/>
          </a:prstGeom>
          <a:solidFill>
            <a:srgbClr val="2A4677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749425" latinLnBrk="0"/>
            <a:r>
              <a:rPr lang="en-US" altLang="ko-KR" sz="1600" b="1" dirty="0" err="1">
                <a:solidFill>
                  <a:schemeClr val="bg1"/>
                </a:solidFill>
              </a:rPr>
              <a:t>Oxidation.csv</a:t>
            </a:r>
            <a:r>
              <a:rPr lang="en-US" altLang="ko-KR" sz="1600" b="1" dirty="0">
                <a:solidFill>
                  <a:schemeClr val="bg1"/>
                </a:solidFill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</a:rPr>
              <a:t>Oxid_time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kumimoji="1"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6FF7-0729-4E2E-8DCB-BD67D8986BE3}"/>
              </a:ext>
            </a:extLst>
          </p:cNvPr>
          <p:cNvSpPr txBox="1"/>
          <p:nvPr/>
        </p:nvSpPr>
        <p:spPr bwMode="auto">
          <a:xfrm>
            <a:off x="2128764" y="6112414"/>
            <a:ext cx="9404424" cy="5115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0" tIns="72000" rIns="43200" bIns="72000" anchor="ctr"/>
          <a:lstStyle/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이하가 될 수 없으므로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순간적인 데이터 오류라는 판단 하에 같은 </a:t>
            </a:r>
            <a:r>
              <a:rPr kumimoji="1" lang="ko-KR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챔버의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Oxid_time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대체</a:t>
            </a:r>
            <a:endParaRPr kumimoji="1"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448">
            <a:extLst>
              <a:ext uri="{FF2B5EF4-FFF2-40B4-BE49-F238E27FC236}">
                <a16:creationId xmlns:a16="http://schemas.microsoft.com/office/drawing/2014/main" id="{527CD8D2-C942-4A10-9D1B-654B04BA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6112343"/>
            <a:ext cx="1844246" cy="50424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17295-F8CE-1248-9B8C-64E42B249476}"/>
              </a:ext>
            </a:extLst>
          </p:cNvPr>
          <p:cNvSpPr txBox="1"/>
          <p:nvPr/>
        </p:nvSpPr>
        <p:spPr bwMode="auto">
          <a:xfrm flipH="1">
            <a:off x="658810" y="1964890"/>
            <a:ext cx="10874375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Oxid_time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 </a:t>
            </a:r>
            <a:r>
              <a:rPr lang="ko-KR" altLang="en-US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이상치를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갖고 있는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8">
            <a:extLst>
              <a:ext uri="{FF2B5EF4-FFF2-40B4-BE49-F238E27FC236}">
                <a16:creationId xmlns:a16="http://schemas.microsoft.com/office/drawing/2014/main" id="{14E0B176-D1B3-C74F-BA80-CA7AFE5F626D}"/>
              </a:ext>
            </a:extLst>
          </p:cNvPr>
          <p:cNvCxnSpPr>
            <a:cxnSpLocks/>
          </p:cNvCxnSpPr>
          <p:nvPr/>
        </p:nvCxnSpPr>
        <p:spPr>
          <a:xfrm>
            <a:off x="685993" y="819253"/>
            <a:ext cx="0" cy="433077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88" descr="테이블이(가) 표시된 사진&#10;&#10;자동 생성된 설명">
            <a:extLst>
              <a:ext uri="{FF2B5EF4-FFF2-40B4-BE49-F238E27FC236}">
                <a16:creationId xmlns:a16="http://schemas.microsoft.com/office/drawing/2014/main" id="{CF7AA7A9-4ADD-6042-9B62-B0D1D141B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7" y="2372442"/>
            <a:ext cx="9194800" cy="3390900"/>
          </a:xfrm>
          <a:prstGeom prst="rect">
            <a:avLst/>
          </a:prstGeom>
        </p:spPr>
      </p:pic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2CDE863F-5C58-B440-AF37-314B67B3DC91}"/>
              </a:ext>
            </a:extLst>
          </p:cNvPr>
          <p:cNvSpPr/>
          <p:nvPr/>
        </p:nvSpPr>
        <p:spPr>
          <a:xfrm>
            <a:off x="8939463" y="2326043"/>
            <a:ext cx="902369" cy="348369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14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신뢰성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8C03B-3006-4EDE-B244-8A5AEAE9C465}"/>
              </a:ext>
            </a:extLst>
          </p:cNvPr>
          <p:cNvSpPr txBox="1"/>
          <p:nvPr/>
        </p:nvSpPr>
        <p:spPr>
          <a:xfrm>
            <a:off x="801741" y="870702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분석에 들어가기 앞서 </a:t>
            </a:r>
            <a:r>
              <a:rPr lang="en-US" altLang="ko-KR" sz="1600" b="1" dirty="0" err="1"/>
              <a:t>Oxidation.csv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데이터 이상치 판단을 위해 </a:t>
            </a:r>
            <a:r>
              <a:rPr lang="en-US" altLang="ko-KR" sz="1600" b="1" dirty="0"/>
              <a:t>Box Plot</a:t>
            </a:r>
            <a:r>
              <a:rPr lang="ko-KR" altLang="en-US" sz="1600" b="1" dirty="0"/>
              <a:t>을 이용하여 검토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ADC537-3272-4812-85A0-DB4BF45E3864}"/>
              </a:ext>
            </a:extLst>
          </p:cNvPr>
          <p:cNvSpPr/>
          <p:nvPr/>
        </p:nvSpPr>
        <p:spPr bwMode="auto">
          <a:xfrm>
            <a:off x="658812" y="1557338"/>
            <a:ext cx="10874375" cy="361153"/>
          </a:xfrm>
          <a:prstGeom prst="rect">
            <a:avLst/>
          </a:prstGeom>
          <a:solidFill>
            <a:srgbClr val="2A4677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749425" latinLnBrk="0"/>
            <a:r>
              <a:rPr lang="en-US" altLang="ko-KR" sz="1600" b="1" dirty="0" err="1">
                <a:solidFill>
                  <a:schemeClr val="bg1"/>
                </a:solidFill>
              </a:rPr>
              <a:t>Oxidation.csv</a:t>
            </a:r>
            <a:r>
              <a:rPr lang="en-US" altLang="ko-KR" sz="1600" b="1" dirty="0">
                <a:solidFill>
                  <a:schemeClr val="bg1"/>
                </a:solidFill>
              </a:rPr>
              <a:t> – Thickness</a:t>
            </a:r>
            <a:endParaRPr kumimoji="1"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5C683-88E9-4496-951B-9A9ED3B9E2FB}"/>
              </a:ext>
            </a:extLst>
          </p:cNvPr>
          <p:cNvSpPr txBox="1"/>
          <p:nvPr/>
        </p:nvSpPr>
        <p:spPr bwMode="auto">
          <a:xfrm flipH="1">
            <a:off x="658813" y="1964891"/>
            <a:ext cx="3529012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Oxidation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A21E5-8EF4-4F9F-A1E2-3430B0018D25}"/>
              </a:ext>
            </a:extLst>
          </p:cNvPr>
          <p:cNvSpPr txBox="1"/>
          <p:nvPr/>
        </p:nvSpPr>
        <p:spPr bwMode="auto">
          <a:xfrm flipH="1">
            <a:off x="8004174" y="1964891"/>
            <a:ext cx="3529013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Thickness – Target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개수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6FF7-0729-4E2E-8DCB-BD67D8986BE3}"/>
              </a:ext>
            </a:extLst>
          </p:cNvPr>
          <p:cNvSpPr txBox="1"/>
          <p:nvPr/>
        </p:nvSpPr>
        <p:spPr bwMode="auto">
          <a:xfrm>
            <a:off x="2128764" y="6112414"/>
            <a:ext cx="9404424" cy="5115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0" tIns="72000" rIns="43200" bIns="72000" anchor="ctr"/>
          <a:lstStyle/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Thickness</a:t>
            </a:r>
            <a:r>
              <a:rPr kumimoji="1" lang="ko-KR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 개수에 영향을 미치는 중요 인자로 판단하여 이상치 조정을 실시하지 않음</a:t>
            </a:r>
            <a:endParaRPr kumimoji="1"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448">
            <a:extLst>
              <a:ext uri="{FF2B5EF4-FFF2-40B4-BE49-F238E27FC236}">
                <a16:creationId xmlns:a16="http://schemas.microsoft.com/office/drawing/2014/main" id="{527CD8D2-C942-4A10-9D1B-654B04BA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" y="6112343"/>
            <a:ext cx="1844247" cy="50424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17295-F8CE-1248-9B8C-64E42B249476}"/>
              </a:ext>
            </a:extLst>
          </p:cNvPr>
          <p:cNvSpPr txBox="1"/>
          <p:nvPr/>
        </p:nvSpPr>
        <p:spPr bwMode="auto">
          <a:xfrm flipH="1">
            <a:off x="4332287" y="1964890"/>
            <a:ext cx="3527425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Chamber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Thickness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8">
            <a:extLst>
              <a:ext uri="{FF2B5EF4-FFF2-40B4-BE49-F238E27FC236}">
                <a16:creationId xmlns:a16="http://schemas.microsoft.com/office/drawing/2014/main" id="{14E0B176-D1B3-C74F-BA80-CA7AFE5F626D}"/>
              </a:ext>
            </a:extLst>
          </p:cNvPr>
          <p:cNvCxnSpPr>
            <a:cxnSpLocks/>
          </p:cNvCxnSpPr>
          <p:nvPr/>
        </p:nvCxnSpPr>
        <p:spPr>
          <a:xfrm>
            <a:off x="685993" y="819253"/>
            <a:ext cx="0" cy="433077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A738EB63-8B33-3C44-B113-1234F7C8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493" y="2374190"/>
            <a:ext cx="3527425" cy="225408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84999F5-0CB8-DC49-A317-39D4255AC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74" y="2372443"/>
            <a:ext cx="3498226" cy="2255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1BAB3C-5F40-574D-B143-2DCF8B732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35" y="2399321"/>
            <a:ext cx="3383367" cy="2071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64A872-B1D2-1B45-9316-D82960747DC8}"/>
              </a:ext>
            </a:extLst>
          </p:cNvPr>
          <p:cNvSpPr txBox="1"/>
          <p:nvPr/>
        </p:nvSpPr>
        <p:spPr>
          <a:xfrm>
            <a:off x="1217908" y="4654949"/>
            <a:ext cx="9754593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(1) Oxidation</a:t>
            </a:r>
            <a:r>
              <a:rPr kumimoji="1" lang="ko-KR" altLang="en-US" sz="1600" dirty="0"/>
              <a:t> 공정은 실리콘의 </a:t>
            </a:r>
            <a:r>
              <a:rPr kumimoji="1" lang="ko-KR" altLang="en-US" sz="1600" dirty="0" err="1"/>
              <a:t>절연막</a:t>
            </a:r>
            <a:r>
              <a:rPr kumimoji="1" lang="ko-KR" altLang="en-US" sz="1600" dirty="0"/>
              <a:t> 형성을 위해 </a:t>
            </a:r>
            <a:r>
              <a:rPr kumimoji="1" lang="ko-KR" altLang="en-US" sz="1600" dirty="0" err="1"/>
              <a:t>산화막의</a:t>
            </a:r>
            <a:r>
              <a:rPr kumimoji="1" lang="ko-KR" altLang="en-US" sz="1600" dirty="0"/>
              <a:t> 두께</a:t>
            </a:r>
            <a:r>
              <a:rPr kumimoji="1" lang="en-US" altLang="ko-KR" sz="1600" dirty="0"/>
              <a:t>(thickness)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700nm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목표로 하는 공정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(2)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Chamber </a:t>
            </a:r>
            <a:r>
              <a:rPr kumimoji="1" lang="ko-KR" altLang="en-US" sz="1600" dirty="0"/>
              <a:t>별 </a:t>
            </a:r>
            <a:r>
              <a:rPr kumimoji="1" lang="en-US" altLang="ko-KR" sz="1600" dirty="0"/>
              <a:t>Thickness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Box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Plot</a:t>
            </a:r>
            <a:r>
              <a:rPr kumimoji="1" lang="ko-KR" altLang="en-US" sz="1600" dirty="0"/>
              <a:t>에서 </a:t>
            </a:r>
            <a:r>
              <a:rPr kumimoji="1" lang="ko-KR" altLang="en-US" sz="1600" dirty="0" err="1"/>
              <a:t>이상치로</a:t>
            </a:r>
            <a:r>
              <a:rPr kumimoji="1" lang="ko-KR" altLang="en-US" sz="1600" dirty="0"/>
              <a:t> 예상되는 값들을 발견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(3)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Thickness</a:t>
            </a:r>
            <a:r>
              <a:rPr kumimoji="1" lang="ko-KR" altLang="en-US" sz="1600" dirty="0"/>
              <a:t>는 불량률과 </a:t>
            </a:r>
            <a:r>
              <a:rPr kumimoji="1" lang="ko-KR" altLang="en-US" sz="1600" dirty="0" err="1"/>
              <a:t>선형관계를</a:t>
            </a:r>
            <a:r>
              <a:rPr kumimoji="1" lang="ko-KR" altLang="en-US" sz="1600" dirty="0"/>
              <a:t> 이루는 것을 확인함으로써 불량 발생의 중요 변수라고 예상</a:t>
            </a:r>
            <a:endParaRPr kumimoji="1"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8993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592" y="2929112"/>
            <a:ext cx="5717872" cy="38472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Part Ⅰ.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추진 배경</a:t>
            </a:r>
          </a:p>
        </p:txBody>
      </p:sp>
    </p:spTree>
    <p:extLst>
      <p:ext uri="{BB962C8B-B14F-4D97-AF65-F5344CB8AC3E}">
        <p14:creationId xmlns:p14="http://schemas.microsoft.com/office/powerpoint/2010/main" val="25286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신뢰성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8C03B-3006-4EDE-B244-8A5AEAE9C465}"/>
              </a:ext>
            </a:extLst>
          </p:cNvPr>
          <p:cNvSpPr txBox="1"/>
          <p:nvPr/>
        </p:nvSpPr>
        <p:spPr>
          <a:xfrm>
            <a:off x="801741" y="870702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분석에 들어가기 앞서 </a:t>
            </a:r>
            <a:r>
              <a:rPr lang="en-US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Photo_lithograpy</a:t>
            </a:r>
            <a:r>
              <a:rPr lang="en-US" altLang="ko-KR" sz="1600" b="1" dirty="0" err="1"/>
              <a:t>.csv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데이터 이상치 판단을 위해 </a:t>
            </a:r>
            <a:r>
              <a:rPr lang="en-US" altLang="ko-KR" sz="1600" b="1" dirty="0"/>
              <a:t>Box Plot</a:t>
            </a:r>
            <a:r>
              <a:rPr lang="ko-KR" altLang="en-US" sz="1600" b="1" dirty="0"/>
              <a:t>을 이용하여 검토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ADC537-3272-4812-85A0-DB4BF45E3864}"/>
              </a:ext>
            </a:extLst>
          </p:cNvPr>
          <p:cNvSpPr/>
          <p:nvPr/>
        </p:nvSpPr>
        <p:spPr bwMode="auto">
          <a:xfrm>
            <a:off x="670242" y="1557338"/>
            <a:ext cx="10874375" cy="361153"/>
          </a:xfrm>
          <a:prstGeom prst="rect">
            <a:avLst/>
          </a:prstGeom>
          <a:solidFill>
            <a:srgbClr val="2A4677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749425" latinLnBrk="0"/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Photo_lithograpy</a:t>
            </a:r>
            <a:r>
              <a:rPr lang="en-US" altLang="ko-KR" sz="1600" b="1" dirty="0" err="1">
                <a:solidFill>
                  <a:schemeClr val="bg1"/>
                </a:solidFill>
              </a:rPr>
              <a:t>.csv</a:t>
            </a:r>
            <a:r>
              <a:rPr lang="en-US" altLang="ko-KR" sz="1600" b="1" dirty="0">
                <a:solidFill>
                  <a:schemeClr val="bg1"/>
                </a:solidFill>
              </a:rPr>
              <a:t> – HMDS</a:t>
            </a:r>
            <a:endParaRPr kumimoji="1"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5C683-88E9-4496-951B-9A9ED3B9E2FB}"/>
              </a:ext>
            </a:extLst>
          </p:cNvPr>
          <p:cNvSpPr txBox="1"/>
          <p:nvPr/>
        </p:nvSpPr>
        <p:spPr bwMode="auto">
          <a:xfrm flipH="1">
            <a:off x="658813" y="1964891"/>
            <a:ext cx="3529012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Photo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A21E5-8EF4-4F9F-A1E2-3430B0018D25}"/>
              </a:ext>
            </a:extLst>
          </p:cNvPr>
          <p:cNvSpPr txBox="1"/>
          <p:nvPr/>
        </p:nvSpPr>
        <p:spPr bwMode="auto">
          <a:xfrm flipH="1">
            <a:off x="8004174" y="1964891"/>
            <a:ext cx="3529013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HMDS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 plot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6FF7-0729-4E2E-8DCB-BD67D8986BE3}"/>
              </a:ext>
            </a:extLst>
          </p:cNvPr>
          <p:cNvSpPr txBox="1"/>
          <p:nvPr/>
        </p:nvSpPr>
        <p:spPr bwMode="auto">
          <a:xfrm>
            <a:off x="2128764" y="6112414"/>
            <a:ext cx="9404424" cy="5115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0" tIns="72000" rIns="43200" bIns="72000" anchor="ctr"/>
          <a:lstStyle/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HMDS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변수 범위가 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0.01torr, 0.1</a:t>
            </a:r>
            <a:r>
              <a:rPr lang="ko-KR" altLang="en-US" sz="1400" b="1" dirty="0"/>
              <a:t>℃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매우 미세한 단위 차를 보이므로 이상치 조정을 실시하지 않음 </a:t>
            </a:r>
            <a:endParaRPr kumimoji="1"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448">
            <a:extLst>
              <a:ext uri="{FF2B5EF4-FFF2-40B4-BE49-F238E27FC236}">
                <a16:creationId xmlns:a16="http://schemas.microsoft.com/office/drawing/2014/main" id="{527CD8D2-C942-4A10-9D1B-654B04BA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6112343"/>
            <a:ext cx="1844246" cy="50424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17295-F8CE-1248-9B8C-64E42B249476}"/>
              </a:ext>
            </a:extLst>
          </p:cNvPr>
          <p:cNvSpPr txBox="1"/>
          <p:nvPr/>
        </p:nvSpPr>
        <p:spPr bwMode="auto">
          <a:xfrm flipH="1">
            <a:off x="4332287" y="1964890"/>
            <a:ext cx="3527425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HMDS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</a:t>
            </a:r>
          </a:p>
        </p:txBody>
      </p:sp>
      <p:cxnSp>
        <p:nvCxnSpPr>
          <p:cNvPr id="43" name="직선 연결선 8">
            <a:extLst>
              <a:ext uri="{FF2B5EF4-FFF2-40B4-BE49-F238E27FC236}">
                <a16:creationId xmlns:a16="http://schemas.microsoft.com/office/drawing/2014/main" id="{14E0B176-D1B3-C74F-BA80-CA7AFE5F626D}"/>
              </a:ext>
            </a:extLst>
          </p:cNvPr>
          <p:cNvCxnSpPr>
            <a:cxnSpLocks/>
          </p:cNvCxnSpPr>
          <p:nvPr/>
        </p:nvCxnSpPr>
        <p:spPr>
          <a:xfrm>
            <a:off x="685993" y="819253"/>
            <a:ext cx="0" cy="433077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6A98D41-3ABD-4644-80A0-A6FC37243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49" y="2472276"/>
            <a:ext cx="2979420" cy="20596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87A124-4FA0-BE44-89AC-ED53E56C1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46" y="2372442"/>
            <a:ext cx="3481266" cy="21595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90727F-35B1-614A-AC1C-C63FCCF67DF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15" y="2372442"/>
            <a:ext cx="1080000" cy="108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EF5D86B-855F-5D49-BDFC-22705F6CAAFB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63" y="2395417"/>
            <a:ext cx="1080000" cy="108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F72A7DB-DF36-A44A-B289-98590C899579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63" y="3498948"/>
            <a:ext cx="1080000" cy="108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37C453D-D570-C54D-B1C3-C64ED54CF6BC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15" y="3498948"/>
            <a:ext cx="1080000" cy="108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9CC967-2018-6D4E-8FCF-BB94AF92A756}"/>
              </a:ext>
            </a:extLst>
          </p:cNvPr>
          <p:cNvSpPr txBox="1"/>
          <p:nvPr/>
        </p:nvSpPr>
        <p:spPr>
          <a:xfrm>
            <a:off x="1217908" y="4654949"/>
            <a:ext cx="9777752" cy="115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(1) </a:t>
            </a:r>
            <a:r>
              <a:rPr kumimoji="1" lang="en-US" altLang="ko-KR" sz="1600" dirty="0"/>
              <a:t>Photo</a:t>
            </a:r>
            <a:r>
              <a:rPr kumimoji="1" lang="ko-KR" altLang="en-US" sz="1600" dirty="0"/>
              <a:t> 공정은 웨이퍼 위 빛에 반응하는 </a:t>
            </a:r>
            <a:r>
              <a:rPr kumimoji="1" lang="ko-KR" altLang="en-US" sz="1600" dirty="0" err="1"/>
              <a:t>감광액을</a:t>
            </a:r>
            <a:r>
              <a:rPr kumimoji="1" lang="ko-KR" altLang="en-US" sz="1600" dirty="0"/>
              <a:t> 통해 회로를 그리는 공정 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(2)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HMDS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Photo </a:t>
            </a:r>
            <a:r>
              <a:rPr kumimoji="1" lang="ko-KR" altLang="en-US" sz="1600" dirty="0"/>
              <a:t>공정에 앞서 </a:t>
            </a:r>
            <a:r>
              <a:rPr kumimoji="1" lang="ko-KR" altLang="en-US" sz="1600" dirty="0" err="1"/>
              <a:t>감광액이</a:t>
            </a:r>
            <a:r>
              <a:rPr kumimoji="1" lang="ko-KR" altLang="en-US" sz="1600" dirty="0"/>
              <a:t> 웨이퍼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위에 잘 부착될 수 있도록 접착제를 바르는 공정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(3)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HMDS</a:t>
            </a:r>
            <a:r>
              <a:rPr kumimoji="1" lang="ko-KR" altLang="en-US" sz="1600" dirty="0"/>
              <a:t>의 여러 공정 변수에 대한 </a:t>
            </a:r>
            <a:r>
              <a:rPr kumimoji="1" lang="en-US" altLang="ko-KR" sz="1600" dirty="0"/>
              <a:t>BOX PLOT</a:t>
            </a:r>
            <a:r>
              <a:rPr kumimoji="1" lang="ko-KR" altLang="en-US" sz="1600" dirty="0"/>
              <a:t>을 통해 </a:t>
            </a:r>
            <a:r>
              <a:rPr kumimoji="1" lang="ko-KR" altLang="en-US" sz="1600" dirty="0" err="1"/>
              <a:t>이상치로</a:t>
            </a:r>
            <a:r>
              <a:rPr kumimoji="1" lang="ko-KR" altLang="en-US" sz="1600" dirty="0"/>
              <a:t> 예상되는 값들이 발견됨</a:t>
            </a:r>
            <a:endParaRPr kumimoji="1"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191404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신뢰성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8C03B-3006-4EDE-B244-8A5AEAE9C465}"/>
              </a:ext>
            </a:extLst>
          </p:cNvPr>
          <p:cNvSpPr txBox="1"/>
          <p:nvPr/>
        </p:nvSpPr>
        <p:spPr>
          <a:xfrm>
            <a:off x="801741" y="870702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분석에 들어가기 앞서 </a:t>
            </a:r>
            <a:r>
              <a:rPr lang="en-US" altLang="ko-KR" sz="1600" b="1" dirty="0" err="1"/>
              <a:t>Etching.csv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데이터 이상치 판단을 위해 </a:t>
            </a:r>
            <a:r>
              <a:rPr lang="en-US" altLang="ko-KR" sz="1600" b="1" dirty="0"/>
              <a:t>Box Plot</a:t>
            </a:r>
            <a:r>
              <a:rPr lang="ko-KR" altLang="en-US" sz="1600" b="1" dirty="0"/>
              <a:t>을 이용하여 검토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ADC537-3272-4812-85A0-DB4BF45E3864}"/>
              </a:ext>
            </a:extLst>
          </p:cNvPr>
          <p:cNvSpPr/>
          <p:nvPr/>
        </p:nvSpPr>
        <p:spPr bwMode="auto">
          <a:xfrm>
            <a:off x="658812" y="1557338"/>
            <a:ext cx="10874375" cy="361153"/>
          </a:xfrm>
          <a:prstGeom prst="rect">
            <a:avLst/>
          </a:prstGeom>
          <a:solidFill>
            <a:srgbClr val="2A4677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749425" latinLnBrk="0"/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Etching</a:t>
            </a:r>
            <a:r>
              <a:rPr lang="en-US" altLang="ko-KR" sz="1600" b="1" dirty="0" err="1">
                <a:solidFill>
                  <a:schemeClr val="bg1"/>
                </a:solidFill>
              </a:rPr>
              <a:t>.csv</a:t>
            </a:r>
            <a:r>
              <a:rPr lang="en-US" altLang="ko-KR" sz="1600" b="1" dirty="0">
                <a:solidFill>
                  <a:schemeClr val="bg1"/>
                </a:solidFill>
              </a:rPr>
              <a:t> – Thin </a:t>
            </a:r>
            <a:r>
              <a:rPr lang="en-US" altLang="ko-KR" sz="1600" b="1" dirty="0" err="1">
                <a:solidFill>
                  <a:schemeClr val="bg1"/>
                </a:solidFill>
              </a:rPr>
              <a:t>flim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endParaRPr kumimoji="1"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5C683-88E9-4496-951B-9A9ED3B9E2FB}"/>
              </a:ext>
            </a:extLst>
          </p:cNvPr>
          <p:cNvSpPr txBox="1"/>
          <p:nvPr/>
        </p:nvSpPr>
        <p:spPr bwMode="auto">
          <a:xfrm flipH="1">
            <a:off x="658813" y="1964891"/>
            <a:ext cx="3529012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Etching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A21E5-8EF4-4F9F-A1E2-3430B0018D25}"/>
              </a:ext>
            </a:extLst>
          </p:cNvPr>
          <p:cNvSpPr txBox="1"/>
          <p:nvPr/>
        </p:nvSpPr>
        <p:spPr bwMode="auto">
          <a:xfrm flipH="1">
            <a:off x="8004174" y="1964891"/>
            <a:ext cx="3529013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Thin F4 – Target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개수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6FF7-0729-4E2E-8DCB-BD67D8986BE3}"/>
              </a:ext>
            </a:extLst>
          </p:cNvPr>
          <p:cNvSpPr txBox="1"/>
          <p:nvPr/>
        </p:nvSpPr>
        <p:spPr bwMode="auto">
          <a:xfrm>
            <a:off x="2128764" y="6112414"/>
            <a:ext cx="9404424" cy="5115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0" tIns="72000" rIns="43200" bIns="72000" anchor="ctr"/>
          <a:lstStyle/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Thin Film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Target(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개수</a:t>
            </a: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선형적인 관계가 있다고 판단하여 이상치 조정을 실시하지 않음</a:t>
            </a:r>
            <a:endParaRPr kumimoji="1"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448">
            <a:extLst>
              <a:ext uri="{FF2B5EF4-FFF2-40B4-BE49-F238E27FC236}">
                <a16:creationId xmlns:a16="http://schemas.microsoft.com/office/drawing/2014/main" id="{527CD8D2-C942-4A10-9D1B-654B04BA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6112343"/>
            <a:ext cx="1844246" cy="50424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17295-F8CE-1248-9B8C-64E42B249476}"/>
              </a:ext>
            </a:extLst>
          </p:cNvPr>
          <p:cNvSpPr txBox="1"/>
          <p:nvPr/>
        </p:nvSpPr>
        <p:spPr bwMode="auto">
          <a:xfrm flipH="1">
            <a:off x="4332287" y="1964890"/>
            <a:ext cx="3527425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따른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Thin film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8">
            <a:extLst>
              <a:ext uri="{FF2B5EF4-FFF2-40B4-BE49-F238E27FC236}">
                <a16:creationId xmlns:a16="http://schemas.microsoft.com/office/drawing/2014/main" id="{14E0B176-D1B3-C74F-BA80-CA7AFE5F626D}"/>
              </a:ext>
            </a:extLst>
          </p:cNvPr>
          <p:cNvCxnSpPr>
            <a:cxnSpLocks/>
          </p:cNvCxnSpPr>
          <p:nvPr/>
        </p:nvCxnSpPr>
        <p:spPr>
          <a:xfrm>
            <a:off x="685993" y="819253"/>
            <a:ext cx="0" cy="433077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E9EE3FF-C058-744B-84B9-2E4FA83DC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" y="2430724"/>
            <a:ext cx="3529011" cy="20120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38286A9-2A82-5648-8E88-B2E685A17463}"/>
              </a:ext>
            </a:extLst>
          </p:cNvPr>
          <p:cNvSpPr txBox="1"/>
          <p:nvPr/>
        </p:nvSpPr>
        <p:spPr>
          <a:xfrm>
            <a:off x="1217908" y="4654949"/>
            <a:ext cx="9049272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(1) Etching</a:t>
            </a:r>
            <a:r>
              <a:rPr kumimoji="1" lang="ko-KR" altLang="en-US" sz="1600" dirty="0"/>
              <a:t> 공정은 웨이퍼의 </a:t>
            </a:r>
            <a:r>
              <a:rPr kumimoji="1" lang="en-US" altLang="ko-KR" sz="1600" dirty="0"/>
              <a:t>Resist</a:t>
            </a:r>
            <a:r>
              <a:rPr kumimoji="1" lang="ko-KR" altLang="en-US" sz="1600" dirty="0"/>
              <a:t>층과 </a:t>
            </a:r>
            <a:r>
              <a:rPr kumimoji="1" lang="ko-KR" altLang="en-US" sz="1600" dirty="0" err="1"/>
              <a:t>산화막</a:t>
            </a:r>
            <a:r>
              <a:rPr kumimoji="1" lang="ko-KR" altLang="en-US" sz="1600" dirty="0"/>
              <a:t> 제거를 위해 </a:t>
            </a:r>
            <a:r>
              <a:rPr kumimoji="1" lang="en-US" altLang="ko-KR" sz="1600" dirty="0"/>
              <a:t>Thin Film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 을 목표로 하는 공정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(2)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F1-&gt;F2-&gt;F3-&gt;F4 </a:t>
            </a:r>
            <a:r>
              <a:rPr kumimoji="1" lang="ko-KR" altLang="en-US" sz="1600" dirty="0"/>
              <a:t>정상적으로 </a:t>
            </a:r>
            <a:r>
              <a:rPr kumimoji="1" lang="en-US" altLang="ko-KR" sz="1600" dirty="0"/>
              <a:t>Thin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Film</a:t>
            </a:r>
            <a:r>
              <a:rPr kumimoji="1" lang="ko-KR" altLang="en-US" sz="1600" dirty="0"/>
              <a:t>이 적어지는 것을 확인함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(3)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Thin Film</a:t>
            </a:r>
            <a:r>
              <a:rPr kumimoji="1" lang="ko-KR" altLang="en-US" sz="1600" dirty="0"/>
              <a:t>이 커질수록 </a:t>
            </a:r>
            <a:r>
              <a:rPr kumimoji="1" lang="en-US" altLang="ko-KR" sz="1600" dirty="0"/>
              <a:t>Target</a:t>
            </a:r>
            <a:r>
              <a:rPr kumimoji="1" lang="ko-KR" altLang="en-US" sz="1600" dirty="0"/>
              <a:t>이 증가하는 경향성을 보임</a:t>
            </a:r>
            <a:endParaRPr kumimoji="1" lang="en-US" altLang="ko-Kore-KR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5B50FDA-1355-0747-9EAE-1D1C1D563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33" y="2372442"/>
            <a:ext cx="3445531" cy="22583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CF6096-8291-4546-B268-B6FA65C99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174" y="2404528"/>
            <a:ext cx="3445530" cy="22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신뢰성 확인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8C03B-3006-4EDE-B244-8A5AEAE9C465}"/>
              </a:ext>
            </a:extLst>
          </p:cNvPr>
          <p:cNvSpPr txBox="1"/>
          <p:nvPr/>
        </p:nvSpPr>
        <p:spPr>
          <a:xfrm>
            <a:off x="801741" y="870702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분석에 들어가기 앞서 </a:t>
            </a:r>
            <a:r>
              <a:rPr lang="en-US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Ion_implantation</a:t>
            </a:r>
            <a:r>
              <a:rPr lang="en-US" altLang="ko-KR" sz="1600" b="1" dirty="0" err="1"/>
              <a:t>.csv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데이터 이상치 판단을 위해 </a:t>
            </a:r>
            <a:r>
              <a:rPr lang="en-US" altLang="ko-KR" sz="1600" b="1" dirty="0"/>
              <a:t>Box Plot</a:t>
            </a:r>
            <a:r>
              <a:rPr lang="ko-KR" altLang="en-US" sz="1600" b="1" dirty="0"/>
              <a:t>을 이용하여 검토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ADC537-3272-4812-85A0-DB4BF45E3864}"/>
              </a:ext>
            </a:extLst>
          </p:cNvPr>
          <p:cNvSpPr/>
          <p:nvPr/>
        </p:nvSpPr>
        <p:spPr bwMode="auto">
          <a:xfrm>
            <a:off x="658812" y="1557338"/>
            <a:ext cx="10874375" cy="361153"/>
          </a:xfrm>
          <a:prstGeom prst="rect">
            <a:avLst/>
          </a:prstGeom>
          <a:solidFill>
            <a:srgbClr val="2A4677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749425" latinLnBrk="0"/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Ion_implantation</a:t>
            </a:r>
            <a:r>
              <a:rPr lang="en-US" altLang="ko-KR" sz="1600" b="1" dirty="0" err="1">
                <a:solidFill>
                  <a:schemeClr val="bg1"/>
                </a:solidFill>
              </a:rPr>
              <a:t>.csv</a:t>
            </a:r>
            <a:r>
              <a:rPr lang="en-US" altLang="ko-KR" sz="1600" b="1" dirty="0">
                <a:solidFill>
                  <a:schemeClr val="bg1"/>
                </a:solidFill>
              </a:rPr>
              <a:t> – Flux</a:t>
            </a:r>
            <a:endParaRPr kumimoji="1"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5C683-88E9-4496-951B-9A9ED3B9E2FB}"/>
              </a:ext>
            </a:extLst>
          </p:cNvPr>
          <p:cNvSpPr txBox="1"/>
          <p:nvPr/>
        </p:nvSpPr>
        <p:spPr bwMode="auto">
          <a:xfrm flipH="1">
            <a:off x="658813" y="1964891"/>
            <a:ext cx="3529012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Ion_implantation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A21E5-8EF4-4F9F-A1E2-3430B0018D25}"/>
              </a:ext>
            </a:extLst>
          </p:cNvPr>
          <p:cNvSpPr txBox="1"/>
          <p:nvPr/>
        </p:nvSpPr>
        <p:spPr bwMode="auto">
          <a:xfrm flipH="1">
            <a:off x="8004174" y="1964891"/>
            <a:ext cx="3529013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따른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Flux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이온량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6FF7-0729-4E2E-8DCB-BD67D8986BE3}"/>
              </a:ext>
            </a:extLst>
          </p:cNvPr>
          <p:cNvSpPr txBox="1"/>
          <p:nvPr/>
        </p:nvSpPr>
        <p:spPr bwMode="auto">
          <a:xfrm>
            <a:off x="2128764" y="6112414"/>
            <a:ext cx="9404424" cy="5115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0" tIns="72000" rIns="43200" bIns="72000" anchor="ctr"/>
          <a:lstStyle/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Flux Data</a:t>
            </a: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나타나는 불규칙한 데이터 분포는 공정 장비의 특성이므로 이상치 조정을 실시하지 않음 </a:t>
            </a:r>
            <a:endParaRPr kumimoji="1"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448">
            <a:extLst>
              <a:ext uri="{FF2B5EF4-FFF2-40B4-BE49-F238E27FC236}">
                <a16:creationId xmlns:a16="http://schemas.microsoft.com/office/drawing/2014/main" id="{527CD8D2-C942-4A10-9D1B-654B04BA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6112343"/>
            <a:ext cx="1844246" cy="50424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17295-F8CE-1248-9B8C-64E42B249476}"/>
              </a:ext>
            </a:extLst>
          </p:cNvPr>
          <p:cNvSpPr txBox="1"/>
          <p:nvPr/>
        </p:nvSpPr>
        <p:spPr bwMode="auto">
          <a:xfrm flipH="1">
            <a:off x="4332287" y="1964890"/>
            <a:ext cx="3527425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이온 발생기 원리</a:t>
            </a:r>
          </a:p>
        </p:txBody>
      </p:sp>
      <p:cxnSp>
        <p:nvCxnSpPr>
          <p:cNvPr id="43" name="직선 연결선 8">
            <a:extLst>
              <a:ext uri="{FF2B5EF4-FFF2-40B4-BE49-F238E27FC236}">
                <a16:creationId xmlns:a16="http://schemas.microsoft.com/office/drawing/2014/main" id="{14E0B176-D1B3-C74F-BA80-CA7AFE5F626D}"/>
              </a:ext>
            </a:extLst>
          </p:cNvPr>
          <p:cNvCxnSpPr>
            <a:cxnSpLocks/>
          </p:cNvCxnSpPr>
          <p:nvPr/>
        </p:nvCxnSpPr>
        <p:spPr>
          <a:xfrm>
            <a:off x="685993" y="819253"/>
            <a:ext cx="0" cy="433077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8286A9-2A82-5648-8E88-B2E685A17463}"/>
              </a:ext>
            </a:extLst>
          </p:cNvPr>
          <p:cNvSpPr txBox="1"/>
          <p:nvPr/>
        </p:nvSpPr>
        <p:spPr>
          <a:xfrm>
            <a:off x="1217908" y="4741729"/>
            <a:ext cx="8215711" cy="1152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(1) </a:t>
            </a:r>
            <a:r>
              <a:rPr lang="en-US" altLang="ko-KR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Ion_implantation</a:t>
            </a:r>
            <a:r>
              <a:rPr kumimoji="1" lang="ko-KR" altLang="en-US" sz="1600" dirty="0"/>
              <a:t> 공정은 웨이퍼에 전기적 성질을 부여하는 공정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(2)</a:t>
            </a:r>
            <a:r>
              <a:rPr kumimoji="1" lang="ko-KR" altLang="en-US" sz="1600" dirty="0"/>
              <a:t> 이온발생기는 연쇄 반응을 통해 이온을 발생시키는 장비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(3)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Flux 90s , Flus 160s</a:t>
            </a:r>
            <a:r>
              <a:rPr kumimoji="1" lang="ko-KR" altLang="en-US" sz="1600" dirty="0"/>
              <a:t>의 과도한 분포는 공정 장비의 원리에서 생기는 자연스러운 과정</a:t>
            </a:r>
            <a:endParaRPr kumimoji="1" lang="en-US" altLang="ko-Kore-KR" sz="16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270F625-609A-5944-B71E-5E4E89893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" y="2426239"/>
            <a:ext cx="3529012" cy="22287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1D356C-3DD6-E342-8C08-4EF26C8ED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2426239"/>
            <a:ext cx="3200400" cy="231721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349DAA-504B-2044-B0B1-E98A41A51ABF}"/>
              </a:ext>
            </a:extLst>
          </p:cNvPr>
          <p:cNvSpPr/>
          <p:nvPr/>
        </p:nvSpPr>
        <p:spPr>
          <a:xfrm>
            <a:off x="4495799" y="2438966"/>
            <a:ext cx="533401" cy="715714"/>
          </a:xfrm>
          <a:prstGeom prst="rect">
            <a:avLst/>
          </a:prstGeom>
          <a:solidFill>
            <a:srgbClr val="C9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833D8E1-66F4-174D-9F1C-86EE122FE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479" y="2412824"/>
            <a:ext cx="3284967" cy="23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정제 과정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ADC537-3272-4812-85A0-DB4BF45E3864}"/>
              </a:ext>
            </a:extLst>
          </p:cNvPr>
          <p:cNvSpPr/>
          <p:nvPr/>
        </p:nvSpPr>
        <p:spPr bwMode="auto">
          <a:xfrm>
            <a:off x="658812" y="1557338"/>
            <a:ext cx="10874375" cy="361153"/>
          </a:xfrm>
          <a:prstGeom prst="rect">
            <a:avLst/>
          </a:prstGeom>
          <a:solidFill>
            <a:srgbClr val="2A4677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749425" latinLnBrk="0"/>
            <a:r>
              <a:rPr kumimoji="1"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 변수 생성</a:t>
            </a:r>
            <a:endParaRPr kumimoji="1"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5C683-88E9-4496-951B-9A9ED3B9E2FB}"/>
              </a:ext>
            </a:extLst>
          </p:cNvPr>
          <p:cNvSpPr txBox="1"/>
          <p:nvPr/>
        </p:nvSpPr>
        <p:spPr bwMode="auto">
          <a:xfrm flipH="1">
            <a:off x="658813" y="1964891"/>
            <a:ext cx="3529012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A21E5-8EF4-4F9F-A1E2-3430B0018D25}"/>
              </a:ext>
            </a:extLst>
          </p:cNvPr>
          <p:cNvSpPr txBox="1"/>
          <p:nvPr/>
        </p:nvSpPr>
        <p:spPr bwMode="auto">
          <a:xfrm flipH="1">
            <a:off x="8004174" y="1964891"/>
            <a:ext cx="3529013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Edge Error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C6FF7-0729-4E2E-8DCB-BD67D8986BE3}"/>
              </a:ext>
            </a:extLst>
          </p:cNvPr>
          <p:cNvSpPr txBox="1"/>
          <p:nvPr/>
        </p:nvSpPr>
        <p:spPr bwMode="auto">
          <a:xfrm>
            <a:off x="2128764" y="6112414"/>
            <a:ext cx="9404424" cy="5115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0" tIns="72000" rIns="43200" bIns="72000" anchor="ctr"/>
          <a:lstStyle/>
          <a:p>
            <a:pPr marL="900000" lvl="0" indent="-171450" latinLnBrk="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변수들을 조합하여 새로운 파생 변수 생성을 만들어 불량률과의 상관관계 및 모델의 성능을 높임</a:t>
            </a:r>
            <a:endParaRPr kumimoji="1"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448">
            <a:extLst>
              <a:ext uri="{FF2B5EF4-FFF2-40B4-BE49-F238E27FC236}">
                <a16:creationId xmlns:a16="http://schemas.microsoft.com/office/drawing/2014/main" id="{527CD8D2-C942-4A10-9D1B-654B04BA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6112343"/>
            <a:ext cx="1844246" cy="50424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17295-F8CE-1248-9B8C-64E42B249476}"/>
              </a:ext>
            </a:extLst>
          </p:cNvPr>
          <p:cNvSpPr txBox="1"/>
          <p:nvPr/>
        </p:nvSpPr>
        <p:spPr bwMode="auto">
          <a:xfrm flipH="1">
            <a:off x="4332287" y="1964890"/>
            <a:ext cx="3527425" cy="3611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etching rate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8">
            <a:extLst>
              <a:ext uri="{FF2B5EF4-FFF2-40B4-BE49-F238E27FC236}">
                <a16:creationId xmlns:a16="http://schemas.microsoft.com/office/drawing/2014/main" id="{14E0B176-D1B3-C74F-BA80-CA7AFE5F626D}"/>
              </a:ext>
            </a:extLst>
          </p:cNvPr>
          <p:cNvCxnSpPr>
            <a:cxnSpLocks/>
          </p:cNvCxnSpPr>
          <p:nvPr/>
        </p:nvCxnSpPr>
        <p:spPr>
          <a:xfrm>
            <a:off x="685993" y="819253"/>
            <a:ext cx="0" cy="433077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8286A9-2A82-5648-8E88-B2E685A17463}"/>
              </a:ext>
            </a:extLst>
          </p:cNvPr>
          <p:cNvSpPr txBox="1"/>
          <p:nvPr/>
        </p:nvSpPr>
        <p:spPr>
          <a:xfrm>
            <a:off x="658812" y="4290463"/>
            <a:ext cx="3595591" cy="159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Chamber_Num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공통 변수</a:t>
            </a:r>
            <a:r>
              <a:rPr lang="en-US" altLang="ko-KR" sz="1100" b="1" dirty="0"/>
              <a:t>) </a:t>
            </a:r>
            <a:r>
              <a:rPr lang="ko-KR" altLang="en-US" sz="1100" b="1" dirty="0"/>
              <a:t>이용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Process</a:t>
            </a:r>
            <a:r>
              <a:rPr lang="ko-KR" altLang="en-US" sz="1100" dirty="0"/>
              <a:t>별 </a:t>
            </a:r>
            <a:r>
              <a:rPr lang="en-US" altLang="ko-KR" sz="1100" dirty="0"/>
              <a:t>Chamber Number, </a:t>
            </a:r>
            <a:r>
              <a:rPr lang="ko-KR" altLang="en-US" sz="1100" dirty="0"/>
              <a:t>현 공정에 총 </a:t>
            </a:r>
            <a:r>
              <a:rPr lang="en-US" altLang="ko-KR" sz="1100" dirty="0"/>
              <a:t>3</a:t>
            </a:r>
            <a:r>
              <a:rPr lang="ko-KR" altLang="en-US" sz="1100" dirty="0"/>
              <a:t>개의 </a:t>
            </a:r>
            <a:r>
              <a:rPr lang="en-US" altLang="ko-KR" sz="1100" dirty="0"/>
              <a:t>Chamber</a:t>
            </a:r>
            <a:r>
              <a:rPr lang="ko-KR" altLang="en-US" sz="1100" dirty="0"/>
              <a:t>가 존재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b="1" i="1" dirty="0"/>
              <a:t>=&gt;</a:t>
            </a:r>
            <a:r>
              <a:rPr lang="ko-KR" altLang="en-US" sz="1100" b="1" i="1" dirty="0"/>
              <a:t> 각 웨이퍼들의 </a:t>
            </a:r>
            <a:r>
              <a:rPr lang="en-US" altLang="ko-KR" sz="1100" b="1" i="1" dirty="0"/>
              <a:t>Chamber Flow</a:t>
            </a:r>
            <a:r>
              <a:rPr lang="ko-KR" altLang="en-US" sz="1100" b="1" i="1" dirty="0" err="1"/>
              <a:t>를</a:t>
            </a:r>
            <a:r>
              <a:rPr lang="ko-KR" altLang="en-US" sz="1100" b="1" i="1" dirty="0"/>
              <a:t> </a:t>
            </a:r>
            <a:r>
              <a:rPr lang="en-US" altLang="ko-KR" sz="1100" b="1" i="1" dirty="0"/>
              <a:t>Path</a:t>
            </a:r>
            <a:r>
              <a:rPr lang="ko-KR" altLang="en-US" sz="1100" b="1" i="1" dirty="0"/>
              <a:t>라는 새로운 파생 변수를 생성하여 최적 경로를 탐색하거나 </a:t>
            </a:r>
            <a:r>
              <a:rPr lang="en-US" altLang="ko-KR" sz="1100" b="1" i="1" dirty="0"/>
              <a:t>Chamber Flow</a:t>
            </a:r>
            <a:r>
              <a:rPr lang="ko-KR" altLang="en-US" sz="1100" b="1" i="1" dirty="0"/>
              <a:t> 별 과부하 확인</a:t>
            </a:r>
          </a:p>
          <a:p>
            <a:pPr>
              <a:lnSpc>
                <a:spcPct val="150000"/>
              </a:lnSpc>
            </a:pPr>
            <a:endParaRPr lang="ko-KR" altLang="en-US" sz="1600" b="1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143FA-ED06-774F-88A0-FD4E256D0DA0}"/>
              </a:ext>
            </a:extLst>
          </p:cNvPr>
          <p:cNvSpPr txBox="1"/>
          <p:nvPr/>
        </p:nvSpPr>
        <p:spPr>
          <a:xfrm>
            <a:off x="801741" y="870702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기존 데이터 칼럼의 변수 특성을 고려하여 새로운 파생 변수를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F67C8F-4A76-EB4D-A0C3-D886134BC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" y="2415840"/>
            <a:ext cx="3595591" cy="18246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F00647A-A37F-5F46-B5AA-F0C0B234B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81" y="2372442"/>
            <a:ext cx="3044837" cy="19957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945F0C-584B-5C48-9A78-50555EC84AEB}"/>
              </a:ext>
            </a:extLst>
          </p:cNvPr>
          <p:cNvSpPr txBox="1"/>
          <p:nvPr/>
        </p:nvSpPr>
        <p:spPr>
          <a:xfrm>
            <a:off x="4573581" y="4290463"/>
            <a:ext cx="3286131" cy="159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Thin Film (PR, </a:t>
            </a:r>
            <a:r>
              <a:rPr lang="ko-KR" altLang="en-US" sz="11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산화막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 깊이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</a:t>
            </a:r>
            <a:endParaRPr lang="en-US" altLang="ko-KR" sz="11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Etching </a:t>
            </a:r>
            <a:r>
              <a:rPr lang="ko-KR" altLang="en-US" sz="1100" dirty="0"/>
              <a:t>실시 </a:t>
            </a:r>
            <a:r>
              <a:rPr lang="en-US" altLang="ko-KR" sz="1100" dirty="0"/>
              <a:t>(10~40)</a:t>
            </a:r>
            <a:r>
              <a:rPr lang="ko-KR" altLang="en-US" sz="1100" dirty="0"/>
              <a:t>분 후 </a:t>
            </a:r>
            <a:r>
              <a:rPr lang="en-US" altLang="ko-KR" sz="1100" dirty="0"/>
              <a:t>Thin Film </a:t>
            </a:r>
            <a:r>
              <a:rPr lang="ko-KR" altLang="en-US" sz="1100" dirty="0"/>
              <a:t>두께 </a:t>
            </a:r>
            <a:r>
              <a:rPr lang="en-US" altLang="ko-KR" sz="1100" dirty="0"/>
              <a:t>[nm]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en-US" altLang="ko-KR" sz="1100" b="1" i="1" dirty="0"/>
              <a:t>=&gt;</a:t>
            </a:r>
            <a:r>
              <a:rPr lang="ko-KR" altLang="en-US" sz="1100" b="1" i="1" dirty="0"/>
              <a:t> </a:t>
            </a:r>
            <a:r>
              <a:rPr lang="en-US" altLang="ko-KR" sz="1100" b="1" i="1" dirty="0"/>
              <a:t>Etching</a:t>
            </a:r>
            <a:r>
              <a:rPr lang="ko-KR" altLang="en-US" sz="1100" b="1" i="1" dirty="0"/>
              <a:t> 공정을 통해 </a:t>
            </a:r>
            <a:r>
              <a:rPr lang="ko-KR" altLang="en-US" sz="1100" b="1" i="1" dirty="0" err="1"/>
              <a:t>단위시간</a:t>
            </a:r>
            <a:r>
              <a:rPr lang="ko-KR" altLang="en-US" sz="1100" b="1" i="1" dirty="0"/>
              <a:t> 당 </a:t>
            </a:r>
            <a:r>
              <a:rPr lang="en-US" altLang="ko-KR" sz="1100" b="1" i="1" dirty="0"/>
              <a:t>etching </a:t>
            </a:r>
            <a:br>
              <a:rPr lang="en-US" altLang="ko-KR" sz="1100" b="1" i="1" dirty="0"/>
            </a:br>
            <a:r>
              <a:rPr lang="ko-KR" altLang="en-US" sz="1100" b="1" i="1" dirty="0"/>
              <a:t>속도를 </a:t>
            </a:r>
            <a:r>
              <a:rPr lang="ko-KR" altLang="en-US" sz="1100" b="1" i="1" dirty="0" err="1"/>
              <a:t>측졍하여</a:t>
            </a:r>
            <a:r>
              <a:rPr lang="ko-KR" altLang="en-US" sz="1100" b="1" i="1" dirty="0"/>
              <a:t> </a:t>
            </a:r>
            <a:r>
              <a:rPr lang="en-US" altLang="ko-KR" sz="1100" b="1" i="1" dirty="0"/>
              <a:t>Etching Rate</a:t>
            </a:r>
            <a:r>
              <a:rPr lang="ko-KR" altLang="en-US" sz="1100" b="1" i="1" dirty="0"/>
              <a:t>라는 새로운 변수로 정의하고</a:t>
            </a:r>
            <a:r>
              <a:rPr lang="en-US" altLang="ko-KR" sz="1100" b="1" i="1" dirty="0"/>
              <a:t>,</a:t>
            </a:r>
            <a:r>
              <a:rPr lang="ko-KR" altLang="en-US" sz="1100" b="1" i="1" dirty="0"/>
              <a:t> 제거되는 속도와 불량률과의 관계를 확인</a:t>
            </a:r>
          </a:p>
          <a:p>
            <a:pPr>
              <a:lnSpc>
                <a:spcPct val="150000"/>
              </a:lnSpc>
            </a:pPr>
            <a:endParaRPr lang="ko-KR" altLang="en-US" sz="1600" b="1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70C8B5-5BC0-924F-9582-0A85FBCFC3C3}"/>
              </a:ext>
            </a:extLst>
          </p:cNvPr>
          <p:cNvSpPr txBox="1"/>
          <p:nvPr/>
        </p:nvSpPr>
        <p:spPr>
          <a:xfrm>
            <a:off x="8004174" y="4290462"/>
            <a:ext cx="3523152" cy="159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Waper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Map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r>
              <a:rPr lang="en-US" altLang="ko-KR" sz="1100" b="1" i="1" dirty="0"/>
              <a:t>=&gt;</a:t>
            </a:r>
            <a:r>
              <a:rPr lang="ko-KR" altLang="en-US" sz="1100" b="1" i="1" dirty="0"/>
              <a:t> 반도체의 웨이퍼는 가장자리일수록 구조물에 가해지는 스트레스가 강해 웨이퍼가 휘어지는 </a:t>
            </a:r>
            <a:r>
              <a:rPr lang="en-US" altLang="ko-KR" sz="1100" b="1" i="1" dirty="0"/>
              <a:t>warpage</a:t>
            </a:r>
            <a:r>
              <a:rPr lang="ko-KR" altLang="en-US" sz="1100" b="1" i="1" dirty="0"/>
              <a:t> 현상이 일어난다</a:t>
            </a:r>
            <a:r>
              <a:rPr lang="en-US" altLang="ko-KR" sz="1100" b="1" i="1" dirty="0"/>
              <a:t>.</a:t>
            </a:r>
            <a:r>
              <a:rPr lang="ko-KR" altLang="en-US" sz="1100" b="1" i="1" dirty="0"/>
              <a:t> 따라서</a:t>
            </a:r>
            <a:r>
              <a:rPr lang="en-US" altLang="ko-KR" sz="1100" b="1" i="1" dirty="0"/>
              <a:t>,</a:t>
            </a:r>
            <a:r>
              <a:rPr lang="ko-KR" altLang="en-US" sz="1100" b="1" i="1" dirty="0"/>
              <a:t> 불량률과의 관계가 있다고 판단하여 이를 규명하기 위해 </a:t>
            </a:r>
            <a:r>
              <a:rPr lang="en-US" altLang="ko-KR" sz="1100" b="1" i="1" dirty="0"/>
              <a:t>Edge</a:t>
            </a:r>
            <a:r>
              <a:rPr lang="ko-KR" altLang="en-US" sz="1100" b="1" i="1" dirty="0"/>
              <a:t>와 </a:t>
            </a:r>
            <a:r>
              <a:rPr lang="en-US" altLang="ko-KR" sz="1100" b="1" i="1" dirty="0"/>
              <a:t>Center</a:t>
            </a:r>
            <a:r>
              <a:rPr lang="ko-KR" altLang="en-US" sz="1100" b="1" i="1" dirty="0" err="1"/>
              <a:t>를</a:t>
            </a:r>
            <a:r>
              <a:rPr lang="ko-KR" altLang="en-US" sz="1100" b="1" i="1" dirty="0"/>
              <a:t> 구분하여 분석할 예정  </a:t>
            </a:r>
          </a:p>
          <a:p>
            <a:pPr>
              <a:lnSpc>
                <a:spcPct val="150000"/>
              </a:lnSpc>
            </a:pPr>
            <a:endParaRPr lang="ko-KR" altLang="en-US" sz="1600" b="1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9217F5-FEED-C04F-920F-DECAB4F3E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90" y="2415840"/>
            <a:ext cx="2950361" cy="19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78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38A24-1871-4987-A630-1730DA020B7D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 계획 수립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BB58F2DF-E4E4-41C0-9096-7F5CB5F084D6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DD3035A1-5835-43BC-95C5-0F65C4619AC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D0492A4D-CF45-43D5-AC15-66490772E8A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pic>
        <p:nvPicPr>
          <p:cNvPr id="6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590A1586-E254-4C7B-A82C-F0D4E16F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DC6B68C-8AEB-4268-B60B-37DDDC7F1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07587"/>
              </p:ext>
            </p:extLst>
          </p:nvPr>
        </p:nvGraphicFramePr>
        <p:xfrm>
          <a:off x="587375" y="1557338"/>
          <a:ext cx="11017252" cy="5075240"/>
        </p:xfrm>
        <a:graphic>
          <a:graphicData uri="http://schemas.openxmlformats.org/drawingml/2006/table">
            <a:tbl>
              <a:tblPr/>
              <a:tblGrid>
                <a:gridCol w="2529049">
                  <a:extLst>
                    <a:ext uri="{9D8B030D-6E8A-4147-A177-3AD203B41FA5}">
                      <a16:colId xmlns:a16="http://schemas.microsoft.com/office/drawing/2014/main" val="2437224381"/>
                    </a:ext>
                  </a:extLst>
                </a:gridCol>
                <a:gridCol w="2435290">
                  <a:extLst>
                    <a:ext uri="{9D8B030D-6E8A-4147-A177-3AD203B41FA5}">
                      <a16:colId xmlns:a16="http://schemas.microsoft.com/office/drawing/2014/main" val="1240592543"/>
                    </a:ext>
                  </a:extLst>
                </a:gridCol>
                <a:gridCol w="6052913">
                  <a:extLst>
                    <a:ext uri="{9D8B030D-6E8A-4147-A177-3AD203B41FA5}">
                      <a16:colId xmlns:a16="http://schemas.microsoft.com/office/drawing/2014/main" val="1294578597"/>
                    </a:ext>
                  </a:extLst>
                </a:gridCol>
              </a:tblGrid>
              <a:tr h="24621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목적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분석계획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94124"/>
                  </a:ext>
                </a:extLst>
              </a:tr>
              <a:tr h="246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분석방법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</a:rPr>
                        <a:t>분석내용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17612"/>
                  </a:ext>
                </a:extLst>
              </a:tr>
              <a:tr h="61595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b="1" dirty="0">
                          <a:effectLst/>
                        </a:rPr>
                        <a:t>공정의 이상 발생현황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C</a:t>
                      </a:r>
                      <a:r>
                        <a:rPr lang="ko-KR" altLang="en-US" sz="1200" b="1" dirty="0">
                          <a:effectLst/>
                        </a:rPr>
                        <a:t>관리도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effectLst/>
                        </a:rPr>
                        <a:t>공정 </a:t>
                      </a:r>
                      <a:r>
                        <a:rPr lang="en-US" altLang="ko-KR" sz="1200" dirty="0">
                          <a:effectLst/>
                        </a:rPr>
                        <a:t>Path</a:t>
                      </a:r>
                      <a:r>
                        <a:rPr lang="ko-KR" altLang="en-US" sz="1200" dirty="0">
                          <a:effectLst/>
                        </a:rPr>
                        <a:t>별 관리도 확인을 통한 안정적인 공정과 불안정한 공정 확인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effectLst/>
                        </a:rPr>
                        <a:t>공정 </a:t>
                      </a:r>
                      <a:r>
                        <a:rPr lang="en-US" altLang="ko-KR" sz="1200" dirty="0">
                          <a:effectLst/>
                        </a:rPr>
                        <a:t>path </a:t>
                      </a:r>
                      <a:r>
                        <a:rPr lang="ko-KR" altLang="en-US" sz="1200" dirty="0">
                          <a:effectLst/>
                        </a:rPr>
                        <a:t>별 웨이퍼 불량 개수 실시간 모니터링</a:t>
                      </a:r>
                    </a:p>
                  </a:txBody>
                  <a:tcPr marL="612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138723"/>
                  </a:ext>
                </a:extLst>
              </a:tr>
              <a:tr h="55299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</a:rPr>
                        <a:t>이상</a:t>
                      </a:r>
                      <a:r>
                        <a:rPr lang="en-US" altLang="ko-KR" sz="1300" b="1" dirty="0">
                          <a:effectLst/>
                        </a:rPr>
                        <a:t>/</a:t>
                      </a:r>
                      <a:r>
                        <a:rPr lang="ko-KR" altLang="en-US" sz="1300" b="1" dirty="0">
                          <a:effectLst/>
                        </a:rPr>
                        <a:t>안정 공정 별 불량에 </a:t>
                      </a:r>
                      <a:br>
                        <a:rPr lang="en-US" altLang="ko-KR" sz="1300" b="1" dirty="0">
                          <a:effectLst/>
                        </a:rPr>
                      </a:br>
                      <a:r>
                        <a:rPr lang="ko-KR" altLang="en-US" sz="1300" b="1" dirty="0">
                          <a:effectLst/>
                        </a:rPr>
                        <a:t>영향을 주는 운전 조건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Box Plot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effectLst/>
                        </a:rPr>
                        <a:t>이상공정과 안정공정 그룹 간 평균 차이를 </a:t>
                      </a:r>
                      <a:r>
                        <a:rPr lang="en-US" altLang="ko-KR" sz="1200" dirty="0">
                          <a:effectLst/>
                        </a:rPr>
                        <a:t>boxplot</a:t>
                      </a:r>
                      <a:r>
                        <a:rPr lang="ko-KR" altLang="en-US" sz="1200" dirty="0">
                          <a:effectLst/>
                        </a:rPr>
                        <a:t>을 통해 확인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effectLst/>
                        </a:rPr>
                        <a:t>불량 발생에 영향을 주는 주요 파라미터 규명</a:t>
                      </a:r>
                    </a:p>
                  </a:txBody>
                  <a:tcPr marL="612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302665"/>
                  </a:ext>
                </a:extLst>
              </a:tr>
              <a:tr h="552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2-Sample-t-test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effectLst/>
                        </a:rPr>
                        <a:t>이상공정과 안정공정 그룹 간 평균 </a:t>
                      </a:r>
                      <a:r>
                        <a:rPr lang="ko-KR" altLang="en-US" sz="1200">
                          <a:effectLst/>
                        </a:rPr>
                        <a:t>차이를 통계적으로 </a:t>
                      </a:r>
                      <a:r>
                        <a:rPr lang="ko-KR" altLang="en-US" sz="1200" dirty="0">
                          <a:effectLst/>
                        </a:rPr>
                        <a:t>검정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effectLst/>
                        </a:rPr>
                        <a:t>불량 발생에 영향을 주는 주요 파라미터 규명</a:t>
                      </a:r>
                    </a:p>
                  </a:txBody>
                  <a:tcPr marL="612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010671"/>
                  </a:ext>
                </a:extLst>
              </a:tr>
              <a:tr h="498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b="1" dirty="0">
                          <a:effectLst/>
                        </a:rPr>
                        <a:t>Chamber path </a:t>
                      </a:r>
                      <a:r>
                        <a:rPr lang="ko-KR" altLang="en-US" sz="1300" b="1" dirty="0">
                          <a:effectLst/>
                        </a:rPr>
                        <a:t>별 </a:t>
                      </a:r>
                      <a:br>
                        <a:rPr lang="en-US" altLang="ko-KR" sz="1300" b="1" dirty="0">
                          <a:effectLst/>
                        </a:rPr>
                      </a:br>
                      <a:r>
                        <a:rPr lang="ko-KR" altLang="en-US" sz="1300" b="1" dirty="0">
                          <a:effectLst/>
                        </a:rPr>
                        <a:t>부하 현황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막대 그래프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dirty="0">
                          <a:effectLst/>
                        </a:rPr>
                        <a:t>Chamber path </a:t>
                      </a:r>
                      <a:r>
                        <a:rPr lang="ko-KR" altLang="en-US" sz="1200" dirty="0">
                          <a:effectLst/>
                        </a:rPr>
                        <a:t>별 부하 현황 및 추세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37424"/>
                  </a:ext>
                </a:extLst>
              </a:tr>
              <a:tr h="242894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</a:rPr>
                        <a:t>각 변수의 분포 및 </a:t>
                      </a:r>
                      <a:br>
                        <a:rPr lang="en-US" altLang="ko-KR" sz="1300" b="1" dirty="0">
                          <a:effectLst/>
                        </a:rPr>
                      </a:br>
                      <a:r>
                        <a:rPr lang="ko-KR" altLang="en-US" sz="1300" b="1" dirty="0">
                          <a:effectLst/>
                        </a:rPr>
                        <a:t>단일 변수 특성 파악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 err="1">
                          <a:effectLst/>
                        </a:rPr>
                        <a:t>산점도</a:t>
                      </a:r>
                      <a:r>
                        <a:rPr lang="ko-KR" altLang="en-US" sz="1200" b="1" dirty="0">
                          <a:effectLst/>
                        </a:rPr>
                        <a:t> 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공정별 변수 데이터를 </a:t>
                      </a:r>
                      <a:r>
                        <a:rPr lang="ko-KR" altLang="en-US" sz="1200" dirty="0" err="1">
                          <a:effectLst/>
                        </a:rPr>
                        <a:t>산점도를</a:t>
                      </a:r>
                      <a:r>
                        <a:rPr lang="ko-KR" altLang="en-US" sz="1200" dirty="0">
                          <a:effectLst/>
                        </a:rPr>
                        <a:t> 통해 분포와 선형성에 대해 파악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26565"/>
                  </a:ext>
                </a:extLst>
              </a:tr>
              <a:tr h="242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Box Plot </a:t>
                      </a:r>
                      <a:r>
                        <a:rPr lang="ko-KR" altLang="en-US" sz="1200" b="1" dirty="0">
                          <a:effectLst/>
                        </a:rPr>
                        <a:t>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Box Plot</a:t>
                      </a:r>
                      <a:r>
                        <a:rPr lang="ko-KR" altLang="en-US" sz="1200">
                          <a:effectLst/>
                        </a:rPr>
                        <a:t>을 통해 공정 변수별 이상치 및 챔버별 분포의 차이에 대해 파악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237573"/>
                  </a:ext>
                </a:extLst>
              </a:tr>
              <a:tr h="242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막대그래프 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</a:rPr>
                        <a:t>공정별 데이터를 히스토그램을 통해 정규성을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781538"/>
                  </a:ext>
                </a:extLst>
              </a:tr>
              <a:tr h="242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상관 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</a:rPr>
                        <a:t>공정별 목표변수에 대해 공정 변수의 상관관계에 대해 분석하여 중요 변수를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294800"/>
                  </a:ext>
                </a:extLst>
              </a:tr>
              <a:tr h="242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ANOVA </a:t>
                      </a:r>
                      <a:r>
                        <a:rPr lang="ko-KR" altLang="en-US" sz="1200" b="1" dirty="0">
                          <a:effectLst/>
                        </a:rPr>
                        <a:t>분석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dirty="0">
                          <a:effectLst/>
                        </a:rPr>
                        <a:t>ANOVA </a:t>
                      </a:r>
                      <a:r>
                        <a:rPr lang="ko-KR" altLang="en-US" sz="1200" dirty="0">
                          <a:effectLst/>
                        </a:rPr>
                        <a:t>분석을 통해 목표변수에 대한 </a:t>
                      </a:r>
                      <a:r>
                        <a:rPr lang="en-US" altLang="ko-KR" sz="1200" dirty="0">
                          <a:effectLst/>
                        </a:rPr>
                        <a:t>P-value</a:t>
                      </a:r>
                      <a:r>
                        <a:rPr lang="ko-KR" altLang="en-US" sz="1200" dirty="0">
                          <a:effectLst/>
                        </a:rPr>
                        <a:t>와 변수중요도를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2622"/>
                  </a:ext>
                </a:extLst>
              </a:tr>
              <a:tr h="229672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300" b="1" dirty="0">
                          <a:effectLst/>
                        </a:rPr>
                        <a:t>실리콘 웨이퍼 단위 </a:t>
                      </a:r>
                      <a:br>
                        <a:rPr lang="en-US" altLang="ko-KR" sz="1300" b="1" dirty="0">
                          <a:effectLst/>
                        </a:rPr>
                      </a:br>
                      <a:r>
                        <a:rPr lang="ko-KR" altLang="en-US" sz="1300" b="1" dirty="0">
                          <a:effectLst/>
                        </a:rPr>
                        <a:t>불량률 예측모델 개발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Logistic Regression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dirty="0">
                          <a:effectLst/>
                        </a:rPr>
                        <a:t>실리콘 웨이퍼 불량에 영향을 미치는 주요인자 확인 및 실시간 불량 확률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41266"/>
                  </a:ext>
                </a:extLst>
              </a:tr>
              <a:tr h="229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Decision Tree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92918"/>
                  </a:ext>
                </a:extLst>
              </a:tr>
              <a:tr h="229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Random Forest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03395"/>
                  </a:ext>
                </a:extLst>
              </a:tr>
              <a:tr h="229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Gradient Boosting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52181"/>
                  </a:ext>
                </a:extLst>
              </a:tr>
              <a:tr h="229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</a:rPr>
                        <a:t>XGBoost</a:t>
                      </a:r>
                      <a:endParaRPr lang="en-US" sz="1200" b="1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2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20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54022-8D79-493B-905F-846EE6A487BC}"/>
              </a:ext>
            </a:extLst>
          </p:cNvPr>
          <p:cNvSpPr/>
          <p:nvPr/>
        </p:nvSpPr>
        <p:spPr>
          <a:xfrm>
            <a:off x="623888" y="1557338"/>
            <a:ext cx="10944225" cy="507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/>
              <a:t>결측치</a:t>
            </a:r>
            <a:r>
              <a:rPr lang="ko-KR" altLang="en-US" dirty="0"/>
              <a:t> 확인 및 처리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  <a:r>
              <a:rPr lang="en-US" altLang="ko-KR" dirty="0"/>
              <a:t>: </a:t>
            </a:r>
            <a:r>
              <a:rPr lang="en-US" altLang="ko-KR" dirty="0" err="1"/>
              <a:t>isnull</a:t>
            </a:r>
            <a:r>
              <a:rPr lang="en-US" altLang="ko-KR" dirty="0"/>
              <a:t>().sum() &amp; </a:t>
            </a:r>
            <a:r>
              <a:rPr lang="en-US" altLang="ko-KR" dirty="0" err="1"/>
              <a:t>missingno</a:t>
            </a:r>
            <a:r>
              <a:rPr lang="en-US" altLang="ko-KR" dirty="0"/>
              <a:t> </a:t>
            </a:r>
            <a:r>
              <a:rPr lang="ko-KR" altLang="en-US" dirty="0"/>
              <a:t>그래프 등을 통해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이상치 확인 및 처리</a:t>
            </a:r>
            <a:br>
              <a:rPr lang="en-US" altLang="ko-KR" dirty="0"/>
            </a:br>
            <a:r>
              <a:rPr lang="en-US" altLang="ko-KR" dirty="0"/>
              <a:t>- boxplot </a:t>
            </a:r>
            <a:r>
              <a:rPr lang="ko-KR" altLang="en-US" dirty="0"/>
              <a:t>및 </a:t>
            </a:r>
            <a:r>
              <a:rPr lang="en-US" altLang="ko-KR" dirty="0"/>
              <a:t>outlier </a:t>
            </a:r>
            <a:r>
              <a:rPr lang="ko-KR" altLang="en-US" dirty="0"/>
              <a:t>함수로 이상치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이상치 확인 후 어떻게 처리할 것인지를 판단</a:t>
            </a:r>
            <a:br>
              <a:rPr lang="en-US" altLang="ko-KR" dirty="0"/>
            </a:br>
            <a:r>
              <a:rPr lang="en-US" altLang="ko-KR" dirty="0"/>
              <a:t>  : </a:t>
            </a:r>
            <a:r>
              <a:rPr lang="ko-KR" altLang="en-US" dirty="0"/>
              <a:t>왜 이것이 </a:t>
            </a:r>
            <a:r>
              <a:rPr lang="ko-KR" altLang="en-US" dirty="0" err="1"/>
              <a:t>이상치인가</a:t>
            </a:r>
            <a:r>
              <a:rPr lang="en-US" altLang="ko-KR" dirty="0"/>
              <a:t>(</a:t>
            </a:r>
            <a:r>
              <a:rPr lang="ko-KR" altLang="en-US" dirty="0"/>
              <a:t>앞서 공부한 도메인 지식 바탕으로 판단</a:t>
            </a:r>
            <a:r>
              <a:rPr lang="en-US" altLang="ko-KR" dirty="0"/>
              <a:t>, </a:t>
            </a:r>
            <a:r>
              <a:rPr lang="ko-KR" altLang="en-US" dirty="0"/>
              <a:t>이를테면 해당 변수는 일반적인 기준 범위를 넘어섰기 때문에 </a:t>
            </a:r>
            <a:r>
              <a:rPr lang="ko-KR" altLang="en-US" dirty="0" err="1"/>
              <a:t>이상치이다</a:t>
            </a:r>
            <a:r>
              <a:rPr lang="en-US" altLang="ko-KR" dirty="0"/>
              <a:t>, </a:t>
            </a:r>
            <a:r>
              <a:rPr lang="ko-KR" altLang="en-US" dirty="0"/>
              <a:t>혹은 값은 높지만 불량에 요인을 강하게 미치는 변수이기 때문에 함부로 값을 조정하지 않을 것이다 라는 나름의 판단 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범주형 변수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countplot</a:t>
            </a:r>
            <a:r>
              <a:rPr lang="en-US" altLang="ko-KR" dirty="0"/>
              <a:t>, </a:t>
            </a:r>
            <a:r>
              <a:rPr lang="en-US" altLang="ko-KR" dirty="0" err="1"/>
              <a:t>nunique</a:t>
            </a:r>
            <a:r>
              <a:rPr lang="en-US" altLang="ko-KR" dirty="0"/>
              <a:t>, unique, </a:t>
            </a:r>
            <a:r>
              <a:rPr lang="en-US" altLang="ko-KR" dirty="0" err="1"/>
              <a:t>value_counts</a:t>
            </a:r>
            <a:r>
              <a:rPr lang="en-US" altLang="ko-KR" dirty="0"/>
              <a:t> </a:t>
            </a:r>
            <a:r>
              <a:rPr lang="ko-KR" altLang="en-US" dirty="0"/>
              <a:t>등을 통해서 변수의 특성 확인 필요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수치형 변수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분포 확인</a:t>
            </a:r>
            <a:r>
              <a:rPr lang="en-US" altLang="ko-KR" dirty="0"/>
              <a:t>(hist plot)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값의 범위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273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2F715AEC-C410-48A7-AD59-A98952EE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69C5EA1-8D30-420F-B72A-75273449D6C8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방안 수립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B489B1FF-435F-4B0F-AE32-0CCD38C85F6D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878EEC-0698-4DD3-AF6A-6F34D4642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36496D4-EC24-4B15-B156-04BF701B04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54022-8D79-493B-905F-846EE6A487BC}"/>
              </a:ext>
            </a:extLst>
          </p:cNvPr>
          <p:cNvSpPr/>
          <p:nvPr/>
        </p:nvSpPr>
        <p:spPr>
          <a:xfrm>
            <a:off x="623888" y="1557338"/>
            <a:ext cx="10944225" cy="507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모델을 설계해서 </a:t>
            </a:r>
            <a:r>
              <a:rPr lang="ko-KR" altLang="en-US" dirty="0" err="1"/>
              <a:t>예측값으로</a:t>
            </a:r>
            <a:r>
              <a:rPr lang="ko-KR" altLang="en-US" dirty="0"/>
              <a:t> 대체하는 것이 일반적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값을 채우지 않고 버려야 한다면 왜 버려야 하는지에 대한 근거 구축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이상치 처리</a:t>
            </a:r>
            <a:br>
              <a:rPr lang="en-US" altLang="ko-KR" dirty="0"/>
            </a:br>
            <a:r>
              <a:rPr lang="en-US" altLang="ko-KR" dirty="0"/>
              <a:t>- (1) </a:t>
            </a:r>
            <a:r>
              <a:rPr lang="ko-KR" altLang="en-US" dirty="0"/>
              <a:t>왜 </a:t>
            </a:r>
            <a:r>
              <a:rPr lang="ko-KR" altLang="en-US" dirty="0" err="1"/>
              <a:t>이상치인가</a:t>
            </a:r>
            <a:r>
              <a:rPr lang="en-US" altLang="ko-KR" dirty="0"/>
              <a:t>/</a:t>
            </a:r>
            <a:r>
              <a:rPr lang="ko-KR" altLang="en-US" dirty="0"/>
              <a:t>이상치가 아닌가</a:t>
            </a:r>
            <a:r>
              <a:rPr lang="en-US" altLang="ko-KR" dirty="0"/>
              <a:t>, (2) </a:t>
            </a:r>
            <a:r>
              <a:rPr lang="ko-KR" altLang="en-US" dirty="0"/>
              <a:t>이 값을 어떻게 조정해야 하는가</a:t>
            </a:r>
            <a:r>
              <a:rPr lang="en-US" altLang="ko-KR" dirty="0"/>
              <a:t>? (</a:t>
            </a:r>
            <a:r>
              <a:rPr lang="ko-KR" altLang="en-US" dirty="0"/>
              <a:t>그냥 사분위수 값 내로 맞추는 것이 아니라</a:t>
            </a:r>
            <a:r>
              <a:rPr lang="en-US" altLang="ko-KR" dirty="0"/>
              <a:t>, </a:t>
            </a:r>
            <a:r>
              <a:rPr lang="ko-KR" altLang="en-US" dirty="0"/>
              <a:t>값을 조정하지 않을 수도 있음</a:t>
            </a:r>
            <a:r>
              <a:rPr lang="en-US" altLang="ko-KR" dirty="0"/>
              <a:t>. </a:t>
            </a:r>
            <a:r>
              <a:rPr lang="ko-KR" altLang="en-US" dirty="0"/>
              <a:t>그렇다면 왜 그래야 하는지에 대한 이유 필요</a:t>
            </a:r>
            <a:r>
              <a:rPr lang="en-US" altLang="ko-KR" dirty="0"/>
              <a:t>.)</a:t>
            </a:r>
            <a:br>
              <a:rPr lang="en-US" altLang="ko-KR" dirty="0"/>
            </a:br>
            <a:r>
              <a:rPr lang="en-US" altLang="ko-KR" dirty="0"/>
              <a:t>cf. </a:t>
            </a:r>
            <a:r>
              <a:rPr lang="ko-KR" altLang="en-US" dirty="0"/>
              <a:t>이상치가 발생한 변수에 대해서는 해당 변수가 가져야 하는 일반적인 범위를 제시할 것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파생변수 생성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분석의 방향성</a:t>
            </a:r>
            <a:r>
              <a:rPr lang="en-US" altLang="ko-KR" dirty="0"/>
              <a:t>(</a:t>
            </a:r>
            <a:r>
              <a:rPr lang="ko-KR" altLang="en-US" dirty="0"/>
              <a:t>불량을 일으키는 요인을 파악하고</a:t>
            </a:r>
            <a:r>
              <a:rPr lang="en-US" altLang="ko-KR" dirty="0"/>
              <a:t>, </a:t>
            </a:r>
            <a:r>
              <a:rPr lang="ko-KR" altLang="en-US" dirty="0"/>
              <a:t>그것을 잡아낼 것이다</a:t>
            </a:r>
            <a:r>
              <a:rPr lang="en-US" altLang="ko-KR" dirty="0"/>
              <a:t>)</a:t>
            </a:r>
            <a:r>
              <a:rPr lang="ko-KR" altLang="en-US" dirty="0"/>
              <a:t>을 고려하였을 때 어떤 파생변수가 필요한가를 고민할 것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108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D8AB83-B4DB-4549-8F0D-7C5CD6E10548}"/>
              </a:ext>
            </a:extLst>
          </p:cNvPr>
          <p:cNvSpPr/>
          <p:nvPr/>
        </p:nvSpPr>
        <p:spPr>
          <a:xfrm>
            <a:off x="233265" y="152400"/>
            <a:ext cx="11868539" cy="66029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대호</a:t>
            </a:r>
            <a:r>
              <a:rPr lang="en-US" altLang="ko-KR" dirty="0"/>
              <a:t>, </a:t>
            </a:r>
            <a:r>
              <a:rPr lang="ko-KR" altLang="en-US" dirty="0"/>
              <a:t>정용</a:t>
            </a:r>
            <a:r>
              <a:rPr lang="en-US" altLang="ko-KR" dirty="0"/>
              <a:t>: Oxidation, </a:t>
            </a:r>
            <a:r>
              <a:rPr lang="en-US" altLang="ko-KR" dirty="0" err="1"/>
              <a:t>Ion_Implantation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효림</a:t>
            </a:r>
            <a:r>
              <a:rPr lang="en-US" altLang="ko-KR" dirty="0"/>
              <a:t>, </a:t>
            </a:r>
            <a:r>
              <a:rPr lang="ko-KR" altLang="en-US" dirty="0"/>
              <a:t>경찬</a:t>
            </a:r>
            <a:r>
              <a:rPr lang="en-US" altLang="ko-KR" dirty="0"/>
              <a:t>: </a:t>
            </a:r>
            <a:r>
              <a:rPr lang="en-US" altLang="ko-KR" dirty="0" err="1"/>
              <a:t>Photo_softbake</a:t>
            </a:r>
            <a:r>
              <a:rPr lang="en-US" altLang="ko-KR" dirty="0"/>
              <a:t> &amp; </a:t>
            </a:r>
            <a:r>
              <a:rPr lang="en-US" altLang="ko-KR" dirty="0" err="1"/>
              <a:t>Photo_lithography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나희</a:t>
            </a:r>
            <a:r>
              <a:rPr lang="en-US" altLang="ko-KR" dirty="0"/>
              <a:t>, </a:t>
            </a:r>
            <a:r>
              <a:rPr lang="ko-KR" altLang="en-US" dirty="0" err="1"/>
              <a:t>윤슬</a:t>
            </a:r>
            <a:r>
              <a:rPr lang="en-US" altLang="ko-KR" dirty="0"/>
              <a:t>: Etching, </a:t>
            </a:r>
            <a:r>
              <a:rPr lang="en-US" altLang="ko-KR" dirty="0" err="1"/>
              <a:t>Ion_Implantation</a:t>
            </a:r>
            <a:r>
              <a:rPr lang="en-US" altLang="ko-KR" dirty="0"/>
              <a:t>(</a:t>
            </a:r>
            <a:r>
              <a:rPr lang="ko-KR" altLang="en-US" dirty="0"/>
              <a:t>교차검증 할 것임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all:</a:t>
            </a:r>
            <a:r>
              <a:rPr lang="ko-KR" altLang="en-US" dirty="0"/>
              <a:t> </a:t>
            </a:r>
            <a:r>
              <a:rPr lang="en-US" altLang="ko-KR" dirty="0"/>
              <a:t>Quality</a:t>
            </a:r>
            <a:r>
              <a:rPr lang="ko-KR" altLang="en-US" dirty="0"/>
              <a:t> </a:t>
            </a:r>
            <a:r>
              <a:rPr lang="en-US" altLang="ko-KR" dirty="0"/>
              <a:t>Inspection</a:t>
            </a:r>
            <a:r>
              <a:rPr lang="ko-KR" altLang="en-US" dirty="0"/>
              <a:t> 활용방안 고민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지현</a:t>
            </a:r>
            <a:r>
              <a:rPr lang="en-US" altLang="ko-KR" dirty="0"/>
              <a:t>: PPT </a:t>
            </a:r>
            <a:r>
              <a:rPr lang="ko-KR" altLang="en-US" dirty="0"/>
              <a:t>전반적 수정</a:t>
            </a:r>
            <a:r>
              <a:rPr lang="en-US" altLang="ko-KR" dirty="0"/>
              <a:t>, </a:t>
            </a:r>
            <a:r>
              <a:rPr lang="ko-KR" altLang="en-US" dirty="0"/>
              <a:t>템플릿 만들고 전반적 분석 프로세스 및 방향 설정</a:t>
            </a:r>
            <a:r>
              <a:rPr lang="en-US" altLang="ko-KR" dirty="0"/>
              <a:t>, </a:t>
            </a:r>
            <a:r>
              <a:rPr lang="ko-KR" altLang="en-US" dirty="0"/>
              <a:t>분석 활용방안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내일 회의 </a:t>
            </a:r>
            <a:r>
              <a:rPr lang="en-US" altLang="ko-KR" dirty="0"/>
              <a:t>PM 4:00 (2</a:t>
            </a:r>
            <a:r>
              <a:rPr lang="ko-KR" altLang="en-US" dirty="0"/>
              <a:t>시간 진행 예정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각 공정에 대한 설명은 생략</a:t>
            </a:r>
            <a:r>
              <a:rPr lang="en-US" altLang="ko-KR" dirty="0"/>
              <a:t>(</a:t>
            </a:r>
            <a:r>
              <a:rPr lang="ko-KR" altLang="en-US" dirty="0"/>
              <a:t>내일까지 모두가 </a:t>
            </a:r>
            <a:r>
              <a:rPr lang="en-US" altLang="ko-KR" dirty="0"/>
              <a:t>4</a:t>
            </a:r>
            <a:r>
              <a:rPr lang="ko-KR" altLang="en-US" dirty="0"/>
              <a:t>공정에 대해서 이해를 했다는 가정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  <a:r>
              <a:rPr lang="en-US" altLang="ko-KR" dirty="0"/>
              <a:t>, </a:t>
            </a:r>
            <a:r>
              <a:rPr lang="ko-KR" altLang="en-US" dirty="0"/>
              <a:t>이상치 확인 결과 보여줄 것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이상치 값 어떻게 처리할 것인지</a:t>
            </a:r>
            <a:r>
              <a:rPr lang="en-US" altLang="ko-KR" dirty="0"/>
              <a:t>(</a:t>
            </a:r>
            <a:r>
              <a:rPr lang="ko-KR" altLang="en-US" dirty="0"/>
              <a:t>왜 </a:t>
            </a:r>
            <a:r>
              <a:rPr lang="ko-KR" altLang="en-US" dirty="0" err="1"/>
              <a:t>이상치인가</a:t>
            </a:r>
            <a:r>
              <a:rPr lang="en-US" altLang="ko-KR" dirty="0"/>
              <a:t>, </a:t>
            </a:r>
            <a:r>
              <a:rPr lang="ko-KR" altLang="en-US" dirty="0"/>
              <a:t>어떻게 값을 조정할 것인가를 나름 판단해서 근거 만들 것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=&gt; </a:t>
            </a:r>
            <a:r>
              <a:rPr lang="ko-KR" altLang="en-US" dirty="0"/>
              <a:t>공통적으로 논의할 사항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파생변수 생성방안 논의 </a:t>
            </a:r>
            <a:r>
              <a:rPr lang="en-US" altLang="ko-KR" dirty="0"/>
              <a:t>(path </a:t>
            </a:r>
            <a:r>
              <a:rPr lang="ko-KR" altLang="en-US" dirty="0"/>
              <a:t>구분 변수를 만들 것임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=&gt; </a:t>
            </a:r>
            <a:r>
              <a:rPr lang="ko-KR" altLang="en-US" dirty="0"/>
              <a:t>공통적으로 논의할 사항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논의한 바를 바탕으로 일요일 </a:t>
            </a:r>
            <a:r>
              <a:rPr lang="en-US" altLang="ko-KR" dirty="0"/>
              <a:t>PM 4:00</a:t>
            </a:r>
            <a:r>
              <a:rPr lang="ko-KR" altLang="en-US" dirty="0"/>
              <a:t>까지 최종 </a:t>
            </a:r>
            <a:r>
              <a:rPr lang="en-US" altLang="ko-KR" dirty="0"/>
              <a:t>PPT</a:t>
            </a:r>
            <a:r>
              <a:rPr lang="ko-KR" altLang="en-US" dirty="0"/>
              <a:t>를 완성할 예정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교수님께 질의할 내용 정리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우리의 목표를 기반으로</a:t>
            </a:r>
            <a:r>
              <a:rPr lang="en-US" altLang="ko-KR" dirty="0"/>
              <a:t>, “</a:t>
            </a:r>
            <a:r>
              <a:rPr lang="ko-KR" altLang="en-US" dirty="0"/>
              <a:t>불량을 어떻게 파악할 것인가</a:t>
            </a:r>
            <a:r>
              <a:rPr lang="en-US" altLang="ko-KR" dirty="0"/>
              <a:t>, </a:t>
            </a:r>
            <a:r>
              <a:rPr lang="ko-KR" altLang="en-US" dirty="0"/>
              <a:t>실시간 모니터링 체계를 어떻게 구축할 수 있을 것인가</a:t>
            </a:r>
            <a:r>
              <a:rPr lang="en-US" altLang="ko-KR" dirty="0"/>
              <a:t>”</a:t>
            </a:r>
            <a:r>
              <a:rPr lang="ko-KR" altLang="en-US" dirty="0"/>
              <a:t>에 대한 고민 필요</a:t>
            </a:r>
            <a:r>
              <a:rPr lang="en-US" altLang="ko-KR" dirty="0"/>
              <a:t>. </a:t>
            </a:r>
            <a:r>
              <a:rPr lang="ko-KR" altLang="en-US" dirty="0"/>
              <a:t>더불어 이후 진행할 </a:t>
            </a:r>
            <a:r>
              <a:rPr lang="en-US" altLang="ko-KR" dirty="0"/>
              <a:t>EDA(</a:t>
            </a:r>
            <a:r>
              <a:rPr lang="ko-KR" altLang="en-US" dirty="0"/>
              <a:t>어떤 변수를 시각화 할 것인가</a:t>
            </a:r>
            <a:r>
              <a:rPr lang="en-US" altLang="ko-KR" dirty="0"/>
              <a:t>, </a:t>
            </a:r>
            <a:r>
              <a:rPr lang="ko-KR" altLang="en-US" dirty="0"/>
              <a:t>어떤 가설을 세울 수 있는가</a:t>
            </a:r>
            <a:r>
              <a:rPr lang="en-US" altLang="ko-KR" dirty="0"/>
              <a:t>, </a:t>
            </a:r>
            <a:r>
              <a:rPr lang="ko-KR" altLang="en-US" dirty="0"/>
              <a:t>어떤 모델을 세워서 어떤 것을 예측할 것인가를 고민해야 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96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55A46B-5875-4FCF-8D48-C77B6FF55EA7}"/>
              </a:ext>
            </a:extLst>
          </p:cNvPr>
          <p:cNvSpPr/>
          <p:nvPr/>
        </p:nvSpPr>
        <p:spPr>
          <a:xfrm>
            <a:off x="438539" y="410547"/>
            <a:ext cx="11402008" cy="5980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당부사항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존댓말 쓰기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상대방이 </a:t>
            </a:r>
            <a:r>
              <a:rPr lang="en-US" altLang="ko-KR" dirty="0"/>
              <a:t>“</a:t>
            </a:r>
            <a:r>
              <a:rPr lang="ko-KR" altLang="en-US" dirty="0"/>
              <a:t>이렇게 해야 한다</a:t>
            </a:r>
            <a:r>
              <a:rPr lang="en-US" altLang="ko-KR" dirty="0"/>
              <a:t>”</a:t>
            </a:r>
            <a:r>
              <a:rPr lang="ko-KR" altLang="en-US" dirty="0"/>
              <a:t>는 생각으로 말하기 보다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상대방이 </a:t>
            </a:r>
            <a:r>
              <a:rPr lang="en-US" altLang="ko-KR" dirty="0"/>
              <a:t>“</a:t>
            </a:r>
            <a:r>
              <a:rPr lang="ko-KR" altLang="en-US" dirty="0"/>
              <a:t>이렇게 하도록 만들고 싶다</a:t>
            </a:r>
            <a:r>
              <a:rPr lang="en-US" altLang="ko-KR" dirty="0"/>
              <a:t>/</a:t>
            </a:r>
            <a:r>
              <a:rPr lang="ko-KR" altLang="en-US" dirty="0"/>
              <a:t>설득할 것이다</a:t>
            </a:r>
            <a:r>
              <a:rPr lang="en-US" altLang="ko-KR" dirty="0"/>
              <a:t>” </a:t>
            </a:r>
            <a:r>
              <a:rPr lang="ko-KR" altLang="en-US" dirty="0"/>
              <a:t>라는 생각으로 말할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설득이 안 되니까 서로 합의가 안 되고 불만이 쌓이고 회의가 </a:t>
            </a:r>
            <a:r>
              <a:rPr lang="ko-KR" altLang="en-US" dirty="0" err="1"/>
              <a:t>길어짐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조율이 </a:t>
            </a:r>
            <a:r>
              <a:rPr lang="en-US" altLang="ko-KR" dirty="0"/>
              <a:t>20</a:t>
            </a:r>
            <a:r>
              <a:rPr lang="ko-KR" altLang="en-US" dirty="0"/>
              <a:t>분을 넘어가도 안 될 시 임의로 방향성 설정해서 진행할 것임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내일 오후 </a:t>
            </a:r>
            <a:r>
              <a:rPr lang="en-US" altLang="ko-KR" dirty="0"/>
              <a:t>4</a:t>
            </a:r>
            <a:r>
              <a:rPr lang="ko-KR" altLang="en-US" dirty="0"/>
              <a:t>시까지 주피터 노트북 작업파일 </a:t>
            </a:r>
            <a:r>
              <a:rPr lang="en-US" altLang="ko-KR" dirty="0"/>
              <a:t>html</a:t>
            </a:r>
            <a:r>
              <a:rPr lang="ko-KR" altLang="en-US" dirty="0"/>
              <a:t>로 다운로드해서 보낼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16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89FB0E43-69FD-449E-9F18-8D2823B2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22" y="1655966"/>
            <a:ext cx="2839703" cy="201633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EB1ED42-7FC2-41FD-B87E-9757262189A9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420964C-3E54-43F0-B2A2-809EFD530352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42A10B74-BAB5-4579-96AD-A6F79BC8BC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6BE01F20-7BD6-45E3-AD5F-2015DCC2915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6125E43-51E4-4BCC-8C8C-4C36B413EC8C}"/>
              </a:ext>
            </a:extLst>
          </p:cNvPr>
          <p:cNvSpPr txBox="1"/>
          <p:nvPr/>
        </p:nvSpPr>
        <p:spPr>
          <a:xfrm>
            <a:off x="734008" y="786226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글로벌 반도체 산업의 매출액과 더불어 자사 매출 상승률이 점점 하락 추세를 보임에 따라 경영 최적화 방안 마련 필요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C5389-48CD-4E88-9AFC-A3BA64B0A91D}"/>
              </a:ext>
            </a:extLst>
          </p:cNvPr>
          <p:cNvSpPr txBox="1"/>
          <p:nvPr/>
        </p:nvSpPr>
        <p:spPr>
          <a:xfrm>
            <a:off x="734006" y="3791583"/>
            <a:ext cx="10554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주요 수출 대상국인 중국의 반도체 자급률이 점점 증가하며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수율</a:t>
            </a:r>
            <a:r>
              <a:rPr lang="ko-KR" altLang="en-US" sz="1600" b="1" dirty="0"/>
              <a:t> 극대화를 통한 제조경쟁력 확보 방안 마련 시급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5A172AB-0A27-4137-B267-FE9347F7DE72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C0A13B-7E5D-4724-9659-0D82404F2AE2}"/>
              </a:ext>
            </a:extLst>
          </p:cNvPr>
          <p:cNvCxnSpPr>
            <a:cxnSpLocks/>
          </p:cNvCxnSpPr>
          <p:nvPr/>
        </p:nvCxnSpPr>
        <p:spPr>
          <a:xfrm>
            <a:off x="663282" y="3820086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차트 67">
            <a:extLst>
              <a:ext uri="{FF2B5EF4-FFF2-40B4-BE49-F238E27FC236}">
                <a16:creationId xmlns:a16="http://schemas.microsoft.com/office/drawing/2014/main" id="{B8E208CC-377E-4600-A565-224ACD0FA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54713"/>
              </p:ext>
            </p:extLst>
          </p:nvPr>
        </p:nvGraphicFramePr>
        <p:xfrm>
          <a:off x="1538265" y="4553402"/>
          <a:ext cx="3229419" cy="237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0D5A57-A377-403E-A19B-C09D810A5430}"/>
              </a:ext>
            </a:extLst>
          </p:cNvPr>
          <p:cNvCxnSpPr>
            <a:cxnSpLocks/>
          </p:cNvCxnSpPr>
          <p:nvPr/>
        </p:nvCxnSpPr>
        <p:spPr>
          <a:xfrm>
            <a:off x="8032683" y="2239401"/>
            <a:ext cx="1730773" cy="713436"/>
          </a:xfrm>
          <a:prstGeom prst="straightConnector1">
            <a:avLst/>
          </a:prstGeom>
          <a:ln w="28575">
            <a:solidFill>
              <a:srgbClr val="2626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뉴스핌 - 중국 반도체산업의 3대 강점, 4대 과제와 3대 기회">
            <a:extLst>
              <a:ext uri="{FF2B5EF4-FFF2-40B4-BE49-F238E27FC236}">
                <a16:creationId xmlns:a16="http://schemas.microsoft.com/office/drawing/2014/main" id="{DAA72458-E06A-421D-B8FA-59FCA614F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7" b="1600"/>
          <a:stretch/>
        </p:blipFill>
        <p:spPr bwMode="auto">
          <a:xfrm>
            <a:off x="6652263" y="4687085"/>
            <a:ext cx="4271028" cy="19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CF66923-7C9D-40CD-B9EF-566FE5C40136}"/>
              </a:ext>
            </a:extLst>
          </p:cNvPr>
          <p:cNvSpPr txBox="1"/>
          <p:nvPr/>
        </p:nvSpPr>
        <p:spPr bwMode="auto">
          <a:xfrm flipH="1">
            <a:off x="623888" y="1196185"/>
            <a:ext cx="5400674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전세계 반도체 관련 기업 매출액 추이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7B24A6-01F2-466C-86EC-D230061DD917}"/>
              </a:ext>
            </a:extLst>
          </p:cNvPr>
          <p:cNvSpPr txBox="1"/>
          <p:nvPr/>
        </p:nvSpPr>
        <p:spPr bwMode="auto">
          <a:xfrm flipH="1">
            <a:off x="6167966" y="1196185"/>
            <a:ext cx="5400145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자사 매출 상승률 추이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6EE99-C47C-4793-9AF8-1D11EF05B35E}"/>
              </a:ext>
            </a:extLst>
          </p:cNvPr>
          <p:cNvSpPr txBox="1"/>
          <p:nvPr/>
        </p:nvSpPr>
        <p:spPr bwMode="auto">
          <a:xfrm flipH="1">
            <a:off x="623889" y="4207623"/>
            <a:ext cx="5400674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한국의 국가 별 주요 반도체 수출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AEFB0B-EB0A-46FE-8958-DF20B138D141}"/>
              </a:ext>
            </a:extLst>
          </p:cNvPr>
          <p:cNvSpPr txBox="1"/>
          <p:nvPr/>
        </p:nvSpPr>
        <p:spPr bwMode="auto">
          <a:xfrm flipH="1">
            <a:off x="6167966" y="4207623"/>
            <a:ext cx="5400674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중국의 시장 규모 및 자급률 추이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54BC8D-6A48-43CC-8C1B-37924720123E}"/>
              </a:ext>
            </a:extLst>
          </p:cNvPr>
          <p:cNvSpPr/>
          <p:nvPr/>
        </p:nvSpPr>
        <p:spPr>
          <a:xfrm>
            <a:off x="6167437" y="1623340"/>
            <a:ext cx="5400674" cy="20215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D2645EE-0459-41EC-A2D0-A605054B8187}"/>
              </a:ext>
            </a:extLst>
          </p:cNvPr>
          <p:cNvSpPr/>
          <p:nvPr/>
        </p:nvSpPr>
        <p:spPr>
          <a:xfrm>
            <a:off x="623889" y="4613184"/>
            <a:ext cx="5400674" cy="2026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8287F24-6937-4978-B3BD-E4B80C5383AC}"/>
              </a:ext>
            </a:extLst>
          </p:cNvPr>
          <p:cNvSpPr/>
          <p:nvPr/>
        </p:nvSpPr>
        <p:spPr>
          <a:xfrm>
            <a:off x="6167437" y="4642238"/>
            <a:ext cx="5400674" cy="199779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23B925-3DF5-489C-824B-B0322530D70F}"/>
              </a:ext>
            </a:extLst>
          </p:cNvPr>
          <p:cNvSpPr/>
          <p:nvPr/>
        </p:nvSpPr>
        <p:spPr>
          <a:xfrm>
            <a:off x="623889" y="1618051"/>
            <a:ext cx="5400674" cy="20268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3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D026F70C-F208-4170-805D-E9505617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CBEC720C-CD02-4778-8101-DDA8ECAD3C48}"/>
              </a:ext>
            </a:extLst>
          </p:cNvPr>
          <p:cNvGrpSpPr/>
          <p:nvPr/>
        </p:nvGrpSpPr>
        <p:grpSpPr>
          <a:xfrm>
            <a:off x="1340835" y="1629659"/>
            <a:ext cx="4534221" cy="2042640"/>
            <a:chOff x="1585617" y="1629659"/>
            <a:chExt cx="4534221" cy="2042640"/>
          </a:xfrm>
        </p:grpSpPr>
        <p:graphicFrame>
          <p:nvGraphicFramePr>
            <p:cNvPr id="38" name="차트 37">
              <a:extLst>
                <a:ext uri="{FF2B5EF4-FFF2-40B4-BE49-F238E27FC236}">
                  <a16:creationId xmlns:a16="http://schemas.microsoft.com/office/drawing/2014/main" id="{474BB95D-7241-4AF1-95C5-200D6D63A3C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9039314"/>
                </p:ext>
              </p:extLst>
            </p:nvPr>
          </p:nvGraphicFramePr>
          <p:xfrm>
            <a:off x="1585617" y="2149668"/>
            <a:ext cx="3477216" cy="15226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E6B2C96-E0E5-4B7F-960E-FB978D9F9D18}"/>
                </a:ext>
              </a:extLst>
            </p:cNvPr>
            <p:cNvSpPr/>
            <p:nvPr/>
          </p:nvSpPr>
          <p:spPr>
            <a:xfrm>
              <a:off x="2552170" y="2145939"/>
              <a:ext cx="84574" cy="93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5B0A0CC-11D4-452B-8C0F-F672DC372CAE}"/>
                </a:ext>
              </a:extLst>
            </p:cNvPr>
            <p:cNvSpPr/>
            <p:nvPr/>
          </p:nvSpPr>
          <p:spPr>
            <a:xfrm>
              <a:off x="3505622" y="2510325"/>
              <a:ext cx="84574" cy="93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57180F-8D20-4230-816E-0473046B0E5B}"/>
                </a:ext>
              </a:extLst>
            </p:cNvPr>
            <p:cNvSpPr/>
            <p:nvPr/>
          </p:nvSpPr>
          <p:spPr>
            <a:xfrm>
              <a:off x="4440608" y="3152640"/>
              <a:ext cx="84574" cy="9346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D88EEA6-4652-4454-A4EC-391D74EF5E6A}"/>
                </a:ext>
              </a:extLst>
            </p:cNvPr>
            <p:cNvCxnSpPr>
              <a:cxnSpLocks/>
              <a:stCxn id="31" idx="6"/>
              <a:endCxn id="33" idx="1"/>
            </p:cNvCxnSpPr>
            <p:nvPr/>
          </p:nvCxnSpPr>
          <p:spPr>
            <a:xfrm>
              <a:off x="2636744" y="2192670"/>
              <a:ext cx="881264" cy="3313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077F765-D8EA-463F-889E-7B8AD28578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196" y="2583405"/>
              <a:ext cx="850412" cy="598723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2B40A08-514D-4E9D-BD1F-D1D24D72D29C}"/>
                </a:ext>
              </a:extLst>
            </p:cNvPr>
            <p:cNvGrpSpPr/>
            <p:nvPr/>
          </p:nvGrpSpPr>
          <p:grpSpPr>
            <a:xfrm>
              <a:off x="4170508" y="1629659"/>
              <a:ext cx="1949330" cy="519891"/>
              <a:chOff x="3984987" y="1965987"/>
              <a:chExt cx="1949330" cy="51989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720206C-E00F-4A62-8051-AFF1D2D53FC4}"/>
                  </a:ext>
                </a:extLst>
              </p:cNvPr>
              <p:cNvSpPr/>
              <p:nvPr/>
            </p:nvSpPr>
            <p:spPr>
              <a:xfrm>
                <a:off x="3984987" y="2037003"/>
                <a:ext cx="212950" cy="1183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1DE0FA-B654-4F1E-A74A-B3E29582FBE2}"/>
                  </a:ext>
                </a:extLst>
              </p:cNvPr>
              <p:cNvSpPr txBox="1"/>
              <p:nvPr/>
            </p:nvSpPr>
            <p:spPr>
              <a:xfrm>
                <a:off x="4190590" y="1965987"/>
                <a:ext cx="11997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Total Market(M$)</a:t>
                </a:r>
                <a:endParaRPr lang="ko-KR" altLang="en-US" sz="105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8689C38-53F1-4B74-82F0-3239CA96CAEA}"/>
                  </a:ext>
                </a:extLst>
              </p:cNvPr>
              <p:cNvSpPr txBox="1"/>
              <p:nvPr/>
            </p:nvSpPr>
            <p:spPr>
              <a:xfrm>
                <a:off x="4197944" y="2231962"/>
                <a:ext cx="17363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/>
                  <a:t>전년 동기 대비 증감률</a:t>
                </a:r>
                <a:r>
                  <a:rPr lang="en-US" altLang="ko-KR" sz="1050" dirty="0"/>
                  <a:t>(%)</a:t>
                </a:r>
                <a:endParaRPr lang="ko-KR" altLang="en-US" sz="105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D8C2310A-21FF-4CFB-AA39-32FF264CA938}"/>
                  </a:ext>
                </a:extLst>
              </p:cNvPr>
              <p:cNvSpPr/>
              <p:nvPr/>
            </p:nvSpPr>
            <p:spPr>
              <a:xfrm>
                <a:off x="4049175" y="2309483"/>
                <a:ext cx="84574" cy="9346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230F06F5-06A7-43F0-BECE-5AC09ACA72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4987" y="2357009"/>
                <a:ext cx="212950" cy="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859020-517D-44CF-89F1-D2A6C115672A}"/>
                </a:ext>
              </a:extLst>
            </p:cNvPr>
            <p:cNvSpPr txBox="1"/>
            <p:nvPr/>
          </p:nvSpPr>
          <p:spPr>
            <a:xfrm>
              <a:off x="2382659" y="1916092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21.6%</a:t>
              </a:r>
              <a:endParaRPr lang="ko-KR" altLang="en-US" sz="10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83AB17-E13E-43EA-A3B7-DD69230C5981}"/>
                </a:ext>
              </a:extLst>
            </p:cNvPr>
            <p:cNvSpPr txBox="1"/>
            <p:nvPr/>
          </p:nvSpPr>
          <p:spPr>
            <a:xfrm>
              <a:off x="3298034" y="2128696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13.7%</a:t>
              </a:r>
              <a:endParaRPr lang="ko-KR" altLang="en-US" sz="10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282DCE-FCAC-4BBA-A07B-0A8592BD395F}"/>
                </a:ext>
              </a:extLst>
            </p:cNvPr>
            <p:cNvSpPr txBox="1"/>
            <p:nvPr/>
          </p:nvSpPr>
          <p:spPr>
            <a:xfrm>
              <a:off x="4529907" y="3050292"/>
              <a:ext cx="6046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-12.0%</a:t>
              </a:r>
              <a:endParaRPr lang="ko-KR" altLang="en-US" sz="10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6A39E6B-F94F-4A6B-B728-5EA664A1D4B2}"/>
              </a:ext>
            </a:extLst>
          </p:cNvPr>
          <p:cNvSpPr txBox="1"/>
          <p:nvPr/>
        </p:nvSpPr>
        <p:spPr>
          <a:xfrm>
            <a:off x="3330208" y="528685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중국</a:t>
            </a:r>
          </a:p>
        </p:txBody>
      </p:sp>
    </p:spTree>
    <p:extLst>
      <p:ext uri="{BB962C8B-B14F-4D97-AF65-F5344CB8AC3E}">
        <p14:creationId xmlns:p14="http://schemas.microsoft.com/office/powerpoint/2010/main" val="5460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96592" y="2929112"/>
            <a:ext cx="4042490" cy="384721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Part Ⅱ. </a:t>
            </a:r>
            <a:r>
              <a:rPr lang="ko-KR" altLang="en-US" dirty="0"/>
              <a:t>현상파악</a:t>
            </a:r>
          </a:p>
        </p:txBody>
      </p:sp>
    </p:spTree>
    <p:extLst>
      <p:ext uri="{BB962C8B-B14F-4D97-AF65-F5344CB8AC3E}">
        <p14:creationId xmlns:p14="http://schemas.microsoft.com/office/powerpoint/2010/main" val="414470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B2E89-3936-48BB-8571-65E7E0B7EDCD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개선기회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77ECDD7E-500E-4391-947B-E3D8372D2888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A8856B91-A5E2-4920-8A4B-5474700B4BA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EBF7964F-9201-41EB-A0BE-2EC2A391ABF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9141AD-2D4C-480F-8B84-B0D904B0880E}"/>
              </a:ext>
            </a:extLst>
          </p:cNvPr>
          <p:cNvSpPr txBox="1"/>
          <p:nvPr/>
        </p:nvSpPr>
        <p:spPr>
          <a:xfrm>
            <a:off x="734008" y="786226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반도체 공정의 불량률은 자사의 경쟁력에 직결되어 있음에도 불구하고 당사의 불량률은 타사 대비 </a:t>
            </a:r>
            <a:r>
              <a:rPr lang="en-US" altLang="ko-KR" sz="1600" b="1" dirty="0"/>
              <a:t>5~10% </a:t>
            </a:r>
            <a:r>
              <a:rPr lang="ko-KR" altLang="en-US" sz="1600" b="1" dirty="0"/>
              <a:t>높음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8A4BB-4257-4891-BCE9-D2912D8E1D67}"/>
              </a:ext>
            </a:extLst>
          </p:cNvPr>
          <p:cNvSpPr txBox="1"/>
          <p:nvPr/>
        </p:nvSpPr>
        <p:spPr>
          <a:xfrm>
            <a:off x="734006" y="3811903"/>
            <a:ext cx="10089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반도체 주문 급증으로 인해 자사의 공정 장비 가동률이 급격히 상승하며 불량률 증가 및 제조원가 효율 감소</a:t>
            </a:r>
            <a:endParaRPr lang="ko-KR" altLang="en-US" sz="16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202E44-9084-44EB-9374-EBB0B01CBA60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EE808D-21C7-46CC-9F4B-F1D20C0F7224}"/>
              </a:ext>
            </a:extLst>
          </p:cNvPr>
          <p:cNvCxnSpPr>
            <a:cxnSpLocks/>
          </p:cNvCxnSpPr>
          <p:nvPr/>
        </p:nvCxnSpPr>
        <p:spPr>
          <a:xfrm>
            <a:off x="663282" y="3840406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E2C9C2-D10F-4AE1-93AE-E3E20809267A}"/>
              </a:ext>
            </a:extLst>
          </p:cNvPr>
          <p:cNvSpPr txBox="1"/>
          <p:nvPr/>
        </p:nvSpPr>
        <p:spPr bwMode="auto">
          <a:xfrm flipH="1">
            <a:off x="623888" y="1196185"/>
            <a:ext cx="5400674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업계 불량률 추이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5704C-D87D-4EEA-9008-B43CF60B9FA5}"/>
              </a:ext>
            </a:extLst>
          </p:cNvPr>
          <p:cNvSpPr txBox="1"/>
          <p:nvPr/>
        </p:nvSpPr>
        <p:spPr bwMode="auto">
          <a:xfrm flipH="1">
            <a:off x="6167966" y="1196185"/>
            <a:ext cx="5400145" cy="3611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반도체 시장 점유율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490D4-4AD1-490E-849E-15E5615CE290}"/>
              </a:ext>
            </a:extLst>
          </p:cNvPr>
          <p:cNvSpPr txBox="1"/>
          <p:nvPr/>
        </p:nvSpPr>
        <p:spPr bwMode="auto">
          <a:xfrm flipH="1">
            <a:off x="623889" y="4227943"/>
            <a:ext cx="5400147" cy="36933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생산량에 따른 불량률 변화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95FD1-947E-419B-8AC2-8477FD5F7B29}"/>
              </a:ext>
            </a:extLst>
          </p:cNvPr>
          <p:cNvSpPr txBox="1"/>
          <p:nvPr/>
        </p:nvSpPr>
        <p:spPr bwMode="auto">
          <a:xfrm flipH="1">
            <a:off x="6167966" y="4227943"/>
            <a:ext cx="5400147" cy="36933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36000" tIns="36000" rIns="0" rtlCol="0" anchor="ctr">
            <a:noAutofit/>
          </a:bodyPr>
          <a:lstStyle/>
          <a:p>
            <a:pPr algn="ctr"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불량률에 따른 제조원가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7BBF57-F833-4BCF-9A48-EEBB496242F1}"/>
              </a:ext>
            </a:extLst>
          </p:cNvPr>
          <p:cNvSpPr/>
          <p:nvPr/>
        </p:nvSpPr>
        <p:spPr>
          <a:xfrm>
            <a:off x="6167437" y="1623341"/>
            <a:ext cx="5400674" cy="157857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90999-8C8D-4B47-A05F-4956AB6C3C87}"/>
              </a:ext>
            </a:extLst>
          </p:cNvPr>
          <p:cNvSpPr/>
          <p:nvPr/>
        </p:nvSpPr>
        <p:spPr>
          <a:xfrm>
            <a:off x="623889" y="4633504"/>
            <a:ext cx="5400147" cy="16185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545B0A-E838-4512-B140-749E2DA432A5}"/>
              </a:ext>
            </a:extLst>
          </p:cNvPr>
          <p:cNvSpPr/>
          <p:nvPr/>
        </p:nvSpPr>
        <p:spPr>
          <a:xfrm>
            <a:off x="6167437" y="4662559"/>
            <a:ext cx="5400147" cy="15953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21E470-1BB8-4B6F-975F-9AE2441628E4}"/>
              </a:ext>
            </a:extLst>
          </p:cNvPr>
          <p:cNvSpPr/>
          <p:nvPr/>
        </p:nvSpPr>
        <p:spPr>
          <a:xfrm>
            <a:off x="623889" y="1618051"/>
            <a:ext cx="5400674" cy="15827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tlCol="0" anchor="ctr"/>
          <a:lstStyle/>
          <a:p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3592F762-34C8-4CD7-82BA-73D3DD540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302610"/>
              </p:ext>
            </p:extLst>
          </p:nvPr>
        </p:nvGraphicFramePr>
        <p:xfrm>
          <a:off x="915987" y="1786056"/>
          <a:ext cx="4816475" cy="150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B971E53F-072D-41E3-9BC3-777284034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998531"/>
              </p:ext>
            </p:extLst>
          </p:nvPr>
        </p:nvGraphicFramePr>
        <p:xfrm>
          <a:off x="6444797" y="1704021"/>
          <a:ext cx="4907416" cy="158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718CDA-66BE-4D7C-ABF4-88960E856949}"/>
              </a:ext>
            </a:extLst>
          </p:cNvPr>
          <p:cNvSpPr txBox="1"/>
          <p:nvPr/>
        </p:nvSpPr>
        <p:spPr bwMode="auto">
          <a:xfrm>
            <a:off x="2138095" y="3254670"/>
            <a:ext cx="9430018" cy="3166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936000" tIns="0" rIns="43200" bIns="7200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반도체 공정의 신뢰성 확보를 위해 불량률을 감소시키는 </a:t>
            </a:r>
            <a:r>
              <a:rPr kumimoji="1" lang="ko-KR" altLang="en-US" sz="1600" b="1" dirty="0">
                <a:solidFill>
                  <a:srgbClr val="203864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공정의 최적화 연구 필요</a:t>
            </a:r>
            <a:endParaRPr kumimoji="1" lang="ko-Kore-KR" altLang="en-US" sz="1600" b="1" dirty="0">
              <a:solidFill>
                <a:srgbClr val="203864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3" name="AutoShape 448">
            <a:extLst>
              <a:ext uri="{FF2B5EF4-FFF2-40B4-BE49-F238E27FC236}">
                <a16:creationId xmlns:a16="http://schemas.microsoft.com/office/drawing/2014/main" id="{7732358A-C7B4-43DD-B86F-FB5DA514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19" y="3254597"/>
            <a:ext cx="2260675" cy="312069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4C979-C212-4751-BFCD-89B82F3728B6}"/>
              </a:ext>
            </a:extLst>
          </p:cNvPr>
          <p:cNvSpPr txBox="1"/>
          <p:nvPr/>
        </p:nvSpPr>
        <p:spPr bwMode="auto">
          <a:xfrm>
            <a:off x="2138095" y="6296040"/>
            <a:ext cx="9430018" cy="3430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936000" tIns="0" rIns="43200" bIns="7200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공정 운영 효율성을 극대화하기 위해 </a:t>
            </a:r>
            <a:r>
              <a:rPr kumimoji="1" lang="ko-KR" altLang="en-US" sz="1600" b="1" dirty="0">
                <a:solidFill>
                  <a:srgbClr val="203864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최적 운전조건 및 불량의 원인 규명 및 필요</a:t>
            </a:r>
            <a:endParaRPr kumimoji="1" lang="ko-Kore-KR" altLang="en-US" sz="1600" b="1" dirty="0">
              <a:solidFill>
                <a:srgbClr val="203864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25" name="AutoShape 448">
            <a:extLst>
              <a:ext uri="{FF2B5EF4-FFF2-40B4-BE49-F238E27FC236}">
                <a16:creationId xmlns:a16="http://schemas.microsoft.com/office/drawing/2014/main" id="{1128A2F4-468F-42DB-9B72-2822F160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19" y="6295618"/>
            <a:ext cx="2260675" cy="338096"/>
          </a:xfrm>
          <a:prstGeom prst="homePlate">
            <a:avLst>
              <a:gd name="adj" fmla="val 30373"/>
            </a:avLst>
          </a:prstGeom>
          <a:solidFill>
            <a:srgbClr val="2A4677"/>
          </a:solidFill>
          <a:ln w="19050">
            <a:solidFill>
              <a:srgbClr val="2A4677"/>
            </a:solidFill>
            <a:miter lim="800000"/>
            <a:headEnd/>
            <a:tailEnd/>
          </a:ln>
        </p:spPr>
        <p:txBody>
          <a:bodyPr wrap="none" lIns="54000" tIns="36000" rIns="54000" bIns="3600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Findings</a:t>
            </a:r>
            <a:endParaRPr lang="ko-KR" altLang="ko-KR" sz="14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E734032-3F4B-4CC6-AA2E-733AE8AB7CE7}"/>
              </a:ext>
            </a:extLst>
          </p:cNvPr>
          <p:cNvGrpSpPr/>
          <p:nvPr/>
        </p:nvGrpSpPr>
        <p:grpSpPr>
          <a:xfrm>
            <a:off x="1382175" y="4669835"/>
            <a:ext cx="3883573" cy="1567841"/>
            <a:chOff x="1992994" y="5039699"/>
            <a:chExt cx="3883573" cy="1567841"/>
          </a:xfrm>
        </p:grpSpPr>
        <p:graphicFrame>
          <p:nvGraphicFramePr>
            <p:cNvPr id="28" name="차트 27">
              <a:extLst>
                <a:ext uri="{FF2B5EF4-FFF2-40B4-BE49-F238E27FC236}">
                  <a16:creationId xmlns:a16="http://schemas.microsoft.com/office/drawing/2014/main" id="{39532000-52E0-4FCB-B0E1-322C216BDD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6398240"/>
                </p:ext>
              </p:extLst>
            </p:nvPr>
          </p:nvGraphicFramePr>
          <p:xfrm>
            <a:off x="2049781" y="5178199"/>
            <a:ext cx="3816111" cy="12366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6BBE815-75EE-40BE-8B4D-D22961149F44}"/>
                    </a:ext>
                  </a:extLst>
                </p14:cNvPr>
                <p14:cNvContentPartPr/>
                <p14:nvPr/>
              </p14:nvContentPartPr>
              <p14:xfrm>
                <a:off x="2518839" y="5354838"/>
                <a:ext cx="3195242" cy="627888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6BBE815-75EE-40BE-8B4D-D22961149F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9839" y="5345837"/>
                  <a:ext cx="3212881" cy="64552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C4C15-ACC0-4205-93BC-2BF7155D3143}"/>
                </a:ext>
              </a:extLst>
            </p:cNvPr>
            <p:cNvSpPr txBox="1"/>
            <p:nvPr/>
          </p:nvSpPr>
          <p:spPr>
            <a:xfrm>
              <a:off x="5121232" y="6330541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(</a:t>
              </a:r>
              <a:r>
                <a:rPr kumimoji="1" lang="ko-Kore-KR" altLang="en-US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생산량</a:t>
              </a:r>
              <a:r>
                <a:rPr kumimoji="1" lang="en-US" altLang="ko-Kore-KR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)</a:t>
              </a:r>
              <a:endParaRPr kumimoji="1" lang="ko-Kore-KR" altLang="en-US" sz="12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BFC4FD-423D-4051-B2BE-D14F4B436563}"/>
                </a:ext>
              </a:extLst>
            </p:cNvPr>
            <p:cNvSpPr txBox="1"/>
            <p:nvPr/>
          </p:nvSpPr>
          <p:spPr>
            <a:xfrm>
              <a:off x="1992994" y="5039699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(</a:t>
              </a:r>
              <a:r>
                <a:rPr kumimoji="1" lang="ko-Kore-KR" altLang="en-US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불량률</a:t>
              </a:r>
              <a:r>
                <a:rPr kumimoji="1" lang="en-US" altLang="ko-KR" sz="1200" b="1" dirty="0">
                  <a:latin typeface="Apple SD Gothic Neo SemiBold" panose="02000300000000000000" pitchFamily="2" charset="-127"/>
                  <a:ea typeface="Apple SD Gothic Neo SemiBold" panose="02000300000000000000" pitchFamily="2" charset="-127"/>
                </a:rPr>
                <a:t>)</a:t>
              </a:r>
              <a:endParaRPr kumimoji="1" lang="ko-Kore-KR" altLang="en-US" sz="12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endParaRPr>
            </a:p>
          </p:txBody>
        </p:sp>
      </p:grpSp>
      <p:pic>
        <p:nvPicPr>
          <p:cNvPr id="36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FDF2C4E5-5536-4F9F-AE57-0B9831C7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D6DECDA4-A3DE-4742-88A8-82B345B95148}"/>
              </a:ext>
            </a:extLst>
          </p:cNvPr>
          <p:cNvSpPr/>
          <p:nvPr/>
        </p:nvSpPr>
        <p:spPr>
          <a:xfrm>
            <a:off x="6795594" y="4849295"/>
            <a:ext cx="1452944" cy="11906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  <a:latin typeface="+mj-lt"/>
                <a:ea typeface="Apple SD Gothic Neo SemiBold" panose="02000300000000000000" pitchFamily="2" charset="-127"/>
              </a:rPr>
              <a:t>불량률</a:t>
            </a:r>
            <a:r>
              <a:rPr kumimoji="1" lang="ko-KR" altLang="en-US" b="1" dirty="0">
                <a:solidFill>
                  <a:schemeClr val="tx1"/>
                </a:solidFill>
                <a:latin typeface="+mj-lt"/>
                <a:ea typeface="Apple SD Gothic Neo SemiBold" panose="02000300000000000000" pitchFamily="2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+mj-lt"/>
                <a:ea typeface="Apple SD Gothic Neo SemiBold" panose="02000300000000000000" pitchFamily="2" charset="-127"/>
              </a:rPr>
              <a:t>0.1%</a:t>
            </a:r>
            <a:r>
              <a:rPr kumimoji="1" lang="ko-KR" altLang="en-US" b="1" dirty="0">
                <a:solidFill>
                  <a:schemeClr val="tx1"/>
                </a:solidFill>
                <a:latin typeface="+mj-lt"/>
                <a:ea typeface="Apple SD Gothic Neo SemiBold" panose="02000300000000000000" pitchFamily="2" charset="-127"/>
              </a:rPr>
              <a:t>↓</a:t>
            </a:r>
            <a:endParaRPr kumimoji="1" lang="ko-Kore-KR" altLang="en-US" b="1" dirty="0">
              <a:solidFill>
                <a:schemeClr val="tx1"/>
              </a:solidFill>
              <a:latin typeface="+mj-lt"/>
              <a:ea typeface="Apple SD Gothic Neo SemiBold" panose="02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E0A868-8AAB-47E3-8D4B-A34A92194061}"/>
              </a:ext>
            </a:extLst>
          </p:cNvPr>
          <p:cNvSpPr txBox="1"/>
          <p:nvPr/>
        </p:nvSpPr>
        <p:spPr>
          <a:xfrm>
            <a:off x="8586552" y="498405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lt"/>
                <a:ea typeface="Apple SD Gothic Neo SemiBold" panose="02000300000000000000" pitchFamily="2" charset="-127"/>
              </a:rPr>
              <a:t>☞ </a:t>
            </a:r>
            <a:r>
              <a:rPr kumimoji="1" lang="ko-KR" altLang="en-US" sz="1600" b="1" dirty="0">
                <a:latin typeface="+mj-lt"/>
                <a:ea typeface="Apple SD Gothic Neo SemiBold" panose="02000300000000000000" pitchFamily="2" charset="-127"/>
              </a:rPr>
              <a:t>제조 원가 효율 상승</a:t>
            </a:r>
            <a:endParaRPr kumimoji="1" lang="ko-Kore-KR" altLang="en-US" b="1" dirty="0">
              <a:latin typeface="+mj-lt"/>
              <a:ea typeface="Apple SD Gothic Neo SemiBold" panose="02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087896-ABE7-4294-9406-477D8E02CA40}"/>
              </a:ext>
            </a:extLst>
          </p:cNvPr>
          <p:cNvSpPr txBox="1"/>
          <p:nvPr/>
        </p:nvSpPr>
        <p:spPr>
          <a:xfrm>
            <a:off x="8586552" y="5539731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lt"/>
                <a:ea typeface="Apple SD Gothic Neo SemiBold" panose="02000300000000000000" pitchFamily="2" charset="-127"/>
              </a:rPr>
              <a:t>☞ </a:t>
            </a:r>
            <a:r>
              <a:rPr kumimoji="1" lang="ko-KR" altLang="en-US" sz="1600" b="1" dirty="0">
                <a:latin typeface="+mj-lt"/>
                <a:ea typeface="Apple SD Gothic Neo SemiBold" panose="02000300000000000000" pitchFamily="2" charset="-127"/>
              </a:rPr>
              <a:t>시간당 생산량 증가</a:t>
            </a:r>
            <a:endParaRPr kumimoji="1" lang="ko-Kore-KR" altLang="en-US" b="1" dirty="0">
              <a:latin typeface="+mj-lt"/>
              <a:ea typeface="Apple SD Gothic Neo SemiBold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6C590-C1AC-46AD-9BB2-63D79E3B6634}"/>
              </a:ext>
            </a:extLst>
          </p:cNvPr>
          <p:cNvSpPr txBox="1"/>
          <p:nvPr/>
        </p:nvSpPr>
        <p:spPr>
          <a:xfrm>
            <a:off x="884971" y="160089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(%)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8F34EE-A271-4CFE-A269-840545EC384D}"/>
              </a:ext>
            </a:extLst>
          </p:cNvPr>
          <p:cNvSpPr txBox="1"/>
          <p:nvPr/>
        </p:nvSpPr>
        <p:spPr>
          <a:xfrm>
            <a:off x="6453072" y="160089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(%)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EEC272-2723-44E8-909D-D465D5BD56B6}"/>
              </a:ext>
            </a:extLst>
          </p:cNvPr>
          <p:cNvSpPr/>
          <p:nvPr/>
        </p:nvSpPr>
        <p:spPr>
          <a:xfrm>
            <a:off x="2621280" y="4808334"/>
            <a:ext cx="1605280" cy="623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고쳐야 하는지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5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6A6F-7FD3-4D2A-8E4E-EDAC7A33AE57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 선정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8545FC55-6237-4E1F-A5CD-2B27055A9339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AEA7B707-F4AC-4DBA-8150-2D7BBDED78F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5133A9F8-B945-426B-BC35-01505762A3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994F7E-CDBC-4421-BA0B-5C06DEBF2092}"/>
              </a:ext>
            </a:extLst>
          </p:cNvPr>
          <p:cNvSpPr txBox="1"/>
          <p:nvPr/>
        </p:nvSpPr>
        <p:spPr>
          <a:xfrm>
            <a:off x="734008" y="745586"/>
            <a:ext cx="11069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반도체 불량률에 영향을 미치는 잠재원인을 중요도의 분석가능성 측면에서 </a:t>
            </a:r>
            <a:r>
              <a:rPr lang="ko-KR" altLang="en-US" sz="1600" b="1" dirty="0" err="1"/>
              <a:t>우선순위화하여</a:t>
            </a:r>
            <a:r>
              <a:rPr lang="ko-KR" altLang="en-US" sz="1600" b="1" dirty="0"/>
              <a:t> 잠재원인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선정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4D7619-5B13-40C0-BD32-FDCA9E23188C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FAA038B7-C0F1-4492-8220-F0FC88B48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98698"/>
              </p:ext>
            </p:extLst>
          </p:nvPr>
        </p:nvGraphicFramePr>
        <p:xfrm>
          <a:off x="623888" y="1557335"/>
          <a:ext cx="11339913" cy="507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632">
                  <a:extLst>
                    <a:ext uri="{9D8B030D-6E8A-4147-A177-3AD203B41FA5}">
                      <a16:colId xmlns:a16="http://schemas.microsoft.com/office/drawing/2014/main" val="1888640523"/>
                    </a:ext>
                  </a:extLst>
                </a:gridCol>
                <a:gridCol w="1949822">
                  <a:extLst>
                    <a:ext uri="{9D8B030D-6E8A-4147-A177-3AD203B41FA5}">
                      <a16:colId xmlns:a16="http://schemas.microsoft.com/office/drawing/2014/main" val="472811242"/>
                    </a:ext>
                  </a:extLst>
                </a:gridCol>
                <a:gridCol w="2061662">
                  <a:extLst>
                    <a:ext uri="{9D8B030D-6E8A-4147-A177-3AD203B41FA5}">
                      <a16:colId xmlns:a16="http://schemas.microsoft.com/office/drawing/2014/main" val="3291890876"/>
                    </a:ext>
                  </a:extLst>
                </a:gridCol>
                <a:gridCol w="2134906">
                  <a:extLst>
                    <a:ext uri="{9D8B030D-6E8A-4147-A177-3AD203B41FA5}">
                      <a16:colId xmlns:a16="http://schemas.microsoft.com/office/drawing/2014/main" val="218406698"/>
                    </a:ext>
                  </a:extLst>
                </a:gridCol>
                <a:gridCol w="2037891">
                  <a:extLst>
                    <a:ext uri="{9D8B030D-6E8A-4147-A177-3AD203B41FA5}">
                      <a16:colId xmlns:a16="http://schemas.microsoft.com/office/drawing/2014/main" val="1385207065"/>
                    </a:ext>
                  </a:extLst>
                </a:gridCol>
              </a:tblGrid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잠재원인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중요도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분석가능성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선정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66838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공정별 </a:t>
                      </a:r>
                      <a:r>
                        <a:rPr lang="en-US" altLang="ko-KR" b="1" dirty="0"/>
                        <a:t>chamber </a:t>
                      </a:r>
                      <a:r>
                        <a:rPr lang="ko-KR" altLang="en-US" b="1" dirty="0"/>
                        <a:t>부하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16784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공정별 엔지니어 숙련도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77227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공정별 장비 불량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585269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Oxidation_</a:t>
                      </a:r>
                      <a:r>
                        <a:rPr lang="ko-KR" altLang="en-US" b="1" dirty="0"/>
                        <a:t>온도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29849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Oxidation_</a:t>
                      </a:r>
                      <a:r>
                        <a:rPr lang="ko-KR" altLang="en-US" b="1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92161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Photo_bake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온도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8110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Photo_bake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50054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Photo_</a:t>
                      </a:r>
                      <a:r>
                        <a:rPr lang="ko-KR" altLang="en-US" b="1" dirty="0" err="1"/>
                        <a:t>노광</a:t>
                      </a:r>
                      <a:r>
                        <a:rPr lang="ko-KR" altLang="en-US" b="1" dirty="0"/>
                        <a:t>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01152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Photo_</a:t>
                      </a:r>
                      <a:r>
                        <a:rPr lang="ko-KR" altLang="en-US" b="1" dirty="0" err="1"/>
                        <a:t>노광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power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2643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Photo_develop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20126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Photo_alignment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27059"/>
                  </a:ext>
                </a:extLst>
              </a:tr>
            </a:tbl>
          </a:graphicData>
        </a:graphic>
      </p:graphicFrame>
      <p:pic>
        <p:nvPicPr>
          <p:cNvPr id="9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5D7A68EA-B780-4665-AB70-7DEF11A0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2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6A6F-7FD3-4D2A-8E4E-EDAC7A33AE57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 선정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8545FC55-6237-4E1F-A5CD-2B27055A9339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AEA7B707-F4AC-4DBA-8150-2D7BBDED78F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5133A9F8-B945-426B-BC35-01505762A3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994F7E-CDBC-4421-BA0B-5C06DEBF2092}"/>
              </a:ext>
            </a:extLst>
          </p:cNvPr>
          <p:cNvSpPr txBox="1"/>
          <p:nvPr/>
        </p:nvSpPr>
        <p:spPr>
          <a:xfrm>
            <a:off x="734008" y="745586"/>
            <a:ext cx="111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반도체 불량률에 영향을 미치는 잠재원인을 중요도의 분석가능성 측면에서 </a:t>
            </a:r>
            <a:r>
              <a:rPr lang="ko-KR" altLang="en-US" sz="1600" b="1" dirty="0" err="1"/>
              <a:t>우선순위화하여</a:t>
            </a:r>
            <a:r>
              <a:rPr lang="ko-KR" altLang="en-US" sz="1600" b="1" dirty="0"/>
              <a:t> 잠재원인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선정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4D7619-5B13-40C0-BD32-FDCA9E23188C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23E03050-4D75-43A9-BA7C-1F0C8CEB9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86493"/>
              </p:ext>
            </p:extLst>
          </p:nvPr>
        </p:nvGraphicFramePr>
        <p:xfrm>
          <a:off x="623888" y="1557341"/>
          <a:ext cx="11339913" cy="5100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10">
                  <a:extLst>
                    <a:ext uri="{9D8B030D-6E8A-4147-A177-3AD203B41FA5}">
                      <a16:colId xmlns:a16="http://schemas.microsoft.com/office/drawing/2014/main" val="1888640523"/>
                    </a:ext>
                  </a:extLst>
                </a:gridCol>
                <a:gridCol w="1938944">
                  <a:extLst>
                    <a:ext uri="{9D8B030D-6E8A-4147-A177-3AD203B41FA5}">
                      <a16:colId xmlns:a16="http://schemas.microsoft.com/office/drawing/2014/main" val="472811242"/>
                    </a:ext>
                  </a:extLst>
                </a:gridCol>
                <a:gridCol w="2061662">
                  <a:extLst>
                    <a:ext uri="{9D8B030D-6E8A-4147-A177-3AD203B41FA5}">
                      <a16:colId xmlns:a16="http://schemas.microsoft.com/office/drawing/2014/main" val="3291890876"/>
                    </a:ext>
                  </a:extLst>
                </a:gridCol>
                <a:gridCol w="2134906">
                  <a:extLst>
                    <a:ext uri="{9D8B030D-6E8A-4147-A177-3AD203B41FA5}">
                      <a16:colId xmlns:a16="http://schemas.microsoft.com/office/drawing/2014/main" val="218406698"/>
                    </a:ext>
                  </a:extLst>
                </a:gridCol>
                <a:gridCol w="2037891">
                  <a:extLst>
                    <a:ext uri="{9D8B030D-6E8A-4147-A177-3AD203B41FA5}">
                      <a16:colId xmlns:a16="http://schemas.microsoft.com/office/drawing/2014/main" val="1385207065"/>
                    </a:ext>
                  </a:extLst>
                </a:gridCol>
              </a:tblGrid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잠재원인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중요도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분석가능성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합계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선정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66838"/>
                  </a:ext>
                </a:extLst>
              </a:tr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Photo_spin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16784"/>
                  </a:ext>
                </a:extLst>
              </a:tr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Photo_spin rpm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77227"/>
                  </a:ext>
                </a:extLst>
              </a:tr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Etching_etching rate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92161"/>
                  </a:ext>
                </a:extLst>
              </a:tr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Etching_etch</a:t>
                      </a:r>
                      <a:r>
                        <a:rPr lang="en-US" altLang="ko-KR" b="1" dirty="0"/>
                        <a:t> uniformity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53391"/>
                  </a:ext>
                </a:extLst>
              </a:tr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Etching_etch selectivity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267658"/>
                  </a:ext>
                </a:extLst>
              </a:tr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Etching_</a:t>
                      </a:r>
                      <a:r>
                        <a:rPr lang="ko-KR" altLang="en-US" b="1" dirty="0"/>
                        <a:t>진공도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8110"/>
                  </a:ext>
                </a:extLst>
              </a:tr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Implantation_ion</a:t>
                      </a:r>
                      <a:r>
                        <a:rPr lang="ko-KR" altLang="en-US" b="1" dirty="0"/>
                        <a:t>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20126"/>
                  </a:ext>
                </a:extLst>
              </a:tr>
              <a:tr h="615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Implantation_annealing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85969"/>
                  </a:ext>
                </a:extLst>
              </a:tr>
              <a:tr h="418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Implantation_ion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59875"/>
                  </a:ext>
                </a:extLst>
              </a:tr>
              <a:tr h="690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Implantation_implantation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에너지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41218"/>
                  </a:ext>
                </a:extLst>
              </a:tr>
            </a:tbl>
          </a:graphicData>
        </a:graphic>
      </p:graphicFrame>
      <p:pic>
        <p:nvPicPr>
          <p:cNvPr id="10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36822582-9C54-4BB6-B754-169ED61F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6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69801C43-B1C5-4B7B-8A70-3FBD5419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84343B9-B6AE-4721-9DA5-00C7C194656F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조사내용 작성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2B349092-4CB0-4888-906D-E95B77D200FE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84626ED1-07E9-424B-AA0A-9A3C40569A6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90183158-ED41-466A-850A-FBE906E54EB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A7B5F9-9E35-4AC8-8566-4C6752183513}"/>
              </a:ext>
            </a:extLst>
          </p:cNvPr>
          <p:cNvSpPr txBox="1"/>
          <p:nvPr/>
        </p:nvSpPr>
        <p:spPr>
          <a:xfrm>
            <a:off x="734008" y="745586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불량 발생에 영향을 미치는 잠재원인을 분석하기 위해 조사가 필요한 자료 검토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EB340D-FFEE-454D-BE52-C26B4AC17490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F16720AB-4A5E-4B05-B206-EB73FA713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78743"/>
              </p:ext>
            </p:extLst>
          </p:nvPr>
        </p:nvGraphicFramePr>
        <p:xfrm>
          <a:off x="623887" y="1557339"/>
          <a:ext cx="11247036" cy="508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12">
                  <a:extLst>
                    <a:ext uri="{9D8B030D-6E8A-4147-A177-3AD203B41FA5}">
                      <a16:colId xmlns:a16="http://schemas.microsoft.com/office/drawing/2014/main" val="2369896755"/>
                    </a:ext>
                  </a:extLst>
                </a:gridCol>
                <a:gridCol w="3749012">
                  <a:extLst>
                    <a:ext uri="{9D8B030D-6E8A-4147-A177-3AD203B41FA5}">
                      <a16:colId xmlns:a16="http://schemas.microsoft.com/office/drawing/2014/main" val="260580630"/>
                    </a:ext>
                  </a:extLst>
                </a:gridCol>
                <a:gridCol w="3749012">
                  <a:extLst>
                    <a:ext uri="{9D8B030D-6E8A-4147-A177-3AD203B41FA5}">
                      <a16:colId xmlns:a16="http://schemas.microsoft.com/office/drawing/2014/main" val="1722908142"/>
                    </a:ext>
                  </a:extLst>
                </a:gridCol>
              </a:tblGrid>
              <a:tr h="500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잠재원인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조사대상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자료출처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098283"/>
                  </a:ext>
                </a:extLst>
              </a:tr>
              <a:tr h="571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공정 변수와 </a:t>
                      </a:r>
                      <a:r>
                        <a:rPr lang="ko-KR" altLang="en-US" sz="1600" b="1" dirty="0" err="1"/>
                        <a:t>수율</a:t>
                      </a:r>
                      <a:r>
                        <a:rPr lang="ko-KR" altLang="en-US" sz="1600" b="1" dirty="0"/>
                        <a:t> 간 관계성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분석 역량 부족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공정별 생산실적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공정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207342"/>
                  </a:ext>
                </a:extLst>
              </a:tr>
              <a:tr h="5007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FAB</a:t>
                      </a:r>
                      <a:r>
                        <a:rPr lang="ko-KR" altLang="en-US" sz="1600" b="1" dirty="0"/>
                        <a:t> 설비의 노후화 및 성능부족으로 인한 품질 저하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설비 가동시간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FAB </a:t>
                      </a:r>
                      <a:r>
                        <a:rPr lang="ko-KR" altLang="en-US" sz="1600" dirty="0"/>
                        <a:t>설비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79861"/>
                  </a:ext>
                </a:extLst>
              </a:tr>
              <a:tr h="5007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설비 노후화 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FAB </a:t>
                      </a:r>
                      <a:r>
                        <a:rPr lang="ko-KR" altLang="en-US" sz="1600" dirty="0"/>
                        <a:t>설비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83830"/>
                  </a:ext>
                </a:extLst>
              </a:tr>
              <a:tr h="5007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원자재 품질의 신뢰성 저하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원자재 품질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공정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92654"/>
                  </a:ext>
                </a:extLst>
              </a:tr>
              <a:tr h="5007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원자재 제조사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물류부서 협조요청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710757"/>
                  </a:ext>
                </a:extLst>
              </a:tr>
              <a:tr h="5007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엔지니어 숙련도 부족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작업시간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공정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36947"/>
                  </a:ext>
                </a:extLst>
              </a:tr>
              <a:tr h="5007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동료평가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인사부서 협조요청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52517"/>
                  </a:ext>
                </a:extLst>
              </a:tr>
              <a:tr h="5007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근속연수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인사부서 협조요청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31341"/>
                  </a:ext>
                </a:extLst>
              </a:tr>
              <a:tr h="5007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부서 배치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인사부서 협조요청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60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2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포스코 청년 취업 창업 지원 프로그램 - 커뮤니티 게시판">
            <a:extLst>
              <a:ext uri="{FF2B5EF4-FFF2-40B4-BE49-F238E27FC236}">
                <a16:creationId xmlns:a16="http://schemas.microsoft.com/office/drawing/2014/main" id="{CB7AC395-6994-4FF4-968F-EF18FD77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502" y="35181"/>
            <a:ext cx="894571" cy="6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82575D6-3B47-47A1-AEF8-EAB93E1A4AC3}"/>
              </a:ext>
            </a:extLst>
          </p:cNvPr>
          <p:cNvSpPr txBox="1">
            <a:spLocks/>
          </p:cNvSpPr>
          <p:nvPr/>
        </p:nvSpPr>
        <p:spPr>
          <a:xfrm>
            <a:off x="382840" y="222184"/>
            <a:ext cx="8404937" cy="4343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데이터수집계획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82FA1-7131-41D5-B72B-3FA774E94942}"/>
              </a:ext>
            </a:extLst>
          </p:cNvPr>
          <p:cNvGrpSpPr>
            <a:grpSpLocks/>
          </p:cNvGrpSpPr>
          <p:nvPr/>
        </p:nvGrpSpPr>
        <p:grpSpPr bwMode="auto">
          <a:xfrm>
            <a:off x="0" y="718591"/>
            <a:ext cx="12192000" cy="119156"/>
            <a:chOff x="0" y="509"/>
            <a:chExt cx="6240" cy="0"/>
          </a:xfrm>
        </p:grpSpPr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36707D1-E415-47C5-B890-8342AD5E5D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6240" cy="0"/>
            </a:xfrm>
            <a:prstGeom prst="lin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5E9EB7F-4907-4713-8741-0CDB94DADD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509"/>
              <a:ext cx="4798" cy="0"/>
            </a:xfrm>
            <a:prstGeom prst="line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7B0FB7-8062-44E9-81AE-B0A43E24809A}"/>
              </a:ext>
            </a:extLst>
          </p:cNvPr>
          <p:cNvCxnSpPr>
            <a:cxnSpLocks/>
          </p:cNvCxnSpPr>
          <p:nvPr/>
        </p:nvCxnSpPr>
        <p:spPr>
          <a:xfrm>
            <a:off x="663284" y="814488"/>
            <a:ext cx="0" cy="312326"/>
          </a:xfrm>
          <a:prstGeom prst="line">
            <a:avLst/>
          </a:prstGeom>
          <a:ln w="762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6851799B-BB5F-4382-B7DE-E2B89A702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51442"/>
              </p:ext>
            </p:extLst>
          </p:nvPr>
        </p:nvGraphicFramePr>
        <p:xfrm>
          <a:off x="623888" y="1557337"/>
          <a:ext cx="10944223" cy="507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39">
                  <a:extLst>
                    <a:ext uri="{9D8B030D-6E8A-4147-A177-3AD203B41FA5}">
                      <a16:colId xmlns:a16="http://schemas.microsoft.com/office/drawing/2014/main" val="3678251627"/>
                    </a:ext>
                  </a:extLst>
                </a:gridCol>
                <a:gridCol w="1993041">
                  <a:extLst>
                    <a:ext uri="{9D8B030D-6E8A-4147-A177-3AD203B41FA5}">
                      <a16:colId xmlns:a16="http://schemas.microsoft.com/office/drawing/2014/main" val="1888640523"/>
                    </a:ext>
                  </a:extLst>
                </a:gridCol>
                <a:gridCol w="1875269">
                  <a:extLst>
                    <a:ext uri="{9D8B030D-6E8A-4147-A177-3AD203B41FA5}">
                      <a16:colId xmlns:a16="http://schemas.microsoft.com/office/drawing/2014/main" val="472811242"/>
                    </a:ext>
                  </a:extLst>
                </a:gridCol>
                <a:gridCol w="1095744">
                  <a:extLst>
                    <a:ext uri="{9D8B030D-6E8A-4147-A177-3AD203B41FA5}">
                      <a16:colId xmlns:a16="http://schemas.microsoft.com/office/drawing/2014/main" val="195758617"/>
                    </a:ext>
                  </a:extLst>
                </a:gridCol>
                <a:gridCol w="713894">
                  <a:extLst>
                    <a:ext uri="{9D8B030D-6E8A-4147-A177-3AD203B41FA5}">
                      <a16:colId xmlns:a16="http://schemas.microsoft.com/office/drawing/2014/main" val="3291890876"/>
                    </a:ext>
                  </a:extLst>
                </a:gridCol>
                <a:gridCol w="1045938">
                  <a:extLst>
                    <a:ext uri="{9D8B030D-6E8A-4147-A177-3AD203B41FA5}">
                      <a16:colId xmlns:a16="http://schemas.microsoft.com/office/drawing/2014/main" val="3432997404"/>
                    </a:ext>
                  </a:extLst>
                </a:gridCol>
                <a:gridCol w="1216359">
                  <a:extLst>
                    <a:ext uri="{9D8B030D-6E8A-4147-A177-3AD203B41FA5}">
                      <a16:colId xmlns:a16="http://schemas.microsoft.com/office/drawing/2014/main" val="218406698"/>
                    </a:ext>
                  </a:extLst>
                </a:gridCol>
                <a:gridCol w="1149739">
                  <a:extLst>
                    <a:ext uri="{9D8B030D-6E8A-4147-A177-3AD203B41FA5}">
                      <a16:colId xmlns:a16="http://schemas.microsoft.com/office/drawing/2014/main" val="16693338"/>
                    </a:ext>
                  </a:extLst>
                </a:gridCol>
              </a:tblGrid>
              <a:tr h="405956"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잠재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원인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수집계획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66838"/>
                  </a:ext>
                </a:extLst>
              </a:tr>
              <a:tr h="390285">
                <a:tc gridSpan="2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/>
                        <a:t>데이터명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/>
                        <a:t>속성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/>
                        <a:t>주기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/>
                        <a:t>수집방법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 err="1"/>
                        <a:t>수집가능성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/>
                        <a:t>특성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059393"/>
                  </a:ext>
                </a:extLst>
              </a:tr>
              <a:tr h="4551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Oxidation </a:t>
                      </a:r>
                      <a:r>
                        <a:rPr lang="ko-KR" altLang="en-US" sz="1600" b="1" dirty="0"/>
                        <a:t>공정</a:t>
                      </a:r>
                      <a:endParaRPr lang="en-US" altLang="ko-KR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/>
                        <a:t>온도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Oxi_Temp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29849"/>
                  </a:ext>
                </a:extLst>
              </a:tr>
              <a:tr h="4551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Oxi_Time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92161"/>
                  </a:ext>
                </a:extLst>
              </a:tr>
              <a:tr h="5614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Photo </a:t>
                      </a:r>
                      <a:r>
                        <a:rPr lang="ko-KR" altLang="en-US" sz="1600" b="1" dirty="0"/>
                        <a:t>공정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alignment </a:t>
                      </a:r>
                      <a:r>
                        <a:rPr lang="ko-KR" altLang="en-US" sz="1600" b="1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Phto_ali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90048"/>
                  </a:ext>
                </a:extLst>
              </a:tr>
              <a:tr h="561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bake </a:t>
                      </a:r>
                      <a:r>
                        <a:rPr lang="ko-KR" altLang="en-US" sz="1600" dirty="0"/>
                        <a:t>온도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Bake_Temp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50054"/>
                  </a:ext>
                </a:extLst>
              </a:tr>
              <a:tr h="561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bake </a:t>
                      </a:r>
                      <a:r>
                        <a:rPr lang="ko-KR" altLang="en-US" sz="1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Bake_Time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01152"/>
                  </a:ext>
                </a:extLst>
              </a:tr>
              <a:tr h="561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노광</a:t>
                      </a:r>
                      <a:r>
                        <a:rPr lang="ko-KR" altLang="en-US" sz="1600" dirty="0"/>
                        <a:t>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Exp_Time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320126"/>
                  </a:ext>
                </a:extLst>
              </a:tr>
              <a:tr h="56144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develop </a:t>
                      </a:r>
                      <a:r>
                        <a:rPr lang="ko-KR" altLang="en-US" sz="1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Pho_Dev</a:t>
                      </a:r>
                      <a:r>
                        <a:rPr lang="en-US" altLang="ko-KR" sz="1600" dirty="0"/>
                        <a:t>_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27059"/>
                  </a:ext>
                </a:extLst>
              </a:tr>
              <a:tr h="5614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PR spin rpm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PR_RPM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공정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DB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자동 </a:t>
                      </a:r>
                      <a:r>
                        <a:rPr lang="ko-KR" altLang="en-US" sz="1600" dirty="0" err="1"/>
                        <a:t>센싱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387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F41CD1-27FB-493D-A1F9-D9BB85446804}"/>
              </a:ext>
            </a:extLst>
          </p:cNvPr>
          <p:cNvSpPr txBox="1"/>
          <p:nvPr/>
        </p:nvSpPr>
        <p:spPr>
          <a:xfrm>
            <a:off x="734008" y="745586"/>
            <a:ext cx="1097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불량 발생 원인을 파악하기 위해 필요한 데이터의 수집 계획 수립</a:t>
            </a:r>
          </a:p>
        </p:txBody>
      </p:sp>
    </p:spTree>
    <p:extLst>
      <p:ext uri="{BB962C8B-B14F-4D97-AF65-F5344CB8AC3E}">
        <p14:creationId xmlns:p14="http://schemas.microsoft.com/office/powerpoint/2010/main" val="116380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3424</Words>
  <Application>Microsoft Office PowerPoint</Application>
  <PresentationFormat>와이드스크린</PresentationFormat>
  <Paragraphs>803</Paragraphs>
  <Slides>28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Apple SD Gothic Neo SemiBold</vt:lpstr>
      <vt:lpstr>나눔고딕</vt:lpstr>
      <vt:lpstr>맑은 고딕</vt:lpstr>
      <vt:lpstr>Arial</vt:lpstr>
      <vt:lpstr>Wingdings</vt:lpstr>
      <vt:lpstr>Office 테마</vt:lpstr>
      <vt:lpstr>PowerPoint 프레젠테이션</vt:lpstr>
      <vt:lpstr>Part Ⅰ. 추진 배경</vt:lpstr>
      <vt:lpstr>PowerPoint 프레젠테이션</vt:lpstr>
      <vt:lpstr>Part Ⅱ. 현상파악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Ⅲ.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PCN Project 1  “공공민간 통합 데이터지도 구축을 위한  웹 솔루션 - 데이터 스토리 분석”</dc:title>
  <dc:creator>김지현</dc:creator>
  <cp:lastModifiedBy>Kim Jihyun</cp:lastModifiedBy>
  <cp:revision>347</cp:revision>
  <dcterms:created xsi:type="dcterms:W3CDTF">2020-10-10T08:55:53Z</dcterms:created>
  <dcterms:modified xsi:type="dcterms:W3CDTF">2021-05-31T02:46:48Z</dcterms:modified>
</cp:coreProperties>
</file>