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22"/>
  </p:notesMasterIdLst>
  <p:sldIdLst>
    <p:sldId id="2681" r:id="rId2"/>
    <p:sldId id="2674" r:id="rId3"/>
    <p:sldId id="2676" r:id="rId4"/>
    <p:sldId id="2684" r:id="rId5"/>
    <p:sldId id="2685" r:id="rId6"/>
    <p:sldId id="2682" r:id="rId7"/>
    <p:sldId id="2686" r:id="rId8"/>
    <p:sldId id="2687" r:id="rId9"/>
    <p:sldId id="2688" r:id="rId10"/>
    <p:sldId id="2689" r:id="rId11"/>
    <p:sldId id="2675" r:id="rId12"/>
    <p:sldId id="2690" r:id="rId13"/>
    <p:sldId id="2677" r:id="rId14"/>
    <p:sldId id="2692" r:id="rId15"/>
    <p:sldId id="2693" r:id="rId16"/>
    <p:sldId id="2694" r:id="rId17"/>
    <p:sldId id="2678" r:id="rId18"/>
    <p:sldId id="2696" r:id="rId19"/>
    <p:sldId id="2695" r:id="rId20"/>
    <p:sldId id="2679" r:id="rId2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AA3B4D4-5FD0-490F-9ED6-48383BF674B6}">
          <p14:sldIdLst>
            <p14:sldId id="2681"/>
            <p14:sldId id="2674"/>
            <p14:sldId id="2676"/>
            <p14:sldId id="2684"/>
            <p14:sldId id="2685"/>
            <p14:sldId id="2682"/>
            <p14:sldId id="2686"/>
            <p14:sldId id="2687"/>
            <p14:sldId id="2688"/>
            <p14:sldId id="2689"/>
            <p14:sldId id="2675"/>
            <p14:sldId id="2690"/>
            <p14:sldId id="2677"/>
            <p14:sldId id="2692"/>
            <p14:sldId id="2693"/>
            <p14:sldId id="2694"/>
            <p14:sldId id="2678"/>
            <p14:sldId id="2696"/>
            <p14:sldId id="2695"/>
            <p14:sldId id="2679"/>
          </p14:sldIdLst>
        </p14:section>
        <p14:section name="제목 없는 구역" id="{66554BE4-2BB1-4FF8-A0F2-0552D8ED84D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3626">
          <p15:clr>
            <a:srgbClr val="A4A3A4"/>
          </p15:clr>
        </p15:guide>
        <p15:guide id="4" pos="588">
          <p15:clr>
            <a:srgbClr val="A4A3A4"/>
          </p15:clr>
        </p15:guide>
        <p15:guide id="5" pos="56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4677"/>
    <a:srgbClr val="507BC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1" autoAdjust="0"/>
    <p:restoredTop sz="96327" autoAdjust="0"/>
  </p:normalViewPr>
  <p:slideViewPr>
    <p:cSldViewPr snapToGrid="0">
      <p:cViewPr>
        <p:scale>
          <a:sx n="82" d="100"/>
          <a:sy n="82" d="100"/>
        </p:scale>
        <p:origin x="208" y="1952"/>
      </p:cViewPr>
      <p:guideLst>
        <p:guide orient="horz" pos="2160"/>
        <p:guide pos="3120"/>
        <p:guide orient="horz" pos="3626"/>
        <p:guide pos="588"/>
        <p:guide pos="56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FF16D46-DCD5-4C4E-9613-0E5FADAF9469}" type="datetimeFigureOut">
              <a:rPr lang="ko-KR" altLang="en-US" smtClean="0"/>
              <a:pPr/>
              <a:t>2021. 5. 25.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3B61903-0E8D-4105-A569-4FA2AA58CC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21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01_혁신포스코1.0_표지.jpg">
            <a:extLst>
              <a:ext uri="{FF2B5EF4-FFF2-40B4-BE49-F238E27FC236}">
                <a16:creationId xmlns:a16="http://schemas.microsoft.com/office/drawing/2014/main" id="{210357AF-DD2B-482C-A301-23094593A2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00" y="1"/>
            <a:ext cx="9907200" cy="687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그룹 21">
            <a:extLst>
              <a:ext uri="{FF2B5EF4-FFF2-40B4-BE49-F238E27FC236}">
                <a16:creationId xmlns:a16="http://schemas.microsoft.com/office/drawing/2014/main" id="{EB35C209-A8AD-4924-B270-658BB4235591}"/>
              </a:ext>
            </a:extLst>
          </p:cNvPr>
          <p:cNvGrpSpPr/>
          <p:nvPr/>
        </p:nvGrpSpPr>
        <p:grpSpPr>
          <a:xfrm>
            <a:off x="1028564" y="2538816"/>
            <a:ext cx="7848872" cy="2029954"/>
            <a:chOff x="3491880" y="4279366"/>
            <a:chExt cx="7848872" cy="2029954"/>
          </a:xfr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grpSpPr>
        <p:grpSp>
          <p:nvGrpSpPr>
            <p:cNvPr id="22" name="그룹 20">
              <a:extLst>
                <a:ext uri="{FF2B5EF4-FFF2-40B4-BE49-F238E27FC236}">
                  <a16:creationId xmlns:a16="http://schemas.microsoft.com/office/drawing/2014/main" id="{C10E3A89-FC33-44CE-BFAF-D9442B86736C}"/>
                </a:ext>
              </a:extLst>
            </p:cNvPr>
            <p:cNvGrpSpPr/>
            <p:nvPr/>
          </p:nvGrpSpPr>
          <p:grpSpPr>
            <a:xfrm>
              <a:off x="3491880" y="4279366"/>
              <a:ext cx="7848872" cy="2029954"/>
              <a:chOff x="3491880" y="4279366"/>
              <a:chExt cx="7848872" cy="2029954"/>
            </a:xfrm>
          </p:grpSpPr>
          <p:grpSp>
            <p:nvGrpSpPr>
              <p:cNvPr id="24" name="그룹 9">
                <a:extLst>
                  <a:ext uri="{FF2B5EF4-FFF2-40B4-BE49-F238E27FC236}">
                    <a16:creationId xmlns:a16="http://schemas.microsoft.com/office/drawing/2014/main" id="{445E35BC-E8AA-4E23-AAD6-2403B7DD30A5}"/>
                  </a:ext>
                </a:extLst>
              </p:cNvPr>
              <p:cNvGrpSpPr/>
              <p:nvPr/>
            </p:nvGrpSpPr>
            <p:grpSpPr>
              <a:xfrm>
                <a:off x="3491880" y="4279366"/>
                <a:ext cx="7848872" cy="2029954"/>
                <a:chOff x="1619672" y="4283074"/>
                <a:chExt cx="7848872" cy="2029954"/>
              </a:xfrm>
            </p:grpSpPr>
            <p:grpSp>
              <p:nvGrpSpPr>
                <p:cNvPr id="27" name="그룹 13">
                  <a:extLst>
                    <a:ext uri="{FF2B5EF4-FFF2-40B4-BE49-F238E27FC236}">
                      <a16:creationId xmlns:a16="http://schemas.microsoft.com/office/drawing/2014/main" id="{6227B168-CC03-4D79-BC7A-8BA0A7D3B9FE}"/>
                    </a:ext>
                  </a:extLst>
                </p:cNvPr>
                <p:cNvGrpSpPr/>
                <p:nvPr/>
              </p:nvGrpSpPr>
              <p:grpSpPr>
                <a:xfrm>
                  <a:off x="1619672" y="4283074"/>
                  <a:ext cx="2556000" cy="359839"/>
                  <a:chOff x="1619672" y="4339016"/>
                  <a:chExt cx="2556000" cy="359839"/>
                </a:xfrm>
              </p:grpSpPr>
              <p:sp>
                <p:nvSpPr>
                  <p:cNvPr id="29" name="직사각형 4">
                    <a:extLst>
                      <a:ext uri="{FF2B5EF4-FFF2-40B4-BE49-F238E27FC236}">
                        <a16:creationId xmlns:a16="http://schemas.microsoft.com/office/drawing/2014/main" id="{1D127514-F343-4D90-91AB-9EC986A151DF}"/>
                      </a:ext>
                    </a:extLst>
                  </p:cNvPr>
                  <p:cNvSpPr/>
                  <p:nvPr/>
                </p:nvSpPr>
                <p:spPr>
                  <a:xfrm>
                    <a:off x="1619672" y="4339016"/>
                    <a:ext cx="1476000" cy="324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4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0" name="직각 삼각형 29">
                    <a:extLst>
                      <a:ext uri="{FF2B5EF4-FFF2-40B4-BE49-F238E27FC236}">
                        <a16:creationId xmlns:a16="http://schemas.microsoft.com/office/drawing/2014/main" id="{C6E0B1E3-FCAB-45A3-85C3-72AB6EF01E13}"/>
                      </a:ext>
                    </a:extLst>
                  </p:cNvPr>
                  <p:cNvSpPr/>
                  <p:nvPr/>
                </p:nvSpPr>
                <p:spPr>
                  <a:xfrm>
                    <a:off x="3090896" y="4339016"/>
                    <a:ext cx="324000" cy="324000"/>
                  </a:xfrm>
                  <a:prstGeom prst="rtTriangl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EED0CD79-1EB0-40A8-99D8-25C12F1E6F90}"/>
                      </a:ext>
                    </a:extLst>
                  </p:cNvPr>
                  <p:cNvSpPr/>
                  <p:nvPr/>
                </p:nvSpPr>
                <p:spPr>
                  <a:xfrm>
                    <a:off x="1619672" y="4653136"/>
                    <a:ext cx="2556000" cy="45719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028C7DBC-14F2-46B2-B69B-56BA2C6C7ED6}"/>
                    </a:ext>
                  </a:extLst>
                </p:cNvPr>
                <p:cNvSpPr/>
                <p:nvPr/>
              </p:nvSpPr>
              <p:spPr>
                <a:xfrm>
                  <a:off x="1619672" y="4640778"/>
                  <a:ext cx="7848872" cy="167225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ko-KR" altLang="en-US" sz="1600" dirty="0">
                    <a:solidFill>
                      <a:prstClr val="white"/>
                    </a:solidFill>
                    <a:latin typeface="나눔고딕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pic>
            <p:nvPicPr>
              <p:cNvPr id="26" name="Picture 7" descr="C:\로컬 디스크\PPT\이미지\2012_이미지_1\필기도구\18_anwansoon.png">
                <a:extLst>
                  <a:ext uri="{FF2B5EF4-FFF2-40B4-BE49-F238E27FC236}">
                    <a16:creationId xmlns:a16="http://schemas.microsoft.com/office/drawing/2014/main" id="{04FC6274-3290-4A35-8523-08A51D6DFE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35192" y="5013176"/>
                <a:ext cx="998240" cy="998240"/>
              </a:xfrm>
              <a:prstGeom prst="rect">
                <a:avLst/>
              </a:prstGeom>
              <a:noFill/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32362A-77F8-40EA-B0FF-E4F138C058D7}"/>
                </a:ext>
              </a:extLst>
            </p:cNvPr>
            <p:cNvSpPr txBox="1"/>
            <p:nvPr/>
          </p:nvSpPr>
          <p:spPr>
            <a:xfrm>
              <a:off x="5032079" y="4677851"/>
              <a:ext cx="18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400" b="1" spc="-50" dirty="0">
                <a:solidFill>
                  <a:srgbClr val="0070C0"/>
                </a:solidFill>
                <a:latin typeface="나눔고딕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588739"/>
            <a:ext cx="8420100" cy="795167"/>
          </a:xfrm>
        </p:spPr>
        <p:txBody>
          <a:bodyPr anchor="t">
            <a:noAutofit/>
          </a:bodyPr>
          <a:lstStyle>
            <a:lvl1pPr marL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defRPr kumimoji="1" lang="en-US" sz="4800" b="1" kern="1200" dirty="0">
                <a:solidFill>
                  <a:srgbClr val="2A4677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나눔고딕"/>
                <a:ea typeface="나눔고딕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8763" y="3088460"/>
            <a:ext cx="5960441" cy="1382835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rgbClr val="2A4677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7B607C-4F8C-40E9-94D7-665568D6BE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1830" y="2555665"/>
            <a:ext cx="1724025" cy="4365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910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33AE2067-38A7-47E2-AC9E-F75D333CF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600" y="3532187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24701664-4A17-4AAD-9D8C-826C77218D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01396" y="3532187"/>
            <a:ext cx="4340529" cy="27914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kumimoji="1" lang="ko-KR" altLang="en-US" sz="1200" b="1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180975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266700" indent="-85725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>
              <a:buFont typeface="맑은 고딕" panose="020B0503020000020004" pitchFamily="50" charset="-127"/>
              <a:buChar char="∙"/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44444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9074445" cy="5483560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3893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73CB3-9640-42DD-BDEE-E5F24A97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94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A2"/>
          <p:cNvPicPr>
            <a:picLocks noChangeAspect="1" noChangeArrowheads="1"/>
          </p:cNvPicPr>
          <p:nvPr userDrawn="1"/>
        </p:nvPicPr>
        <p:blipFill>
          <a:blip r:embed="rId2" cstate="print"/>
          <a:srcRect t="9868"/>
          <a:stretch>
            <a:fillRect/>
          </a:stretch>
        </p:blipFill>
        <p:spPr bwMode="auto">
          <a:xfrm>
            <a:off x="-15335" y="0"/>
            <a:ext cx="9921336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320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4" descr="03_혁신포스코1.0_속지.jpg">
            <a:extLst>
              <a:ext uri="{FF2B5EF4-FFF2-40B4-BE49-F238E27FC236}">
                <a16:creationId xmlns:a16="http://schemas.microsoft.com/office/drawing/2014/main" id="{17532282-864E-4777-BDF6-29E92E0302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snip1Rect">
            <a:avLst>
              <a:gd name="adj" fmla="val 3274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CE0561-4093-49BA-B80B-B7C9E5C4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E1114-102B-4212-A0CC-729677C3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62C77-EE1F-4A4E-856D-71ADC14BF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40ECE96-816D-4274-88E0-F0B9F980EB5A}" type="datetimeFigureOut">
              <a:rPr lang="ko-KR" altLang="en-US" smtClean="0"/>
              <a:pPr/>
              <a:t>2021. 5. 25.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270C9-0893-4363-B269-2FC6F3683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97EC5-0CB5-451C-BEC3-3B345AE15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F682ACF-674E-4A46-9886-B5EF345833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6606099-86F1-4A31-8649-C63B66C8D0B0}"/>
              </a:ext>
            </a:extLst>
          </p:cNvPr>
          <p:cNvCxnSpPr/>
          <p:nvPr/>
        </p:nvCxnSpPr>
        <p:spPr>
          <a:xfrm>
            <a:off x="144466" y="620720"/>
            <a:ext cx="9539287" cy="1587"/>
          </a:xfrm>
          <a:prstGeom prst="line">
            <a:avLst/>
          </a:prstGeom>
          <a:ln w="25400">
            <a:solidFill>
              <a:srgbClr val="188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0">
            <a:extLst>
              <a:ext uri="{FF2B5EF4-FFF2-40B4-BE49-F238E27FC236}">
                <a16:creationId xmlns:a16="http://schemas.microsoft.com/office/drawing/2014/main" id="{C98CFA6A-AA94-47CF-9B9A-CF61BA4FE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6" y="6584950"/>
            <a:ext cx="188277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AC524CB0-C14E-4665-99C2-9531155599C2}" type="slidenum">
              <a:rPr kumimoji="1" lang="ko-KR" altLang="en-US" sz="894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894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963" y="6700578"/>
            <a:ext cx="655637" cy="1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9" r:id="rId2"/>
    <p:sldLayoutId id="2147483742" r:id="rId3"/>
    <p:sldLayoutId id="2147483734" r:id="rId4"/>
    <p:sldLayoutId id="2147483740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67754"/>
            <a:ext cx="9907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미세먼지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유발 영향인자 분석 및 발생량 예측</a:t>
            </a:r>
            <a:endParaRPr lang="en-US" altLang="ko-KR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280933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r>
              <a:rPr lang="ko-KR" altLang="en-US" dirty="0"/>
              <a:t>반 김대호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0"/>
            <a:ext cx="9925050" cy="276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9716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668" y="653142"/>
            <a:ext cx="3062377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데이터 분할 </a:t>
            </a:r>
            <a:r>
              <a:rPr lang="en-US" altLang="ko-KR" sz="2000" dirty="0"/>
              <a:t>(Train : Test)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ED41FE-3759-1B46-95FA-F97AA8D61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8" y="1175414"/>
            <a:ext cx="9441657" cy="13933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80DD10-5FA8-DE4E-AB36-23D7BE5ADECE}"/>
              </a:ext>
            </a:extLst>
          </p:cNvPr>
          <p:cNvSpPr txBox="1"/>
          <p:nvPr/>
        </p:nvSpPr>
        <p:spPr>
          <a:xfrm>
            <a:off x="395785" y="2756848"/>
            <a:ext cx="8666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스케일링한</a:t>
            </a:r>
            <a:r>
              <a:rPr kumimoji="1" lang="ko-KR" altLang="en-US" dirty="0"/>
              <a:t> </a:t>
            </a:r>
            <a:r>
              <a:rPr kumimoji="1" lang="en-US" altLang="ko-KR" dirty="0"/>
              <a:t>x, y</a:t>
            </a:r>
            <a:r>
              <a:rPr kumimoji="1" lang="ko-KR" altLang="en-US" dirty="0"/>
              <a:t>변수 데이터들을 트레이닝과 테스트 데이터로 각각 나눈다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37275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1556836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그래프 분석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E927B1-4962-9F48-91D1-2A7F568C8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9" y="1096086"/>
            <a:ext cx="9441656" cy="46658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915019-7872-694C-B595-E1A49E152FD9}"/>
              </a:ext>
            </a:extLst>
          </p:cNvPr>
          <p:cNvSpPr txBox="1"/>
          <p:nvPr/>
        </p:nvSpPr>
        <p:spPr>
          <a:xfrm>
            <a:off x="193675" y="5680689"/>
            <a:ext cx="9141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RAIN </a:t>
            </a:r>
            <a:r>
              <a:rPr kumimoji="1" lang="ko-KR" altLang="en-US" dirty="0"/>
              <a:t>변수는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일 때 미세먼지가 높고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을 넘으면 미세먼지 농도가 현저히 떨어진다는 것을 알 수 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HUMIDITY</a:t>
            </a:r>
            <a:r>
              <a:rPr kumimoji="1" lang="ko-KR" altLang="en-US" dirty="0"/>
              <a:t> 변수는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일 때 미세먼지의 농도가 가장 높다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8192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1556836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그래프 분석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915019-7872-694C-B595-E1A49E152FD9}"/>
              </a:ext>
            </a:extLst>
          </p:cNvPr>
          <p:cNvSpPr txBox="1"/>
          <p:nvPr/>
        </p:nvSpPr>
        <p:spPr>
          <a:xfrm>
            <a:off x="382303" y="4316145"/>
            <a:ext cx="91413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CO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SO2</a:t>
            </a:r>
            <a:r>
              <a:rPr kumimoji="1" lang="ko-KR" altLang="en-US" dirty="0"/>
              <a:t>의 경우 그래프를 보았을 때 </a:t>
            </a:r>
            <a:r>
              <a:rPr kumimoji="1" lang="en-US" altLang="ko-KR" dirty="0"/>
              <a:t>PM10</a:t>
            </a:r>
            <a:r>
              <a:rPr kumimoji="1" lang="ko-KR" altLang="en-US" dirty="0"/>
              <a:t>과의 선형관계가 어느 정도 존재한다는 것을 확인할 수 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 err="1"/>
              <a:t>corr</a:t>
            </a:r>
            <a:r>
              <a:rPr kumimoji="1" lang="en-US" altLang="ko-KR" dirty="0"/>
              <a:t>()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이용해 상관계수를 확인해보면 </a:t>
            </a:r>
            <a:r>
              <a:rPr lang="en" altLang="ko-Kore-KR" b="1" dirty="0"/>
              <a:t>CO, SO2, NO2, TEMP, HUMIDITY</a:t>
            </a:r>
            <a:r>
              <a:rPr lang="ko-KR" altLang="en-US" dirty="0"/>
              <a:t> 순서로 상관이 깊다는 것을 확인할 수 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235505-5860-9043-9C28-CC885389F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03" y="1240213"/>
            <a:ext cx="9330022" cy="307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54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8909811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선택한 모델링 과정</a:t>
            </a:r>
            <a:r>
              <a:rPr lang="en-US" altLang="ko-KR" sz="2000" dirty="0"/>
              <a:t>,</a:t>
            </a:r>
            <a:r>
              <a:rPr lang="ko-KR" altLang="en-US" sz="2000" dirty="0"/>
              <a:t> 결과를 요약하고 분석가 입장에서의 해석을 정리합니다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F1695B-E94E-D04F-B640-E859BAA0C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339" y="1525470"/>
            <a:ext cx="4585139" cy="3276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0F879E-EB57-0745-BBFE-370FA49AE530}"/>
              </a:ext>
            </a:extLst>
          </p:cNvPr>
          <p:cNvSpPr txBox="1"/>
          <p:nvPr/>
        </p:nvSpPr>
        <p:spPr>
          <a:xfrm>
            <a:off x="367862" y="1156138"/>
            <a:ext cx="230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다중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회귀</a:t>
            </a:r>
            <a:r>
              <a:rPr kumimoji="1" lang="ko-KR" altLang="en-US" dirty="0"/>
              <a:t> 분석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48D6EE-930F-174E-80D9-B88A647C356E}"/>
              </a:ext>
            </a:extLst>
          </p:cNvPr>
          <p:cNvSpPr txBox="1"/>
          <p:nvPr/>
        </p:nvSpPr>
        <p:spPr>
          <a:xfrm>
            <a:off x="367861" y="5007842"/>
            <a:ext cx="8812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ore-KR" dirty="0"/>
              <a:t>CO</a:t>
            </a:r>
            <a:r>
              <a:rPr kumimoji="1" lang="ko-KR" altLang="en-US" dirty="0"/>
              <a:t>가 가장 영향이 크다는 것을 볼 수 있다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ore-KR" dirty="0"/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CO &gt; O3 &gt; TEMP &gt; NO2.. </a:t>
            </a:r>
            <a:r>
              <a:rPr kumimoji="1" lang="ko-KR" altLang="en-US" dirty="0"/>
              <a:t>순으로 </a:t>
            </a:r>
            <a:r>
              <a:rPr kumimoji="1" lang="en-US" altLang="ko-KR" dirty="0"/>
              <a:t>PM10 </a:t>
            </a:r>
            <a:r>
              <a:rPr kumimoji="1" lang="ko-KR" altLang="en-US" dirty="0"/>
              <a:t>변수에 영향력을 가지고 있음을 알 수 있다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Adj. R-Squared</a:t>
            </a:r>
            <a:r>
              <a:rPr kumimoji="1" lang="ko-KR" altLang="en-US" dirty="0"/>
              <a:t> </a:t>
            </a:r>
            <a:r>
              <a:rPr kumimoji="1" lang="en-US" altLang="ko-KR" dirty="0"/>
              <a:t>= 0.477</a:t>
            </a:r>
            <a:r>
              <a:rPr kumimoji="1" lang="ko-KR" altLang="en-US" dirty="0"/>
              <a:t>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설명력 </a:t>
            </a:r>
            <a:r>
              <a:rPr kumimoji="1" lang="en-US" altLang="ko-KR" dirty="0"/>
              <a:t>47.7%</a:t>
            </a:r>
            <a:r>
              <a:rPr kumimoji="1" lang="ko-KR" altLang="en-US" dirty="0"/>
              <a:t> 이다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D8D562-D41C-F747-9B31-E79D6E768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61" y="1501356"/>
            <a:ext cx="4227478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70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8909811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선택한 모델링 과정</a:t>
            </a:r>
            <a:r>
              <a:rPr lang="en-US" altLang="ko-KR" sz="2000" dirty="0"/>
              <a:t>,</a:t>
            </a:r>
            <a:r>
              <a:rPr lang="ko-KR" altLang="en-US" sz="2000" dirty="0"/>
              <a:t> 결과를 요약하고 분석가 입장에서의 해석을 정리합니다</a:t>
            </a: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F879E-EB57-0745-BBFE-370FA49AE530}"/>
              </a:ext>
            </a:extLst>
          </p:cNvPr>
          <p:cNvSpPr txBox="1"/>
          <p:nvPr/>
        </p:nvSpPr>
        <p:spPr>
          <a:xfrm>
            <a:off x="367862" y="1156138"/>
            <a:ext cx="230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의사 결정 나무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48D6EE-930F-174E-80D9-B88A647C356E}"/>
              </a:ext>
            </a:extLst>
          </p:cNvPr>
          <p:cNvSpPr txBox="1"/>
          <p:nvPr/>
        </p:nvSpPr>
        <p:spPr>
          <a:xfrm>
            <a:off x="367861" y="5007842"/>
            <a:ext cx="8812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ore-KR" dirty="0"/>
              <a:t>CO</a:t>
            </a:r>
            <a:r>
              <a:rPr kumimoji="1" lang="ko-KR" altLang="en-US" dirty="0"/>
              <a:t>가 가장 영향이 크다는 것을 볼 수 있다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ore-KR" dirty="0"/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CO &gt; CLOUD &gt; WIND_DIR &gt; NO2.. </a:t>
            </a:r>
            <a:r>
              <a:rPr kumimoji="1" lang="ko-KR" altLang="en-US" dirty="0"/>
              <a:t>순으로 </a:t>
            </a:r>
            <a:r>
              <a:rPr kumimoji="1" lang="en-US" altLang="ko-KR" dirty="0"/>
              <a:t>PM10 </a:t>
            </a:r>
            <a:r>
              <a:rPr kumimoji="1" lang="ko-KR" altLang="en-US" dirty="0"/>
              <a:t>변수에 영향력을 가지고 있음을 알 수 있다</a:t>
            </a:r>
            <a:r>
              <a:rPr kumimoji="1"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3E4D10-D839-C043-9CE7-8AFCE3465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577556"/>
            <a:ext cx="4584418" cy="3200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E65B46-6C70-484C-B88D-5A7FC4D4F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969" y="1628356"/>
            <a:ext cx="3830431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48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8909811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선택한 모델링 과정</a:t>
            </a:r>
            <a:r>
              <a:rPr lang="en-US" altLang="ko-KR" sz="2000" dirty="0"/>
              <a:t>,</a:t>
            </a:r>
            <a:r>
              <a:rPr lang="ko-KR" altLang="en-US" sz="2000" dirty="0"/>
              <a:t> 결과를 요약하고 분석가 입장에서의 해석을 정리합니다</a:t>
            </a: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F879E-EB57-0745-BBFE-370FA49AE530}"/>
              </a:ext>
            </a:extLst>
          </p:cNvPr>
          <p:cNvSpPr txBox="1"/>
          <p:nvPr/>
        </p:nvSpPr>
        <p:spPr>
          <a:xfrm>
            <a:off x="367862" y="1156138"/>
            <a:ext cx="230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랜덤 </a:t>
            </a:r>
            <a:r>
              <a:rPr kumimoji="1" lang="ko-KR" altLang="en-US" dirty="0" err="1"/>
              <a:t>포레스트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48D6EE-930F-174E-80D9-B88A647C356E}"/>
              </a:ext>
            </a:extLst>
          </p:cNvPr>
          <p:cNvSpPr txBox="1"/>
          <p:nvPr/>
        </p:nvSpPr>
        <p:spPr>
          <a:xfrm>
            <a:off x="367861" y="5007842"/>
            <a:ext cx="8812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ore-KR" dirty="0"/>
              <a:t>CO</a:t>
            </a:r>
            <a:r>
              <a:rPr kumimoji="1" lang="ko-KR" altLang="en-US" dirty="0"/>
              <a:t>가 가장 영향이 크다는 것을 볼 수 있다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ore-KR" dirty="0"/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CO &gt; O3 &gt; CLOUD &gt; WIND_DIR.. </a:t>
            </a:r>
            <a:r>
              <a:rPr kumimoji="1" lang="ko-KR" altLang="en-US" dirty="0"/>
              <a:t>순으로 </a:t>
            </a:r>
            <a:r>
              <a:rPr kumimoji="1" lang="en-US" altLang="ko-KR" dirty="0"/>
              <a:t>PM10 </a:t>
            </a:r>
            <a:r>
              <a:rPr kumimoji="1" lang="ko-KR" altLang="en-US" dirty="0"/>
              <a:t>변수에 영향력을 가지고 있음을 알 수 있다</a:t>
            </a:r>
            <a:r>
              <a:rPr kumimoji="1"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49ADB4-AF25-2540-8171-9C5695C8F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525470"/>
            <a:ext cx="4227478" cy="3403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3D82ED-2E94-7D47-95CE-38A3BA380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22" y="1525470"/>
            <a:ext cx="3588756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11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8909811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선택한 모델링 과정</a:t>
            </a:r>
            <a:r>
              <a:rPr lang="en-US" altLang="ko-KR" sz="2000" dirty="0"/>
              <a:t>,</a:t>
            </a:r>
            <a:r>
              <a:rPr lang="ko-KR" altLang="en-US" sz="2000" dirty="0"/>
              <a:t> 결과를 요약하고 분석가 입장에서의 해석을 정리합니다</a:t>
            </a: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F879E-EB57-0745-BBFE-370FA49AE530}"/>
              </a:ext>
            </a:extLst>
          </p:cNvPr>
          <p:cNvSpPr txBox="1"/>
          <p:nvPr/>
        </p:nvSpPr>
        <p:spPr>
          <a:xfrm>
            <a:off x="367862" y="1156138"/>
            <a:ext cx="245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그래디언트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부스팅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48D6EE-930F-174E-80D9-B88A647C356E}"/>
              </a:ext>
            </a:extLst>
          </p:cNvPr>
          <p:cNvSpPr txBox="1"/>
          <p:nvPr/>
        </p:nvSpPr>
        <p:spPr>
          <a:xfrm>
            <a:off x="367861" y="5007842"/>
            <a:ext cx="8812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ore-KR" dirty="0"/>
              <a:t>CO</a:t>
            </a:r>
            <a:r>
              <a:rPr kumimoji="1" lang="ko-KR" altLang="en-US" dirty="0"/>
              <a:t>가 가장 영향이 크다는 것을 볼 수 있다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ore-KR" dirty="0"/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CO &gt; O3 &gt; TEMP &gt; WIND_DIR.. </a:t>
            </a:r>
            <a:r>
              <a:rPr kumimoji="1" lang="ko-KR" altLang="en-US" dirty="0"/>
              <a:t>순으로 </a:t>
            </a:r>
            <a:r>
              <a:rPr kumimoji="1" lang="en-US" altLang="ko-KR" dirty="0"/>
              <a:t>PM10 </a:t>
            </a:r>
            <a:r>
              <a:rPr kumimoji="1" lang="ko-KR" altLang="en-US" dirty="0"/>
              <a:t>변수에 영향력을 가지고 있음을 알 수 있다</a:t>
            </a:r>
            <a:r>
              <a:rPr kumimoji="1"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CA0610-FF73-6547-ABCE-C522802BF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60" y="1628356"/>
            <a:ext cx="4585139" cy="33794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8A2CE2E-89F2-E344-8AA5-61417DB88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999" y="1624119"/>
            <a:ext cx="4585139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51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결론 및 대안제시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9349582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결론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B9110F-C035-EB41-95EF-0A25F768190F}"/>
              </a:ext>
            </a:extLst>
          </p:cNvPr>
          <p:cNvSpPr txBox="1"/>
          <p:nvPr/>
        </p:nvSpPr>
        <p:spPr>
          <a:xfrm>
            <a:off x="270668" y="1409700"/>
            <a:ext cx="91400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모든 모델에서 </a:t>
            </a:r>
            <a:r>
              <a:rPr kumimoji="1" lang="en-US" altLang="ko-KR" dirty="0"/>
              <a:t>CO</a:t>
            </a:r>
            <a:r>
              <a:rPr kumimoji="1" lang="ko-KR" altLang="en-US" dirty="0"/>
              <a:t> 변수가 </a:t>
            </a:r>
            <a:r>
              <a:rPr kumimoji="1" lang="en-US" altLang="ko-KR" dirty="0"/>
              <a:t>PM10</a:t>
            </a:r>
            <a:r>
              <a:rPr kumimoji="1" lang="ko-KR" altLang="en-US" dirty="0"/>
              <a:t> 목표 변수에 가장 큰 영향을 끼친다는 것이 입증되었다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endParaRPr kumimoji="1" lang="en-US" altLang="ko-Kore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순서에 차이는 있었지만 </a:t>
            </a:r>
            <a:r>
              <a:rPr kumimoji="1" lang="en-US" altLang="ko-KR" dirty="0"/>
              <a:t>O3, TEMP, CLOUD, NO2, WIND_DIR </a:t>
            </a:r>
            <a:r>
              <a:rPr kumimoji="1" lang="ko-KR" altLang="en-US" dirty="0"/>
              <a:t>등이 </a:t>
            </a:r>
            <a:r>
              <a:rPr kumimoji="1" lang="en-US" altLang="ko-KR" dirty="0"/>
              <a:t>PM10</a:t>
            </a:r>
            <a:r>
              <a:rPr kumimoji="1" lang="ko-KR" altLang="en-US" dirty="0"/>
              <a:t>에 영향을 끼치는 요소이다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endParaRPr kumimoji="1" lang="en-US" altLang="ko-Kore-KR" dirty="0"/>
          </a:p>
          <a:p>
            <a:pPr marL="342900" indent="-342900">
              <a:buAutoNum type="arabicPeriod"/>
            </a:pPr>
            <a:r>
              <a:rPr kumimoji="1" lang="en-US" altLang="ko-Kore-KR" dirty="0"/>
              <a:t>WIND, RAIN, SNOW</a:t>
            </a:r>
            <a:r>
              <a:rPr kumimoji="1" lang="ko-KR" altLang="en-US" dirty="0"/>
              <a:t> 같은 변수들은 미세먼지 농도 </a:t>
            </a:r>
            <a:r>
              <a:rPr kumimoji="1" lang="en-US" altLang="ko-KR" dirty="0"/>
              <a:t>PM10</a:t>
            </a:r>
            <a:r>
              <a:rPr kumimoji="1" lang="ko-KR" altLang="en-US" dirty="0"/>
              <a:t>에 큰 영향을 끼치지 못한다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endParaRPr kumimoji="1" lang="en-US" altLang="ko-Kore-KR" dirty="0"/>
          </a:p>
          <a:p>
            <a:pPr marL="342900" indent="-342900">
              <a:buAutoNum type="arabicPeriod"/>
            </a:pPr>
            <a:endParaRPr kumimoji="1" lang="en-US" altLang="ko-Kore-KR" dirty="0"/>
          </a:p>
          <a:p>
            <a:pPr marL="285750" indent="-285750">
              <a:buFont typeface="Symbol" pitchFamily="2" charset="2"/>
              <a:buChar char="Þ"/>
            </a:pPr>
            <a:r>
              <a:rPr kumimoji="1" lang="ko-KR" altLang="en-US" b="1" dirty="0">
                <a:highlight>
                  <a:srgbClr val="FFFF00"/>
                </a:highlight>
              </a:rPr>
              <a:t>일산화탄소</a:t>
            </a:r>
            <a:r>
              <a:rPr kumimoji="1" lang="en-US" altLang="ko-KR" b="1" dirty="0">
                <a:highlight>
                  <a:srgbClr val="FFFF00"/>
                </a:highlight>
              </a:rPr>
              <a:t>(CO)</a:t>
            </a:r>
            <a:r>
              <a:rPr kumimoji="1" lang="ko-KR" altLang="en-US" b="1" dirty="0">
                <a:highlight>
                  <a:srgbClr val="FFFF00"/>
                </a:highlight>
              </a:rPr>
              <a:t>의 배출량이 상승하면 대기의 미세먼지 농도는 급격하게 증가한다</a:t>
            </a:r>
            <a:r>
              <a:rPr kumimoji="1" lang="en-US" altLang="ko-KR" b="1" dirty="0">
                <a:highlight>
                  <a:srgbClr val="FFFF00"/>
                </a:highlight>
              </a:rPr>
              <a:t>.</a:t>
            </a:r>
          </a:p>
          <a:p>
            <a:pPr marL="285750" indent="-285750">
              <a:buFont typeface="Symbol" pitchFamily="2" charset="2"/>
              <a:buChar char="Þ"/>
            </a:pPr>
            <a:endParaRPr kumimoji="1" lang="en-US" altLang="ko-Kore-KR" b="1" dirty="0">
              <a:highlight>
                <a:srgbClr val="FFFF00"/>
              </a:highlight>
            </a:endParaRPr>
          </a:p>
          <a:p>
            <a:pPr marL="285750" indent="-285750">
              <a:buFont typeface="Symbol" pitchFamily="2" charset="2"/>
              <a:buChar char="Þ"/>
            </a:pPr>
            <a:r>
              <a:rPr kumimoji="1" lang="ko-KR" altLang="en-US" b="1" dirty="0">
                <a:highlight>
                  <a:srgbClr val="FFFF00"/>
                </a:highlight>
              </a:rPr>
              <a:t>오존</a:t>
            </a:r>
            <a:r>
              <a:rPr kumimoji="1" lang="en-US" altLang="ko-KR" b="1" dirty="0">
                <a:highlight>
                  <a:srgbClr val="FFFF00"/>
                </a:highlight>
              </a:rPr>
              <a:t>(O3),</a:t>
            </a:r>
            <a:r>
              <a:rPr kumimoji="1" lang="ko-KR" altLang="en-US" b="1" dirty="0">
                <a:highlight>
                  <a:srgbClr val="FFFF00"/>
                </a:highlight>
              </a:rPr>
              <a:t> 기온</a:t>
            </a:r>
            <a:r>
              <a:rPr kumimoji="1" lang="en-US" altLang="ko-KR" b="1" dirty="0">
                <a:highlight>
                  <a:srgbClr val="FFFF00"/>
                </a:highlight>
              </a:rPr>
              <a:t>(TEMP),</a:t>
            </a:r>
            <a:r>
              <a:rPr kumimoji="1" lang="ko-KR" altLang="en-US" b="1" dirty="0">
                <a:highlight>
                  <a:srgbClr val="FFFF00"/>
                </a:highlight>
              </a:rPr>
              <a:t> </a:t>
            </a:r>
            <a:r>
              <a:rPr kumimoji="1" lang="en-US" altLang="ko-KR" b="1" dirty="0">
                <a:highlight>
                  <a:srgbClr val="FFFF00"/>
                </a:highlight>
              </a:rPr>
              <a:t>NO2(</a:t>
            </a:r>
            <a:r>
              <a:rPr kumimoji="1" lang="ko-KR" altLang="en-US" b="1" dirty="0">
                <a:highlight>
                  <a:srgbClr val="FFFF00"/>
                </a:highlight>
              </a:rPr>
              <a:t>이산화질소</a:t>
            </a:r>
            <a:r>
              <a:rPr kumimoji="1" lang="en-US" altLang="ko-KR" b="1" dirty="0">
                <a:highlight>
                  <a:srgbClr val="FFFF00"/>
                </a:highlight>
              </a:rPr>
              <a:t>)</a:t>
            </a:r>
            <a:r>
              <a:rPr kumimoji="1" lang="ko-KR" altLang="en-US" b="1" dirty="0">
                <a:highlight>
                  <a:srgbClr val="FFFF00"/>
                </a:highlight>
              </a:rPr>
              <a:t>의 수치가 상승하는 것도 미세먼지 농도가 증가하는 원인이다</a:t>
            </a:r>
            <a:r>
              <a:rPr kumimoji="1" lang="en-US" altLang="ko-KR" b="1" dirty="0">
                <a:highlight>
                  <a:srgbClr val="FFFF00"/>
                </a:highlight>
              </a:rPr>
              <a:t>.</a:t>
            </a:r>
          </a:p>
          <a:p>
            <a:pPr marL="285750" indent="-285750">
              <a:buFont typeface="Symbol" pitchFamily="2" charset="2"/>
              <a:buChar char="Þ"/>
            </a:pPr>
            <a:endParaRPr kumimoji="1" lang="en-US" altLang="ko-Kore-KR" b="1" dirty="0">
              <a:highlight>
                <a:srgbClr val="FFFF00"/>
              </a:highlight>
            </a:endParaRPr>
          </a:p>
          <a:p>
            <a:pPr marL="285750" indent="-285750">
              <a:buFont typeface="Symbol" pitchFamily="2" charset="2"/>
              <a:buChar char="Þ"/>
            </a:pPr>
            <a:r>
              <a:rPr kumimoji="1" lang="ko-KR" altLang="en-US" b="1" dirty="0">
                <a:highlight>
                  <a:srgbClr val="FFFF00"/>
                </a:highlight>
              </a:rPr>
              <a:t>비</a:t>
            </a:r>
            <a:r>
              <a:rPr kumimoji="1" lang="en-US" altLang="ko-KR" b="1" dirty="0">
                <a:highlight>
                  <a:srgbClr val="FFFF00"/>
                </a:highlight>
              </a:rPr>
              <a:t>(RAIN)</a:t>
            </a:r>
            <a:r>
              <a:rPr kumimoji="1" lang="ko-KR" altLang="en-US" b="1" dirty="0">
                <a:highlight>
                  <a:srgbClr val="FFFF00"/>
                </a:highlight>
              </a:rPr>
              <a:t>나 눈</a:t>
            </a:r>
            <a:r>
              <a:rPr kumimoji="1" lang="en-US" altLang="ko-KR" b="1" dirty="0">
                <a:highlight>
                  <a:srgbClr val="FFFF00"/>
                </a:highlight>
              </a:rPr>
              <a:t>(SNOW)</a:t>
            </a:r>
            <a:r>
              <a:rPr kumimoji="1" lang="ko-KR" altLang="en-US" b="1" dirty="0">
                <a:highlight>
                  <a:srgbClr val="FFFF00"/>
                </a:highlight>
              </a:rPr>
              <a:t>는 미세먼지 농도에는 큰 영향을 끼치지 않는다</a:t>
            </a:r>
            <a:r>
              <a:rPr kumimoji="1" lang="en-US" altLang="ko-KR" b="1" dirty="0">
                <a:highlight>
                  <a:srgbClr val="FFFF00"/>
                </a:highlight>
              </a:rPr>
              <a:t>.</a:t>
            </a:r>
            <a:endParaRPr kumimoji="1" lang="ko-Kore-KR" alt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27077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결론 및 대안제시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9349582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가설 검증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B9110F-C035-EB41-95EF-0A25F768190F}"/>
              </a:ext>
            </a:extLst>
          </p:cNvPr>
          <p:cNvSpPr txBox="1"/>
          <p:nvPr/>
        </p:nvSpPr>
        <p:spPr>
          <a:xfrm>
            <a:off x="270668" y="1409700"/>
            <a:ext cx="91400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 </a:t>
            </a:r>
            <a:r>
              <a:rPr kumimoji="1" lang="en-US" altLang="ko-KR" dirty="0"/>
              <a:t>CO</a:t>
            </a:r>
            <a:r>
              <a:rPr kumimoji="1" lang="ko-KR" altLang="en-US" dirty="0"/>
              <a:t> 수치가 높으면 미세먼지 농도</a:t>
            </a:r>
            <a:r>
              <a:rPr kumimoji="1" lang="en-US" altLang="ko-KR" dirty="0"/>
              <a:t>(PM10)</a:t>
            </a:r>
            <a:r>
              <a:rPr kumimoji="1" lang="ko-KR" altLang="en-US" dirty="0"/>
              <a:t>도 높을 것이다</a:t>
            </a:r>
            <a:r>
              <a:rPr kumimoji="1" lang="en-US" altLang="ko-KR" dirty="0"/>
              <a:t>. - </a:t>
            </a:r>
            <a:r>
              <a:rPr kumimoji="1" lang="en-US" altLang="ko-KR" dirty="0">
                <a:solidFill>
                  <a:srgbClr val="2A4677"/>
                </a:solidFill>
              </a:rPr>
              <a:t>TRUE</a:t>
            </a:r>
          </a:p>
          <a:p>
            <a:pPr marL="342900" indent="-342900">
              <a:buAutoNum type="arabicPeriod"/>
            </a:pPr>
            <a:endParaRPr kumimoji="1" lang="en-US" altLang="ko-Kore-KR" dirty="0"/>
          </a:p>
          <a:p>
            <a:pPr marL="342900" indent="-342900">
              <a:buAutoNum type="arabicPeriod"/>
            </a:pPr>
            <a:r>
              <a:rPr kumimoji="1" lang="en-US" altLang="ko-KR" dirty="0"/>
              <a:t>RAIN</a:t>
            </a:r>
            <a:r>
              <a:rPr kumimoji="1" lang="ko-KR" altLang="en-US" dirty="0"/>
              <a:t> 또는 </a:t>
            </a:r>
            <a:r>
              <a:rPr kumimoji="1" lang="en-US" altLang="ko-KR" dirty="0"/>
              <a:t>SNOW</a:t>
            </a:r>
            <a:r>
              <a:rPr kumimoji="1" lang="ko-KR" altLang="en-US" dirty="0"/>
              <a:t>의 수치가 높으면 미세먼지 농도는 낮을 것이다</a:t>
            </a:r>
            <a:r>
              <a:rPr kumimoji="1" lang="en-US" altLang="ko-KR" dirty="0"/>
              <a:t>. - </a:t>
            </a:r>
            <a:r>
              <a:rPr kumimoji="1" lang="en-US" altLang="ko-KR" dirty="0">
                <a:solidFill>
                  <a:srgbClr val="FF0000"/>
                </a:solidFill>
              </a:rPr>
              <a:t>FALSE</a:t>
            </a:r>
          </a:p>
          <a:p>
            <a:pPr marL="342900" indent="-342900">
              <a:buAutoNum type="arabicPeriod"/>
            </a:pPr>
            <a:endParaRPr kumimoji="1" lang="en-US" altLang="ko-Kore-KR" dirty="0"/>
          </a:p>
          <a:p>
            <a:pPr marL="342900" indent="-342900">
              <a:buAutoNum type="arabicPeriod"/>
            </a:pPr>
            <a:r>
              <a:rPr kumimoji="1" lang="en-US" altLang="ko-Kore-KR" dirty="0"/>
              <a:t>WIND, WIND_DIR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PM10</a:t>
            </a:r>
            <a:r>
              <a:rPr kumimoji="1" lang="ko-KR" altLang="en-US" dirty="0"/>
              <a:t>에 높은 영향을 끼칠 것이다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FALSE</a:t>
            </a:r>
          </a:p>
          <a:p>
            <a:pPr marL="342900" indent="-342900">
              <a:buAutoNum type="arabicPeriod"/>
            </a:pPr>
            <a:endParaRPr kumimoji="1" lang="en-US" altLang="ko-Kore-KR" dirty="0"/>
          </a:p>
          <a:p>
            <a:pPr marL="342900" indent="-342900">
              <a:buAutoNum type="arabicPeriod"/>
            </a:pPr>
            <a:endParaRPr kumimoji="1" lang="en-US" altLang="ko-Kore-KR" dirty="0"/>
          </a:p>
          <a:p>
            <a:pPr marL="285750" indent="-285750">
              <a:buFont typeface="Symbol" pitchFamily="2" charset="2"/>
              <a:buChar char="Þ"/>
            </a:pPr>
            <a:r>
              <a:rPr kumimoji="1" lang="ko-KR" altLang="en-US" b="1" dirty="0">
                <a:highlight>
                  <a:srgbClr val="FFFF00"/>
                </a:highlight>
              </a:rPr>
              <a:t>일산화탄소</a:t>
            </a:r>
            <a:r>
              <a:rPr kumimoji="1" lang="en-US" altLang="ko-KR" b="1" dirty="0">
                <a:highlight>
                  <a:srgbClr val="FFFF00"/>
                </a:highlight>
              </a:rPr>
              <a:t>(CO)</a:t>
            </a:r>
            <a:r>
              <a:rPr kumimoji="1" lang="ko-KR" altLang="en-US" b="1" dirty="0">
                <a:highlight>
                  <a:srgbClr val="FFFF00"/>
                </a:highlight>
              </a:rPr>
              <a:t>의 배출량이 상승하면 대기의 미세먼지 농도는 급격하게 증가한다</a:t>
            </a:r>
            <a:r>
              <a:rPr kumimoji="1" lang="en-US" altLang="ko-KR" b="1" dirty="0">
                <a:highlight>
                  <a:srgbClr val="FFFF00"/>
                </a:highlight>
              </a:rPr>
              <a:t>.</a:t>
            </a:r>
          </a:p>
          <a:p>
            <a:pPr marL="285750" indent="-285750">
              <a:buFont typeface="Symbol" pitchFamily="2" charset="2"/>
              <a:buChar char="Þ"/>
            </a:pPr>
            <a:endParaRPr kumimoji="1" lang="en-US" altLang="ko-Kore-KR" b="1" dirty="0">
              <a:highlight>
                <a:srgbClr val="FFFF00"/>
              </a:highlight>
            </a:endParaRPr>
          </a:p>
          <a:p>
            <a:pPr marL="285750" indent="-285750">
              <a:buFont typeface="Symbol" pitchFamily="2" charset="2"/>
              <a:buChar char="Þ"/>
            </a:pPr>
            <a:r>
              <a:rPr kumimoji="1" lang="ko-KR" altLang="en-US" b="1" dirty="0">
                <a:highlight>
                  <a:srgbClr val="FFFF00"/>
                </a:highlight>
              </a:rPr>
              <a:t>오존</a:t>
            </a:r>
            <a:r>
              <a:rPr kumimoji="1" lang="en-US" altLang="ko-KR" b="1" dirty="0">
                <a:highlight>
                  <a:srgbClr val="FFFF00"/>
                </a:highlight>
              </a:rPr>
              <a:t>(O3),</a:t>
            </a:r>
            <a:r>
              <a:rPr kumimoji="1" lang="ko-KR" altLang="en-US" b="1" dirty="0">
                <a:highlight>
                  <a:srgbClr val="FFFF00"/>
                </a:highlight>
              </a:rPr>
              <a:t> 기온</a:t>
            </a:r>
            <a:r>
              <a:rPr kumimoji="1" lang="en-US" altLang="ko-KR" b="1" dirty="0">
                <a:highlight>
                  <a:srgbClr val="FFFF00"/>
                </a:highlight>
              </a:rPr>
              <a:t>(TEMP),</a:t>
            </a:r>
            <a:r>
              <a:rPr kumimoji="1" lang="ko-KR" altLang="en-US" b="1" dirty="0">
                <a:highlight>
                  <a:srgbClr val="FFFF00"/>
                </a:highlight>
              </a:rPr>
              <a:t> </a:t>
            </a:r>
            <a:r>
              <a:rPr kumimoji="1" lang="en-US" altLang="ko-KR" b="1" dirty="0">
                <a:highlight>
                  <a:srgbClr val="FFFF00"/>
                </a:highlight>
              </a:rPr>
              <a:t>NO2(</a:t>
            </a:r>
            <a:r>
              <a:rPr kumimoji="1" lang="ko-KR" altLang="en-US" b="1" dirty="0">
                <a:highlight>
                  <a:srgbClr val="FFFF00"/>
                </a:highlight>
              </a:rPr>
              <a:t>이산화질소</a:t>
            </a:r>
            <a:r>
              <a:rPr kumimoji="1" lang="en-US" altLang="ko-KR" b="1" dirty="0">
                <a:highlight>
                  <a:srgbClr val="FFFF00"/>
                </a:highlight>
              </a:rPr>
              <a:t>)</a:t>
            </a:r>
            <a:r>
              <a:rPr kumimoji="1" lang="ko-KR" altLang="en-US" b="1" dirty="0">
                <a:highlight>
                  <a:srgbClr val="FFFF00"/>
                </a:highlight>
              </a:rPr>
              <a:t>의 수치가 상승하는 것도 미세먼지 농도가 증가하는 원인이다</a:t>
            </a:r>
            <a:r>
              <a:rPr kumimoji="1" lang="en-US" altLang="ko-KR" b="1" dirty="0">
                <a:highlight>
                  <a:srgbClr val="FFFF00"/>
                </a:highlight>
              </a:rPr>
              <a:t>.</a:t>
            </a:r>
          </a:p>
          <a:p>
            <a:pPr marL="285750" indent="-285750">
              <a:buFont typeface="Symbol" pitchFamily="2" charset="2"/>
              <a:buChar char="Þ"/>
            </a:pPr>
            <a:endParaRPr kumimoji="1" lang="en-US" altLang="ko-Kore-KR" b="1" dirty="0">
              <a:highlight>
                <a:srgbClr val="FFFF00"/>
              </a:highlight>
            </a:endParaRPr>
          </a:p>
          <a:p>
            <a:pPr marL="285750" indent="-285750">
              <a:buFont typeface="Symbol" pitchFamily="2" charset="2"/>
              <a:buChar char="Þ"/>
            </a:pPr>
            <a:r>
              <a:rPr kumimoji="1" lang="ko-KR" altLang="en-US" b="1" dirty="0">
                <a:highlight>
                  <a:srgbClr val="FFFF00"/>
                </a:highlight>
              </a:rPr>
              <a:t>비</a:t>
            </a:r>
            <a:r>
              <a:rPr kumimoji="1" lang="en-US" altLang="ko-KR" b="1" dirty="0">
                <a:highlight>
                  <a:srgbClr val="FFFF00"/>
                </a:highlight>
              </a:rPr>
              <a:t>(RAIN)</a:t>
            </a:r>
            <a:r>
              <a:rPr kumimoji="1" lang="ko-KR" altLang="en-US" b="1" dirty="0">
                <a:highlight>
                  <a:srgbClr val="FFFF00"/>
                </a:highlight>
              </a:rPr>
              <a:t>나 눈</a:t>
            </a:r>
            <a:r>
              <a:rPr kumimoji="1" lang="en-US" altLang="ko-KR" b="1" dirty="0">
                <a:highlight>
                  <a:srgbClr val="FFFF00"/>
                </a:highlight>
              </a:rPr>
              <a:t>(SNOW)</a:t>
            </a:r>
            <a:r>
              <a:rPr kumimoji="1" lang="ko-KR" altLang="en-US" b="1" dirty="0">
                <a:highlight>
                  <a:srgbClr val="FFFF00"/>
                </a:highlight>
              </a:rPr>
              <a:t>는 미세먼지 농도에는 큰 영향을 끼치지 않는다</a:t>
            </a:r>
            <a:r>
              <a:rPr kumimoji="1" lang="en-US" altLang="ko-KR" b="1" dirty="0">
                <a:highlight>
                  <a:srgbClr val="FFFF00"/>
                </a:highlight>
              </a:rPr>
              <a:t>.</a:t>
            </a:r>
            <a:endParaRPr kumimoji="1" lang="ko-Kore-KR" alt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04413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결론 및 대안제시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9349582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결론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B9110F-C035-EB41-95EF-0A25F768190F}"/>
              </a:ext>
            </a:extLst>
          </p:cNvPr>
          <p:cNvSpPr txBox="1"/>
          <p:nvPr/>
        </p:nvSpPr>
        <p:spPr>
          <a:xfrm>
            <a:off x="270668" y="1409700"/>
            <a:ext cx="9140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가장 성능이 좋은 모델은 </a:t>
            </a:r>
            <a:r>
              <a:rPr kumimoji="1" lang="en-US" altLang="ko-KR" dirty="0"/>
              <a:t>Regression</a:t>
            </a:r>
            <a:r>
              <a:rPr kumimoji="1" lang="ko-KR" altLang="en-US" dirty="0"/>
              <a:t>이다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endParaRPr kumimoji="1" lang="en-US" altLang="ko-Kore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가장 성능이 좋지 않은 모델은 </a:t>
            </a:r>
            <a:r>
              <a:rPr kumimoji="1" lang="en-US" altLang="ko-KR" dirty="0"/>
              <a:t>Decision Tree</a:t>
            </a:r>
            <a:r>
              <a:rPr kumimoji="1" lang="ko-KR" altLang="en-US" dirty="0"/>
              <a:t>이다</a:t>
            </a:r>
            <a:r>
              <a:rPr kumimoji="1"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1EA08E-21A9-0644-B9FD-FC617C4C1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3718024"/>
            <a:ext cx="8248650" cy="300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6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과제 정의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0668" y="653142"/>
            <a:ext cx="2908168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배경</a:t>
            </a:r>
            <a:r>
              <a:rPr lang="en-US" altLang="ko-KR" sz="2000" dirty="0"/>
              <a:t>,</a:t>
            </a:r>
            <a:r>
              <a:rPr lang="ko-KR" altLang="en-US" sz="2000" dirty="0"/>
              <a:t> 주제 및 예상 목표</a:t>
            </a:r>
            <a:endParaRPr lang="en-US" altLang="ko-KR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799DCA-12F8-F844-9500-52ED00679AC8}"/>
              </a:ext>
            </a:extLst>
          </p:cNvPr>
          <p:cNvSpPr txBox="1"/>
          <p:nvPr/>
        </p:nvSpPr>
        <p:spPr>
          <a:xfrm>
            <a:off x="270668" y="1187355"/>
            <a:ext cx="94416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b="1" dirty="0"/>
              <a:t>배경</a:t>
            </a:r>
            <a:endParaRPr kumimoji="1" lang="en-US" altLang="ko-Kore-KR" sz="2400" b="1" dirty="0"/>
          </a:p>
          <a:p>
            <a:endParaRPr kumimoji="1" lang="en-US" altLang="ko-Kore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최근 미세먼지 문제가 점점 심각해지고 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미세먼지 발생 원인에 대한 논란은 지금도 이어지고 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sz="2400" b="1" dirty="0"/>
              <a:t>주제</a:t>
            </a:r>
            <a:endParaRPr kumimoji="1" lang="en-US" altLang="ko-KR" sz="2400" b="1" dirty="0"/>
          </a:p>
          <a:p>
            <a:endParaRPr kumimoji="1" lang="en-US" altLang="ko-KR" dirty="0"/>
          </a:p>
          <a:p>
            <a:r>
              <a:rPr kumimoji="1" lang="ko-KR" altLang="en-US" dirty="0"/>
              <a:t>기존 대기 데이터를 분석하여 미세먼지 발생 원인 변수를 파악하고 미세먼지 농도를 예측한다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sz="2400" b="1" dirty="0"/>
              <a:t>예상 목표</a:t>
            </a:r>
            <a:endParaRPr kumimoji="1" lang="en-US" altLang="ko-KR" sz="2400" b="1" dirty="0"/>
          </a:p>
          <a:p>
            <a:endParaRPr kumimoji="1" lang="en-US" altLang="ko-KR" dirty="0"/>
          </a:p>
          <a:p>
            <a:r>
              <a:rPr kumimoji="1" lang="ko-KR" altLang="en-US" dirty="0"/>
              <a:t>원인이 되는 변수를 연구하여 미세먼지의 근본적인 발생을 감소시킬 수 있는 방안을 생각해본다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3980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Lesson Learn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9201558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실습 과정을 통해 배운</a:t>
            </a:r>
            <a:r>
              <a:rPr lang="en-US" altLang="ko-KR" sz="2000" dirty="0"/>
              <a:t> </a:t>
            </a:r>
            <a:r>
              <a:rPr lang="ko-KR" altLang="en-US" sz="2000" dirty="0"/>
              <a:t>또는 느낀 통찰</a:t>
            </a:r>
            <a:r>
              <a:rPr lang="en-US" altLang="ko-KR" sz="2000" dirty="0"/>
              <a:t>, </a:t>
            </a:r>
            <a:r>
              <a:rPr lang="ko-KR" altLang="en-US" sz="2000" dirty="0"/>
              <a:t>아이디어</a:t>
            </a:r>
            <a:r>
              <a:rPr lang="en-US" altLang="ko-KR" sz="2000" dirty="0"/>
              <a:t>, </a:t>
            </a:r>
            <a:r>
              <a:rPr lang="ko-KR" altLang="en-US" sz="2000" dirty="0"/>
              <a:t>애로사항 등을 정리합니다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4A9E59-1D53-2546-9FC5-3CB347E0BE03}"/>
              </a:ext>
            </a:extLst>
          </p:cNvPr>
          <p:cNvSpPr txBox="1"/>
          <p:nvPr/>
        </p:nvSpPr>
        <p:spPr>
          <a:xfrm>
            <a:off x="270667" y="1173707"/>
            <a:ext cx="920155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실생활에서 일어나는 다양한 문제들을 데이터 분석을 통해 해결할 수 있다는 것을 깨달았다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생각하지 못한 점들이나 선입견을 가지고 판단하던 것들을 정확하고 객관적인 데이터 분석을 통해서 입증하거나 반증할 수 있다는 것이 발전을 위해 반드시 필요한 과정이라는 생각을 하게 되었다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ore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하지만 모든 모델링이 정확하지 않으며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설명력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정확도가 뒷받침되지 않으면 성급한 일반화를 할 수 있고 결과적으로 의미 없는 결과를 얻을 수도 있다는 것이 개선할 점이었다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설명력이 </a:t>
            </a:r>
            <a:r>
              <a:rPr kumimoji="1" lang="en-US" altLang="ko-KR" dirty="0"/>
              <a:t>50%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웃돌기 때문에 데이터 분석에 대한 확신과 객관성이 부족하다는 것을 느꼈다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미세먼지 농도를 줄이기 위해서는 가장 선행적으로 해야 할 조치가 일산화탄소 배출 감소라는 것을 깨달았다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최근에 화제가 되고 있는 탄소 배출 저감이 미세먼지 해결에 큰 영향을 끼칠 수 있다는 사실을 빅데이터 분석을 하면서 직접적으로 깨달았다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707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 계획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668" y="653142"/>
            <a:ext cx="1300356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분석 계획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72AF65-DD14-8546-B33F-7720639C1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67" y="1300613"/>
            <a:ext cx="2622657" cy="4960428"/>
          </a:xfrm>
          <a:prstGeom prst="rect">
            <a:avLst/>
          </a:prstGeom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E0546A5E-C1A9-924A-9A35-7BF43A435C76}"/>
              </a:ext>
            </a:extLst>
          </p:cNvPr>
          <p:cNvSpPr/>
          <p:nvPr/>
        </p:nvSpPr>
        <p:spPr>
          <a:xfrm>
            <a:off x="395785" y="1201003"/>
            <a:ext cx="2374711" cy="61414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kumimoji="1" lang="ko-Kore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468BE8-2324-7742-956B-AECD9365D3BE}"/>
              </a:ext>
            </a:extLst>
          </p:cNvPr>
          <p:cNvSpPr txBox="1"/>
          <p:nvPr/>
        </p:nvSpPr>
        <p:spPr>
          <a:xfrm>
            <a:off x="3835021" y="1300613"/>
            <a:ext cx="51588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2400" dirty="0"/>
              <a:t>데이터 불러오기 </a:t>
            </a:r>
            <a:r>
              <a:rPr kumimoji="1" lang="en-US" altLang="ko-KR" sz="2400" dirty="0"/>
              <a:t>(</a:t>
            </a:r>
            <a:r>
              <a:rPr kumimoji="1" lang="en-US" altLang="ko-KR" sz="2400" dirty="0" err="1"/>
              <a:t>AIR_POLLUTION.csv</a:t>
            </a:r>
            <a:r>
              <a:rPr kumimoji="1" lang="en-US" altLang="ko-KR" sz="2400" dirty="0"/>
              <a:t>)</a:t>
            </a:r>
          </a:p>
          <a:p>
            <a:pPr marL="342900" indent="-342900">
              <a:buAutoNum type="arabicPeriod"/>
            </a:pPr>
            <a:endParaRPr kumimoji="1" lang="en-US" altLang="ko-Kore-KR" sz="2400" dirty="0"/>
          </a:p>
          <a:p>
            <a:pPr marL="342900" indent="-342900">
              <a:buAutoNum type="arabicPeriod"/>
            </a:pPr>
            <a:r>
              <a:rPr kumimoji="1" lang="ko-KR" altLang="en-US" sz="2400" dirty="0" err="1"/>
              <a:t>결측치</a:t>
            </a:r>
            <a:r>
              <a:rPr kumimoji="1" lang="ko-KR" altLang="en-US" sz="2400" dirty="0"/>
              <a:t> 확인 및 처리</a:t>
            </a:r>
            <a:endParaRPr kumimoji="1" lang="en-US" altLang="ko-KR" sz="2400" dirty="0"/>
          </a:p>
          <a:p>
            <a:pPr marL="342900" indent="-342900">
              <a:buAutoNum type="arabicPeriod"/>
            </a:pPr>
            <a:endParaRPr kumimoji="1" lang="en-US" altLang="ko-Kore-KR" sz="2400" dirty="0"/>
          </a:p>
          <a:p>
            <a:pPr marL="342900" indent="-342900">
              <a:buAutoNum type="arabicPeriod"/>
            </a:pPr>
            <a:r>
              <a:rPr kumimoji="1" lang="ko-KR" altLang="en-US" sz="2400" dirty="0"/>
              <a:t>이상치 확인 및 처리</a:t>
            </a:r>
            <a:endParaRPr kumimoji="1" lang="en-US" altLang="ko-KR" sz="2400" dirty="0"/>
          </a:p>
          <a:p>
            <a:pPr marL="342900" indent="-342900">
              <a:buAutoNum type="arabicPeriod"/>
            </a:pPr>
            <a:endParaRPr kumimoji="1" lang="en-US" altLang="ko-Kore-KR" sz="2400" dirty="0"/>
          </a:p>
          <a:p>
            <a:pPr marL="342900" indent="-342900">
              <a:buAutoNum type="arabicPeriod"/>
            </a:pPr>
            <a:r>
              <a:rPr kumimoji="1" lang="ko-KR" altLang="en-US" sz="2400" dirty="0"/>
              <a:t>데이터 분할 </a:t>
            </a:r>
            <a:r>
              <a:rPr kumimoji="1" lang="en-US" altLang="ko-KR" sz="2400" dirty="0"/>
              <a:t>(Train set : Test set = 6 : 4)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7996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 계획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668" y="653142"/>
            <a:ext cx="1300356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분석 계획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72AF65-DD14-8546-B33F-7720639C1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67" y="1300613"/>
            <a:ext cx="2622657" cy="4960428"/>
          </a:xfrm>
          <a:prstGeom prst="rect">
            <a:avLst/>
          </a:prstGeom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E0546A5E-C1A9-924A-9A35-7BF43A435C76}"/>
              </a:ext>
            </a:extLst>
          </p:cNvPr>
          <p:cNvSpPr/>
          <p:nvPr/>
        </p:nvSpPr>
        <p:spPr>
          <a:xfrm>
            <a:off x="380991" y="1937982"/>
            <a:ext cx="2374711" cy="61414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kumimoji="1" lang="ko-Kore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468BE8-2324-7742-956B-AECD9365D3BE}"/>
              </a:ext>
            </a:extLst>
          </p:cNvPr>
          <p:cNvSpPr txBox="1"/>
          <p:nvPr/>
        </p:nvSpPr>
        <p:spPr>
          <a:xfrm>
            <a:off x="3835021" y="1300613"/>
            <a:ext cx="51588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2400" dirty="0"/>
              <a:t>그래프 분석</a:t>
            </a:r>
            <a:endParaRPr kumimoji="1" lang="en-US" altLang="ko-KR" sz="2400" dirty="0"/>
          </a:p>
          <a:p>
            <a:pPr marL="342900" indent="-342900">
              <a:buAutoNum type="arabicPeriod"/>
            </a:pPr>
            <a:endParaRPr kumimoji="1" lang="en-US" altLang="ko-Kore-KR" sz="2400" dirty="0"/>
          </a:p>
          <a:p>
            <a:pPr marL="342900" indent="-342900">
              <a:buAutoNum type="arabicPeriod"/>
            </a:pPr>
            <a:r>
              <a:rPr kumimoji="1" lang="ko-KR" altLang="en-US" sz="2400" dirty="0"/>
              <a:t>상관 분석 가설 검정</a:t>
            </a:r>
            <a:endParaRPr kumimoji="1" lang="en-US" altLang="ko-KR" sz="2400" dirty="0"/>
          </a:p>
          <a:p>
            <a:pPr marL="342900" indent="-342900">
              <a:buAutoNum type="arabicPeriod"/>
            </a:pPr>
            <a:endParaRPr kumimoji="1" lang="en-US" altLang="ko-Kore-KR" sz="2400" dirty="0"/>
          </a:p>
          <a:p>
            <a:pPr marL="342900" indent="-342900">
              <a:buAutoNum type="arabicPeriod"/>
            </a:pPr>
            <a:r>
              <a:rPr kumimoji="1" lang="ko-KR" altLang="en-US" sz="2400" dirty="0"/>
              <a:t>다중 회귀 분석</a:t>
            </a:r>
            <a:endParaRPr kumimoji="1" lang="en-US" altLang="ko-KR" sz="2400" dirty="0"/>
          </a:p>
          <a:p>
            <a:pPr marL="342900" indent="-342900">
              <a:buAutoNum type="arabicPeriod"/>
            </a:pPr>
            <a:endParaRPr kumimoji="1" lang="en-US" altLang="ko-Kore-KR" sz="2400" dirty="0"/>
          </a:p>
          <a:p>
            <a:pPr marL="342900" indent="-342900">
              <a:buAutoNum type="arabicPeriod"/>
            </a:pPr>
            <a:r>
              <a:rPr kumimoji="1" lang="ko-KR" altLang="en-US" sz="2400" dirty="0"/>
              <a:t>의사결정나무 모델</a:t>
            </a:r>
            <a:endParaRPr kumimoji="1" lang="en-US" altLang="ko-KR" sz="2400" dirty="0"/>
          </a:p>
          <a:p>
            <a:pPr marL="342900" indent="-342900">
              <a:buAutoNum type="arabicPeriod"/>
            </a:pPr>
            <a:endParaRPr kumimoji="1" lang="en-US" altLang="ko-Kore-KR" sz="2400" dirty="0"/>
          </a:p>
          <a:p>
            <a:pPr marL="342900" indent="-342900">
              <a:buAutoNum type="arabicPeriod"/>
            </a:pPr>
            <a:r>
              <a:rPr kumimoji="1" lang="ko-KR" altLang="en-US" sz="2400" dirty="0" err="1"/>
              <a:t>랜덤포레스트</a:t>
            </a:r>
            <a:r>
              <a:rPr kumimoji="1" lang="ko-KR" altLang="en-US" sz="2400" dirty="0"/>
              <a:t> 모델</a:t>
            </a:r>
            <a:endParaRPr kumimoji="1" lang="en-US" altLang="ko-KR" sz="2400" dirty="0"/>
          </a:p>
          <a:p>
            <a:pPr marL="342900" indent="-342900">
              <a:buAutoNum type="arabicPeriod"/>
            </a:pPr>
            <a:endParaRPr kumimoji="1" lang="en-US" altLang="ko-Kore-KR" sz="2400" dirty="0"/>
          </a:p>
          <a:p>
            <a:pPr marL="342900" indent="-342900">
              <a:buAutoNum type="arabicPeriod"/>
            </a:pPr>
            <a:r>
              <a:rPr kumimoji="1" lang="ko-KR" altLang="en-US" sz="2400" dirty="0" err="1"/>
              <a:t>그래디언트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부스팅</a:t>
            </a:r>
            <a:r>
              <a:rPr kumimoji="1" lang="ko-KR" altLang="en-US" sz="2400" dirty="0"/>
              <a:t> 모델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377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 계획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668" y="653142"/>
            <a:ext cx="1300356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분석 계획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72AF65-DD14-8546-B33F-7720639C1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67" y="1300613"/>
            <a:ext cx="2622657" cy="4960428"/>
          </a:xfrm>
          <a:prstGeom prst="rect">
            <a:avLst/>
          </a:prstGeom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E0546A5E-C1A9-924A-9A35-7BF43A435C76}"/>
              </a:ext>
            </a:extLst>
          </p:cNvPr>
          <p:cNvSpPr/>
          <p:nvPr/>
        </p:nvSpPr>
        <p:spPr>
          <a:xfrm>
            <a:off x="380991" y="5718422"/>
            <a:ext cx="2374711" cy="61414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kumimoji="1" lang="ko-Kore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468BE8-2324-7742-956B-AECD9365D3BE}"/>
              </a:ext>
            </a:extLst>
          </p:cNvPr>
          <p:cNvSpPr txBox="1"/>
          <p:nvPr/>
        </p:nvSpPr>
        <p:spPr>
          <a:xfrm>
            <a:off x="3835021" y="1300613"/>
            <a:ext cx="51588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2400" dirty="0"/>
              <a:t>목표 변수에 대한 영향 변수 도출</a:t>
            </a:r>
            <a:endParaRPr kumimoji="1" lang="en-US" altLang="ko-KR" sz="2400" dirty="0"/>
          </a:p>
          <a:p>
            <a:pPr marL="342900" indent="-342900">
              <a:buAutoNum type="arabicPeriod"/>
            </a:pPr>
            <a:endParaRPr kumimoji="1" lang="en-US" altLang="ko-KR" sz="2400" dirty="0"/>
          </a:p>
          <a:p>
            <a:pPr marL="342900" indent="-342900">
              <a:buAutoNum type="arabicPeriod"/>
            </a:pPr>
            <a:r>
              <a:rPr kumimoji="1" lang="ko-KR" altLang="en-US" sz="2400" dirty="0"/>
              <a:t>가설 검증</a:t>
            </a:r>
            <a:endParaRPr kumimoji="1" lang="en-US" altLang="ko-KR" sz="2400" dirty="0"/>
          </a:p>
          <a:p>
            <a:pPr marL="342900" indent="-342900">
              <a:buAutoNum type="arabicPeriod"/>
            </a:pPr>
            <a:endParaRPr kumimoji="1" lang="en-US" altLang="ko-KR" sz="2400" dirty="0"/>
          </a:p>
          <a:p>
            <a:pPr marL="342900" indent="-342900">
              <a:buAutoNum type="arabicPeriod"/>
            </a:pPr>
            <a:r>
              <a:rPr kumimoji="1" lang="ko-KR" altLang="en-US" sz="2400" dirty="0"/>
              <a:t>결론</a:t>
            </a: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78765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6686" y="1621965"/>
            <a:ext cx="3937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“</a:t>
            </a:r>
            <a:r>
              <a:rPr lang="en-US" altLang="ko-KR" dirty="0" err="1">
                <a:sym typeface="Wingdings" panose="05000000000000000000" pitchFamily="2" charset="2"/>
              </a:rPr>
              <a:t>AIR_POLLUTION.csv</a:t>
            </a:r>
            <a:r>
              <a:rPr lang="en-US" altLang="ko-KR" dirty="0">
                <a:sym typeface="Wingdings" panose="05000000000000000000" pitchFamily="2" charset="2"/>
              </a:rPr>
              <a:t>” </a:t>
            </a:r>
            <a:r>
              <a:rPr lang="ko-KR" altLang="en-US" dirty="0">
                <a:sym typeface="Wingdings" panose="05000000000000000000" pitchFamily="2" charset="2"/>
              </a:rPr>
              <a:t>파일 불러오기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8" y="653142"/>
            <a:ext cx="2069797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데이터 불러오기</a:t>
            </a:r>
            <a:endParaRPr lang="en-US" altLang="ko-KR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2FC9A1E-6FFF-184E-ABCC-982F38A70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44236"/>
            <a:ext cx="9448800" cy="390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8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6686" y="162196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ym typeface="Wingdings" panose="05000000000000000000" pitchFamily="2" charset="2"/>
              </a:rPr>
              <a:t>결측치</a:t>
            </a:r>
            <a:r>
              <a:rPr lang="ko-KR" altLang="en-US" dirty="0">
                <a:sym typeface="Wingdings" panose="05000000000000000000" pitchFamily="2" charset="2"/>
              </a:rPr>
              <a:t> 확인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8" y="653142"/>
            <a:ext cx="2505814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결측치</a:t>
            </a:r>
            <a:r>
              <a:rPr lang="ko-KR" altLang="en-US" sz="2000" dirty="0"/>
              <a:t> 확인 및 처리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27BF79-A0BE-A547-8110-4641DD4CA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79" y="1991297"/>
            <a:ext cx="3848100" cy="3975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6E395C-D04F-B14A-83FC-4AAE6BEE8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980" y="1991297"/>
            <a:ext cx="5259346" cy="1244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937DE00-5A04-A842-9A8A-0DB5C1245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9348" y="3149600"/>
            <a:ext cx="4452977" cy="558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7E1812B-91AF-BF4C-9893-7D9A71D1D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9348" y="3717259"/>
            <a:ext cx="4452977" cy="25167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185303-B3B7-DB46-A99F-98435E00D181}"/>
              </a:ext>
            </a:extLst>
          </p:cNvPr>
          <p:cNvSpPr txBox="1"/>
          <p:nvPr/>
        </p:nvSpPr>
        <p:spPr>
          <a:xfrm>
            <a:off x="5278419" y="1648623"/>
            <a:ext cx="36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ym typeface="Wingdings" panose="05000000000000000000" pitchFamily="2" charset="2"/>
              </a:rPr>
              <a:t>결측치</a:t>
            </a:r>
            <a:r>
              <a:rPr lang="ko-KR" altLang="en-US" dirty="0">
                <a:sym typeface="Wingdings" panose="05000000000000000000" pitchFamily="2" charset="2"/>
              </a:rPr>
              <a:t> 제거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이전 값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평균 이용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3005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6686" y="1621965"/>
            <a:ext cx="6339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필요 없는 컬럼 삭제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MeasDate</a:t>
            </a:r>
            <a:r>
              <a:rPr lang="en-US" altLang="ko-KR" dirty="0">
                <a:sym typeface="Wingdings" panose="05000000000000000000" pitchFamily="2" charset="2"/>
              </a:rPr>
              <a:t>, PM10(</a:t>
            </a:r>
            <a:r>
              <a:rPr lang="ko-KR" altLang="en-US" dirty="0">
                <a:sym typeface="Wingdings" panose="05000000000000000000" pitchFamily="2" charset="2"/>
              </a:rPr>
              <a:t>설명변수에서 삭제</a:t>
            </a:r>
            <a:r>
              <a:rPr lang="en-US" altLang="ko-KR" dirty="0">
                <a:sym typeface="Wingdings" panose="05000000000000000000" pitchFamily="2" charset="2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668" y="653142"/>
            <a:ext cx="2505814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이상치 확인 및 처리</a:t>
            </a:r>
            <a:endParaRPr lang="en-US" altLang="ko-KR" sz="20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7BAE2ED-DD8A-FF46-8671-BA22421F3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61" y="2211555"/>
            <a:ext cx="7778677" cy="342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49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6686" y="162196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이상치 확인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8" y="653142"/>
            <a:ext cx="2505814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이상치 확인 및 처리</a:t>
            </a:r>
            <a:endParaRPr lang="en-US" altLang="ko-KR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185303-B3B7-DB46-A99F-98435E00D181}"/>
              </a:ext>
            </a:extLst>
          </p:cNvPr>
          <p:cNvSpPr txBox="1"/>
          <p:nvPr/>
        </p:nvSpPr>
        <p:spPr>
          <a:xfrm>
            <a:off x="5278419" y="1648623"/>
            <a:ext cx="392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이상치 수정 </a:t>
            </a:r>
            <a:r>
              <a:rPr lang="en-US" altLang="ko-KR" dirty="0">
                <a:sym typeface="Wingdings" panose="05000000000000000000" pitchFamily="2" charset="2"/>
              </a:rPr>
              <a:t>-&gt;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StandardScaler</a:t>
            </a:r>
            <a:r>
              <a:rPr lang="ko-KR" altLang="en-US" dirty="0">
                <a:sym typeface="Wingdings" panose="05000000000000000000" pitchFamily="2" charset="2"/>
              </a:rPr>
              <a:t> 이용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0D1BB45-AB20-7348-9589-B68F821EB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8" y="2134702"/>
            <a:ext cx="4375985" cy="351002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58786C9-D73D-C04A-99E9-D6A230BB4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269" y="2162512"/>
            <a:ext cx="4463914" cy="17272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2D4FA90-E70D-E744-856E-FDF213D62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732" y="3888992"/>
            <a:ext cx="4057768" cy="2640770"/>
          </a:xfrm>
          <a:prstGeom prst="rect">
            <a:avLst/>
          </a:prstGeom>
        </p:spPr>
      </p:pic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5C5A9BFE-391F-7843-A68E-2675810A79E9}"/>
              </a:ext>
            </a:extLst>
          </p:cNvPr>
          <p:cNvSpPr/>
          <p:nvPr/>
        </p:nvSpPr>
        <p:spPr>
          <a:xfrm flipV="1">
            <a:off x="3482044" y="2269008"/>
            <a:ext cx="503102" cy="369332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kumimoji="1" lang="ko-Kore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34BC7C11-AF94-8343-8D69-88751B365DD3}"/>
              </a:ext>
            </a:extLst>
          </p:cNvPr>
          <p:cNvSpPr/>
          <p:nvPr/>
        </p:nvSpPr>
        <p:spPr>
          <a:xfrm flipV="1">
            <a:off x="7850517" y="4034269"/>
            <a:ext cx="503102" cy="369332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kumimoji="1" lang="ko-Kore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104493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</a:spPr>
      <a:bodyPr wrap="none" rtlCol="0" anchor="ctr">
        <a:noAutofit/>
      </a:bodyPr>
      <a:lstStyle>
        <a:defPPr marL="0" algn="ctr">
          <a:defRPr sz="1600" dirty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14700</TotalTime>
  <Words>894</Words>
  <Application>Microsoft Macintosh PowerPoint</Application>
  <PresentationFormat>A4 용지(210x297mm)</PresentationFormat>
  <Paragraphs>162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HY견고딕</vt:lpstr>
      <vt:lpstr>맑은 고딕</vt:lpstr>
      <vt:lpstr>나눔고딕</vt:lpstr>
      <vt:lpstr>Arial</vt:lpstr>
      <vt:lpstr>Symbol</vt:lpstr>
      <vt:lpstr>Wingdings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성윤 김</dc:creator>
  <cp:lastModifiedBy>김대호</cp:lastModifiedBy>
  <cp:revision>643</cp:revision>
  <dcterms:created xsi:type="dcterms:W3CDTF">2018-11-28T05:51:33Z</dcterms:created>
  <dcterms:modified xsi:type="dcterms:W3CDTF">2021-05-24T16:55:06Z</dcterms:modified>
</cp:coreProperties>
</file>